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43" r:id="rId2"/>
    <p:sldId id="744" r:id="rId3"/>
    <p:sldId id="749" r:id="rId4"/>
    <p:sldId id="750" r:id="rId5"/>
    <p:sldId id="751" r:id="rId6"/>
    <p:sldId id="748" r:id="rId7"/>
    <p:sldId id="745" r:id="rId8"/>
    <p:sldId id="746" r:id="rId9"/>
    <p:sldId id="747" r:id="rId10"/>
    <p:sldId id="767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153A5-DE68-4D0D-A056-C3157BBDD39C}" type="doc">
      <dgm:prSet loTypeId="urn:microsoft.com/office/officeart/2005/8/layout/gear1" loCatId="cycle" qsTypeId="urn:microsoft.com/office/officeart/2005/8/quickstyle/simple1" qsCatId="simple" csTypeId="urn:microsoft.com/office/officeart/2005/8/colors/accent5_4" csCatId="accent5" phldr="1"/>
      <dgm:spPr/>
    </dgm:pt>
    <dgm:pt modelId="{52579914-EA02-4BC2-973C-872BB9D3E8E9}">
      <dgm:prSet phldrT="[Testo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l-GR" sz="3600" b="1" dirty="0"/>
            <a:t>ΜΠΒ 85%</a:t>
          </a:r>
          <a:endParaRPr lang="en-US" sz="3600" b="1" dirty="0"/>
        </a:p>
      </dgm:t>
    </dgm:pt>
    <dgm:pt modelId="{25A7BB8F-1C51-44B9-9A50-604D9C84B004}" type="parTrans" cxnId="{635178CC-C3CE-4894-9A70-36A88894132A}">
      <dgm:prSet/>
      <dgm:spPr/>
      <dgm:t>
        <a:bodyPr/>
        <a:lstStyle/>
        <a:p>
          <a:endParaRPr lang="en-US" b="1"/>
        </a:p>
      </dgm:t>
    </dgm:pt>
    <dgm:pt modelId="{1F34573D-1049-48A6-94D3-6A29030B4368}" type="sibTrans" cxnId="{635178CC-C3CE-4894-9A70-36A88894132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/>
        </a:p>
      </dgm:t>
    </dgm:pt>
    <dgm:pt modelId="{5F641940-17D8-4BC6-B38F-B8890B42648D}">
      <dgm:prSet phldrT="[Testo]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l-GR" b="1" dirty="0"/>
            <a:t>Εθνική  Συμμετοχή 15%</a:t>
          </a:r>
          <a:endParaRPr lang="it-IT" b="1" dirty="0"/>
        </a:p>
      </dgm:t>
    </dgm:pt>
    <dgm:pt modelId="{93B32247-5BE6-4277-BE46-F06687CE7489}" type="parTrans" cxnId="{10CF74B7-6942-4E89-857A-B3ED8B2C6735}">
      <dgm:prSet/>
      <dgm:spPr/>
      <dgm:t>
        <a:bodyPr/>
        <a:lstStyle/>
        <a:p>
          <a:endParaRPr lang="en-US" b="1"/>
        </a:p>
      </dgm:t>
    </dgm:pt>
    <dgm:pt modelId="{4772E8DB-EDA4-4DEF-BECD-92A7F0CC7C80}" type="sibTrans" cxnId="{10CF74B7-6942-4E89-857A-B3ED8B2C6735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/>
        </a:p>
      </dgm:t>
    </dgm:pt>
    <dgm:pt modelId="{014A82FD-6CF8-49AD-9739-C563964080A2}" type="pres">
      <dgm:prSet presAssocID="{619153A5-DE68-4D0D-A056-C3157BBDD39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B9D4E57-B32B-4653-B595-398DF3ABAF42}" type="pres">
      <dgm:prSet presAssocID="{52579914-EA02-4BC2-973C-872BB9D3E8E9}" presName="gear1" presStyleLbl="node1" presStyleIdx="0" presStyleCnt="2">
        <dgm:presLayoutVars>
          <dgm:chMax val="1"/>
          <dgm:bulletEnabled val="1"/>
        </dgm:presLayoutVars>
      </dgm:prSet>
      <dgm:spPr/>
    </dgm:pt>
    <dgm:pt modelId="{B75662B4-1145-4DE5-96E8-52E805EE8A00}" type="pres">
      <dgm:prSet presAssocID="{52579914-EA02-4BC2-973C-872BB9D3E8E9}" presName="gear1srcNode" presStyleLbl="node1" presStyleIdx="0" presStyleCnt="2"/>
      <dgm:spPr/>
    </dgm:pt>
    <dgm:pt modelId="{036ED60E-570F-44DF-865B-331968B5C36F}" type="pres">
      <dgm:prSet presAssocID="{52579914-EA02-4BC2-973C-872BB9D3E8E9}" presName="gear1dstNode" presStyleLbl="node1" presStyleIdx="0" presStyleCnt="2"/>
      <dgm:spPr/>
    </dgm:pt>
    <dgm:pt modelId="{159A6C73-76F1-4F83-99FC-9AE4A9AD2669}" type="pres">
      <dgm:prSet presAssocID="{5F641940-17D8-4BC6-B38F-B8890B42648D}" presName="gear2" presStyleLbl="node1" presStyleIdx="1" presStyleCnt="2" custLinFactNeighborX="-2198" custLinFactNeighborY="-1695">
        <dgm:presLayoutVars>
          <dgm:chMax val="1"/>
          <dgm:bulletEnabled val="1"/>
        </dgm:presLayoutVars>
      </dgm:prSet>
      <dgm:spPr/>
    </dgm:pt>
    <dgm:pt modelId="{A27603DE-60E1-437B-8008-8BD765C72FA0}" type="pres">
      <dgm:prSet presAssocID="{5F641940-17D8-4BC6-B38F-B8890B42648D}" presName="gear2srcNode" presStyleLbl="node1" presStyleIdx="1" presStyleCnt="2"/>
      <dgm:spPr/>
    </dgm:pt>
    <dgm:pt modelId="{E01C6F0B-7659-4268-9785-2AFFD472DEA7}" type="pres">
      <dgm:prSet presAssocID="{5F641940-17D8-4BC6-B38F-B8890B42648D}" presName="gear2dstNode" presStyleLbl="node1" presStyleIdx="1" presStyleCnt="2"/>
      <dgm:spPr/>
    </dgm:pt>
    <dgm:pt modelId="{6F9601FB-67E9-4F2B-B58A-DF2838A8CE14}" type="pres">
      <dgm:prSet presAssocID="{1F34573D-1049-48A6-94D3-6A29030B4368}" presName="connector1" presStyleLbl="sibTrans2D1" presStyleIdx="0" presStyleCnt="2"/>
      <dgm:spPr/>
    </dgm:pt>
    <dgm:pt modelId="{02D661AE-658F-4FDE-A521-9349B4CA9E73}" type="pres">
      <dgm:prSet presAssocID="{4772E8DB-EDA4-4DEF-BECD-92A7F0CC7C80}" presName="connector2" presStyleLbl="sibTrans2D1" presStyleIdx="1" presStyleCnt="2"/>
      <dgm:spPr/>
    </dgm:pt>
  </dgm:ptLst>
  <dgm:cxnLst>
    <dgm:cxn modelId="{F43A5B0E-88DF-4A97-9977-5CE312A48B83}" type="presOf" srcId="{52579914-EA02-4BC2-973C-872BB9D3E8E9}" destId="{B75662B4-1145-4DE5-96E8-52E805EE8A00}" srcOrd="1" destOrd="0" presId="urn:microsoft.com/office/officeart/2005/8/layout/gear1"/>
    <dgm:cxn modelId="{FFCF563A-EE6D-4DB0-B35D-807CE2825F53}" type="presOf" srcId="{4772E8DB-EDA4-4DEF-BECD-92A7F0CC7C80}" destId="{02D661AE-658F-4FDE-A521-9349B4CA9E73}" srcOrd="0" destOrd="0" presId="urn:microsoft.com/office/officeart/2005/8/layout/gear1"/>
    <dgm:cxn modelId="{5ABDF865-371C-404D-A364-725CE1294EBD}" type="presOf" srcId="{5F641940-17D8-4BC6-B38F-B8890B42648D}" destId="{159A6C73-76F1-4F83-99FC-9AE4A9AD2669}" srcOrd="0" destOrd="0" presId="urn:microsoft.com/office/officeart/2005/8/layout/gear1"/>
    <dgm:cxn modelId="{5D228951-15DB-4342-85E4-7BF247733F46}" type="presOf" srcId="{5F641940-17D8-4BC6-B38F-B8890B42648D}" destId="{A27603DE-60E1-437B-8008-8BD765C72FA0}" srcOrd="1" destOrd="0" presId="urn:microsoft.com/office/officeart/2005/8/layout/gear1"/>
    <dgm:cxn modelId="{ED2AB47B-AE24-413C-AD3B-AC44FE9FEB53}" type="presOf" srcId="{52579914-EA02-4BC2-973C-872BB9D3E8E9}" destId="{036ED60E-570F-44DF-865B-331968B5C36F}" srcOrd="2" destOrd="0" presId="urn:microsoft.com/office/officeart/2005/8/layout/gear1"/>
    <dgm:cxn modelId="{D62FC392-E3D7-4BD9-A552-5100EA26D4CC}" type="presOf" srcId="{5F641940-17D8-4BC6-B38F-B8890B42648D}" destId="{E01C6F0B-7659-4268-9785-2AFFD472DEA7}" srcOrd="2" destOrd="0" presId="urn:microsoft.com/office/officeart/2005/8/layout/gear1"/>
    <dgm:cxn modelId="{3D28DAAF-0B04-4DEB-AF94-30E86CDDB265}" type="presOf" srcId="{619153A5-DE68-4D0D-A056-C3157BBDD39C}" destId="{014A82FD-6CF8-49AD-9739-C563964080A2}" srcOrd="0" destOrd="0" presId="urn:microsoft.com/office/officeart/2005/8/layout/gear1"/>
    <dgm:cxn modelId="{10CF74B7-6942-4E89-857A-B3ED8B2C6735}" srcId="{619153A5-DE68-4D0D-A056-C3157BBDD39C}" destId="{5F641940-17D8-4BC6-B38F-B8890B42648D}" srcOrd="1" destOrd="0" parTransId="{93B32247-5BE6-4277-BE46-F06687CE7489}" sibTransId="{4772E8DB-EDA4-4DEF-BECD-92A7F0CC7C80}"/>
    <dgm:cxn modelId="{635178CC-C3CE-4894-9A70-36A88894132A}" srcId="{619153A5-DE68-4D0D-A056-C3157BBDD39C}" destId="{52579914-EA02-4BC2-973C-872BB9D3E8E9}" srcOrd="0" destOrd="0" parTransId="{25A7BB8F-1C51-44B9-9A50-604D9C84B004}" sibTransId="{1F34573D-1049-48A6-94D3-6A29030B4368}"/>
    <dgm:cxn modelId="{57BEE3E7-2BC8-4603-A51A-66080C8CA530}" type="presOf" srcId="{1F34573D-1049-48A6-94D3-6A29030B4368}" destId="{6F9601FB-67E9-4F2B-B58A-DF2838A8CE14}" srcOrd="0" destOrd="0" presId="urn:microsoft.com/office/officeart/2005/8/layout/gear1"/>
    <dgm:cxn modelId="{242721FC-1F35-426C-983A-0B9AC47288F7}" type="presOf" srcId="{52579914-EA02-4BC2-973C-872BB9D3E8E9}" destId="{5B9D4E57-B32B-4653-B595-398DF3ABAF42}" srcOrd="0" destOrd="0" presId="urn:microsoft.com/office/officeart/2005/8/layout/gear1"/>
    <dgm:cxn modelId="{A10E70A6-5217-458D-8821-E8AFB8433869}" type="presParOf" srcId="{014A82FD-6CF8-49AD-9739-C563964080A2}" destId="{5B9D4E57-B32B-4653-B595-398DF3ABAF42}" srcOrd="0" destOrd="0" presId="urn:microsoft.com/office/officeart/2005/8/layout/gear1"/>
    <dgm:cxn modelId="{BAD0766A-39C4-4BFC-BCB2-74F84FE3F66D}" type="presParOf" srcId="{014A82FD-6CF8-49AD-9739-C563964080A2}" destId="{B75662B4-1145-4DE5-96E8-52E805EE8A00}" srcOrd="1" destOrd="0" presId="urn:microsoft.com/office/officeart/2005/8/layout/gear1"/>
    <dgm:cxn modelId="{74D0B213-E51E-4A9D-A7D8-99E8B9369B3B}" type="presParOf" srcId="{014A82FD-6CF8-49AD-9739-C563964080A2}" destId="{036ED60E-570F-44DF-865B-331968B5C36F}" srcOrd="2" destOrd="0" presId="urn:microsoft.com/office/officeart/2005/8/layout/gear1"/>
    <dgm:cxn modelId="{39931C75-85F7-406B-955E-2D6A1746D32B}" type="presParOf" srcId="{014A82FD-6CF8-49AD-9739-C563964080A2}" destId="{159A6C73-76F1-4F83-99FC-9AE4A9AD2669}" srcOrd="3" destOrd="0" presId="urn:microsoft.com/office/officeart/2005/8/layout/gear1"/>
    <dgm:cxn modelId="{46816AD8-9DA4-4AAD-BBB0-894C0F28317F}" type="presParOf" srcId="{014A82FD-6CF8-49AD-9739-C563964080A2}" destId="{A27603DE-60E1-437B-8008-8BD765C72FA0}" srcOrd="4" destOrd="0" presId="urn:microsoft.com/office/officeart/2005/8/layout/gear1"/>
    <dgm:cxn modelId="{6DE80126-AA65-448B-8443-7CCCD42B2CCE}" type="presParOf" srcId="{014A82FD-6CF8-49AD-9739-C563964080A2}" destId="{E01C6F0B-7659-4268-9785-2AFFD472DEA7}" srcOrd="5" destOrd="0" presId="urn:microsoft.com/office/officeart/2005/8/layout/gear1"/>
    <dgm:cxn modelId="{A585080E-198A-4300-973C-AA963D618672}" type="presParOf" srcId="{014A82FD-6CF8-49AD-9739-C563964080A2}" destId="{6F9601FB-67E9-4F2B-B58A-DF2838A8CE14}" srcOrd="6" destOrd="0" presId="urn:microsoft.com/office/officeart/2005/8/layout/gear1"/>
    <dgm:cxn modelId="{C8361E50-0A45-4533-8668-80E037CE379D}" type="presParOf" srcId="{014A82FD-6CF8-49AD-9739-C563964080A2}" destId="{02D661AE-658F-4FDE-A521-9349B4CA9E7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68846-F74A-4B4A-A098-F2E123CCE5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8DB22-491A-4A7F-A460-6FC08043CEB7}">
      <dgm:prSet/>
      <dgm:spPr/>
      <dgm:t>
        <a:bodyPr/>
        <a:lstStyle/>
        <a:p>
          <a:r>
            <a:rPr lang="el-GR" dirty="0"/>
            <a:t>67 </a:t>
          </a:r>
          <a:r>
            <a:rPr lang="en-US" dirty="0"/>
            <a:t>projects</a:t>
          </a:r>
        </a:p>
      </dgm:t>
    </dgm:pt>
    <dgm:pt modelId="{FACDAFBA-2280-42A0-84F2-F81453A76EDD}" type="parTrans" cxnId="{6B828A3B-B870-44D7-8B47-E6EE4A3B473E}">
      <dgm:prSet/>
      <dgm:spPr/>
      <dgm:t>
        <a:bodyPr/>
        <a:lstStyle/>
        <a:p>
          <a:endParaRPr lang="en-US"/>
        </a:p>
      </dgm:t>
    </dgm:pt>
    <dgm:pt modelId="{32FCE0B5-B318-436C-9565-89EC908C2B2E}" type="sibTrans" cxnId="{6B828A3B-B870-44D7-8B47-E6EE4A3B473E}">
      <dgm:prSet/>
      <dgm:spPr/>
      <dgm:t>
        <a:bodyPr/>
        <a:lstStyle/>
        <a:p>
          <a:endParaRPr lang="en-US"/>
        </a:p>
      </dgm:t>
    </dgm:pt>
    <dgm:pt modelId="{8C98BEB7-5673-4C37-A0FE-ADC641DD4757}">
      <dgm:prSet/>
      <dgm:spPr/>
      <dgm:t>
        <a:bodyPr/>
        <a:lstStyle/>
        <a:p>
          <a:r>
            <a:rPr lang="en-US" dirty="0"/>
            <a:t>Four (4) Strategic,</a:t>
          </a:r>
        </a:p>
      </dgm:t>
    </dgm:pt>
    <dgm:pt modelId="{03A54CE2-4555-4C04-9BBA-F64721193A46}" type="parTrans" cxnId="{4DEAF481-1DC9-46EC-9284-A9AF7087CD0E}">
      <dgm:prSet/>
      <dgm:spPr/>
      <dgm:t>
        <a:bodyPr/>
        <a:lstStyle/>
        <a:p>
          <a:endParaRPr lang="en-US"/>
        </a:p>
      </dgm:t>
    </dgm:pt>
    <dgm:pt modelId="{7D446110-E5BF-4175-85B4-C4222AF684DF}" type="sibTrans" cxnId="{4DEAF481-1DC9-46EC-9284-A9AF7087CD0E}">
      <dgm:prSet/>
      <dgm:spPr/>
      <dgm:t>
        <a:bodyPr/>
        <a:lstStyle/>
        <a:p>
          <a:endParaRPr lang="en-US"/>
        </a:p>
      </dgm:t>
    </dgm:pt>
    <dgm:pt modelId="{54D65BA7-8957-426B-A97D-4AE2DFFA638B}">
      <dgm:prSet/>
      <dgm:spPr/>
      <dgm:t>
        <a:bodyPr/>
        <a:lstStyle/>
        <a:p>
          <a:r>
            <a:rPr lang="en-US" dirty="0"/>
            <a:t>Fifty-nine (</a:t>
          </a:r>
          <a:r>
            <a:rPr lang="el-GR" dirty="0"/>
            <a:t>5</a:t>
          </a:r>
          <a:r>
            <a:rPr lang="en-US" dirty="0"/>
            <a:t>9) Ordinary,</a:t>
          </a:r>
        </a:p>
      </dgm:t>
    </dgm:pt>
    <dgm:pt modelId="{8F1D4065-C75D-4FB8-BB56-99AFCB6C7C8F}" type="parTrans" cxnId="{C3B8A090-3D9F-48DB-8B25-68C8A1D57456}">
      <dgm:prSet/>
      <dgm:spPr/>
      <dgm:t>
        <a:bodyPr/>
        <a:lstStyle/>
        <a:p>
          <a:endParaRPr lang="en-US"/>
        </a:p>
      </dgm:t>
    </dgm:pt>
    <dgm:pt modelId="{A39AAD5B-369F-4E9A-A992-AEA381A278A5}" type="sibTrans" cxnId="{C3B8A090-3D9F-48DB-8B25-68C8A1D57456}">
      <dgm:prSet/>
      <dgm:spPr/>
      <dgm:t>
        <a:bodyPr/>
        <a:lstStyle/>
        <a:p>
          <a:endParaRPr lang="en-US"/>
        </a:p>
      </dgm:t>
    </dgm:pt>
    <dgm:pt modelId="{DB8955F4-B009-491B-B194-5A1750DCD797}">
      <dgm:prSet/>
      <dgm:spPr/>
      <dgm:t>
        <a:bodyPr/>
        <a:lstStyle/>
        <a:p>
          <a:r>
            <a:rPr lang="en-US" dirty="0"/>
            <a:t>Two (</a:t>
          </a:r>
          <a:r>
            <a:rPr lang="el-GR" dirty="0"/>
            <a:t>2</a:t>
          </a:r>
          <a:r>
            <a:rPr lang="en-US" dirty="0"/>
            <a:t>) Targeted,</a:t>
          </a:r>
        </a:p>
      </dgm:t>
    </dgm:pt>
    <dgm:pt modelId="{BCA17319-DF0D-4A74-8BE8-84EFB3F8505D}" type="parTrans" cxnId="{AE390A54-F9F4-40EA-94F3-0FA16573FFF9}">
      <dgm:prSet/>
      <dgm:spPr/>
      <dgm:t>
        <a:bodyPr/>
        <a:lstStyle/>
        <a:p>
          <a:endParaRPr lang="en-US"/>
        </a:p>
      </dgm:t>
    </dgm:pt>
    <dgm:pt modelId="{02337406-F897-40EE-BF0A-93C7DC7431FE}" type="sibTrans" cxnId="{AE390A54-F9F4-40EA-94F3-0FA16573FFF9}">
      <dgm:prSet/>
      <dgm:spPr/>
      <dgm:t>
        <a:bodyPr/>
        <a:lstStyle/>
        <a:p>
          <a:endParaRPr lang="en-US"/>
        </a:p>
      </dgm:t>
    </dgm:pt>
    <dgm:pt modelId="{CB4B1F4A-EEA6-4391-A9E7-30D5AFED6260}">
      <dgm:prSet/>
      <dgm:spPr/>
      <dgm:t>
        <a:bodyPr/>
        <a:lstStyle/>
        <a:p>
          <a:r>
            <a:rPr lang="en-US" dirty="0"/>
            <a:t>Two</a:t>
          </a:r>
          <a:r>
            <a:rPr lang="el-GR" dirty="0"/>
            <a:t> (2) Τ</a:t>
          </a:r>
          <a:r>
            <a:rPr lang="en-US" dirty="0"/>
            <a:t>A</a:t>
          </a:r>
        </a:p>
      </dgm:t>
    </dgm:pt>
    <dgm:pt modelId="{9D2DE122-DDAF-4B61-A107-B87D8EB9ABA1}" type="parTrans" cxnId="{680C61B1-003A-4DB0-AB08-75E7CE6093EA}">
      <dgm:prSet/>
      <dgm:spPr/>
      <dgm:t>
        <a:bodyPr/>
        <a:lstStyle/>
        <a:p>
          <a:endParaRPr lang="en-US"/>
        </a:p>
      </dgm:t>
    </dgm:pt>
    <dgm:pt modelId="{5BA07CC6-C8E2-4F7E-A743-AB68BD5C8CE5}" type="sibTrans" cxnId="{680C61B1-003A-4DB0-AB08-75E7CE6093EA}">
      <dgm:prSet/>
      <dgm:spPr/>
      <dgm:t>
        <a:bodyPr/>
        <a:lstStyle/>
        <a:p>
          <a:endParaRPr lang="en-US"/>
        </a:p>
      </dgm:t>
    </dgm:pt>
    <dgm:pt modelId="{75637446-57EC-4FAA-B94B-4A3F1932B76E}">
      <dgm:prSet/>
      <dgm:spPr/>
      <dgm:t>
        <a:bodyPr/>
        <a:lstStyle/>
        <a:p>
          <a:r>
            <a:rPr lang="en-US" dirty="0"/>
            <a:t>Twenty-Eight</a:t>
          </a:r>
          <a:r>
            <a:rPr lang="el-GR" dirty="0"/>
            <a:t> </a:t>
          </a:r>
          <a:r>
            <a:rPr lang="en-US" dirty="0"/>
            <a:t>(28) projects under PA1</a:t>
          </a:r>
        </a:p>
      </dgm:t>
    </dgm:pt>
    <dgm:pt modelId="{3E345E72-86FC-4523-9DC9-29EC3A49B409}" type="parTrans" cxnId="{364B50FD-AEC3-4583-9EC6-DCCDE485A647}">
      <dgm:prSet/>
      <dgm:spPr/>
      <dgm:t>
        <a:bodyPr/>
        <a:lstStyle/>
        <a:p>
          <a:endParaRPr lang="en-US"/>
        </a:p>
      </dgm:t>
    </dgm:pt>
    <dgm:pt modelId="{426A643A-5589-4EC2-B4D6-AFCB90D7EE18}" type="sibTrans" cxnId="{364B50FD-AEC3-4583-9EC6-DCCDE485A647}">
      <dgm:prSet/>
      <dgm:spPr/>
      <dgm:t>
        <a:bodyPr/>
        <a:lstStyle/>
        <a:p>
          <a:endParaRPr lang="en-US"/>
        </a:p>
      </dgm:t>
    </dgm:pt>
    <dgm:pt modelId="{06CEF132-2F9D-49AA-B8A3-E6FC032DE112}">
      <dgm:prSet/>
      <dgm:spPr/>
      <dgm:t>
        <a:bodyPr/>
        <a:lstStyle/>
        <a:p>
          <a:r>
            <a:rPr lang="en-US" dirty="0"/>
            <a:t>Thirty-Seven</a:t>
          </a:r>
          <a:r>
            <a:rPr lang="el-GR" dirty="0"/>
            <a:t> </a:t>
          </a:r>
          <a:r>
            <a:rPr lang="en-US" dirty="0"/>
            <a:t>(37) projects under PA2</a:t>
          </a:r>
          <a:r>
            <a:rPr lang="el-GR" dirty="0"/>
            <a:t> </a:t>
          </a:r>
          <a:endParaRPr lang="en-US" dirty="0"/>
        </a:p>
      </dgm:t>
    </dgm:pt>
    <dgm:pt modelId="{E7A4620B-CA78-4774-A9AA-5BBF6D1EE7E5}" type="parTrans" cxnId="{86F369BC-6641-41FB-A97D-A77E45FE598A}">
      <dgm:prSet/>
      <dgm:spPr/>
      <dgm:t>
        <a:bodyPr/>
        <a:lstStyle/>
        <a:p>
          <a:endParaRPr lang="en-US"/>
        </a:p>
      </dgm:t>
    </dgm:pt>
    <dgm:pt modelId="{898929AA-7B01-43F4-8EF4-14B334B60DC2}" type="sibTrans" cxnId="{86F369BC-6641-41FB-A97D-A77E45FE598A}">
      <dgm:prSet/>
      <dgm:spPr/>
      <dgm:t>
        <a:bodyPr/>
        <a:lstStyle/>
        <a:p>
          <a:endParaRPr lang="en-US"/>
        </a:p>
      </dgm:t>
    </dgm:pt>
    <dgm:pt modelId="{ECF6A8B2-9350-4A8F-B027-0D5D43110FDE}">
      <dgm:prSet/>
      <dgm:spPr/>
      <dgm:t>
        <a:bodyPr/>
        <a:lstStyle/>
        <a:p>
          <a:r>
            <a:rPr lang="en-US" dirty="0"/>
            <a:t>Two</a:t>
          </a:r>
          <a:r>
            <a:rPr lang="el-GR" dirty="0"/>
            <a:t> </a:t>
          </a:r>
          <a:r>
            <a:rPr lang="en-US" dirty="0"/>
            <a:t>(</a:t>
          </a:r>
          <a:r>
            <a:rPr lang="el-GR" dirty="0"/>
            <a:t>2)</a:t>
          </a:r>
          <a:r>
            <a:rPr lang="en-US" dirty="0"/>
            <a:t> projects under PA3</a:t>
          </a:r>
          <a:r>
            <a:rPr lang="el-GR" dirty="0"/>
            <a:t> </a:t>
          </a:r>
          <a:endParaRPr lang="en-US" dirty="0"/>
        </a:p>
      </dgm:t>
    </dgm:pt>
    <dgm:pt modelId="{1A540F08-3395-4FD3-BF88-81AFDF411FF1}" type="parTrans" cxnId="{80EF0EEC-86CD-40DF-BB04-AB9DEF60FB20}">
      <dgm:prSet/>
      <dgm:spPr/>
      <dgm:t>
        <a:bodyPr/>
        <a:lstStyle/>
        <a:p>
          <a:endParaRPr lang="en-US"/>
        </a:p>
      </dgm:t>
    </dgm:pt>
    <dgm:pt modelId="{BE4C292F-F202-459F-ABA8-2BD94F0EE2E0}" type="sibTrans" cxnId="{80EF0EEC-86CD-40DF-BB04-AB9DEF60FB20}">
      <dgm:prSet/>
      <dgm:spPr/>
      <dgm:t>
        <a:bodyPr/>
        <a:lstStyle/>
        <a:p>
          <a:endParaRPr lang="en-US"/>
        </a:p>
      </dgm:t>
    </dgm:pt>
    <dgm:pt modelId="{5A8ED8C3-F021-45B4-AE19-2F62167AC964}">
      <dgm:prSet/>
      <dgm:spPr/>
      <dgm:t>
        <a:bodyPr/>
        <a:lstStyle/>
        <a:p>
          <a:r>
            <a:rPr lang="en-US" dirty="0"/>
            <a:t>Total Budget: </a:t>
          </a:r>
          <a:r>
            <a:rPr lang="el-GR" b="1" dirty="0"/>
            <a:t>67.906.876 </a:t>
          </a:r>
          <a:r>
            <a:rPr lang="en-US" b="1" dirty="0"/>
            <a:t> €</a:t>
          </a:r>
          <a:endParaRPr lang="en-US" dirty="0"/>
        </a:p>
      </dgm:t>
    </dgm:pt>
    <dgm:pt modelId="{6BA79700-878E-4AE7-88BF-AB29EFBF0302}" type="parTrans" cxnId="{7CAADC20-B273-4930-9841-D7B12BCA985C}">
      <dgm:prSet/>
      <dgm:spPr/>
      <dgm:t>
        <a:bodyPr/>
        <a:lstStyle/>
        <a:p>
          <a:endParaRPr lang="en-US"/>
        </a:p>
      </dgm:t>
    </dgm:pt>
    <dgm:pt modelId="{8129EFBE-9499-4CAF-BDB3-FD3F827F7CC0}" type="sibTrans" cxnId="{7CAADC20-B273-4930-9841-D7B12BCA985C}">
      <dgm:prSet/>
      <dgm:spPr/>
      <dgm:t>
        <a:bodyPr/>
        <a:lstStyle/>
        <a:p>
          <a:endParaRPr lang="en-US"/>
        </a:p>
      </dgm:t>
    </dgm:pt>
    <dgm:pt modelId="{C170294B-0282-48BF-A8E1-5B57F7F07586}">
      <dgm:prSet/>
      <dgm:spPr/>
      <dgm:t>
        <a:bodyPr/>
        <a:lstStyle/>
        <a:p>
          <a:r>
            <a:rPr lang="en-US" dirty="0"/>
            <a:t>Overbooking Percentage</a:t>
          </a:r>
          <a:r>
            <a:rPr lang="el-GR" dirty="0"/>
            <a:t>:</a:t>
          </a:r>
          <a:r>
            <a:rPr lang="en-GB" dirty="0"/>
            <a:t> </a:t>
          </a:r>
          <a:r>
            <a:rPr lang="el-GR" b="1" dirty="0"/>
            <a:t>12</a:t>
          </a:r>
          <a:r>
            <a:rPr lang="en-US" b="1" dirty="0"/>
            <a:t>5,58</a:t>
          </a:r>
          <a:r>
            <a:rPr lang="en-GB" b="1" dirty="0"/>
            <a:t>%</a:t>
          </a:r>
          <a:endParaRPr lang="en-US" dirty="0"/>
        </a:p>
      </dgm:t>
    </dgm:pt>
    <dgm:pt modelId="{4C06F057-7DF2-4015-BD9A-C9DBE92153EB}" type="parTrans" cxnId="{D2943DFC-A7B9-4833-94ED-9ED478C608CA}">
      <dgm:prSet/>
      <dgm:spPr/>
      <dgm:t>
        <a:bodyPr/>
        <a:lstStyle/>
        <a:p>
          <a:endParaRPr lang="en-US"/>
        </a:p>
      </dgm:t>
    </dgm:pt>
    <dgm:pt modelId="{1D42CEE9-0105-4256-862F-5B8FB4C57DA3}" type="sibTrans" cxnId="{D2943DFC-A7B9-4833-94ED-9ED478C608CA}">
      <dgm:prSet/>
      <dgm:spPr/>
      <dgm:t>
        <a:bodyPr/>
        <a:lstStyle/>
        <a:p>
          <a:endParaRPr lang="en-US"/>
        </a:p>
      </dgm:t>
    </dgm:pt>
    <dgm:pt modelId="{B39B1E3D-A344-4C2F-B8C6-30C364FFD53E}" type="pres">
      <dgm:prSet presAssocID="{A3F68846-F74A-4B4A-A098-F2E123CCE5B8}" presName="linear" presStyleCnt="0">
        <dgm:presLayoutVars>
          <dgm:dir/>
          <dgm:animLvl val="lvl"/>
          <dgm:resizeHandles val="exact"/>
        </dgm:presLayoutVars>
      </dgm:prSet>
      <dgm:spPr/>
    </dgm:pt>
    <dgm:pt modelId="{2B0C8EEA-83C6-4B1E-9862-473ECB1AE188}" type="pres">
      <dgm:prSet presAssocID="{BB48DB22-491A-4A7F-A460-6FC08043CEB7}" presName="parentLin" presStyleCnt="0"/>
      <dgm:spPr/>
    </dgm:pt>
    <dgm:pt modelId="{870AC771-A457-47B3-A3BC-0270838EDD95}" type="pres">
      <dgm:prSet presAssocID="{BB48DB22-491A-4A7F-A460-6FC08043CEB7}" presName="parentLeftMargin" presStyleLbl="node1" presStyleIdx="0" presStyleCnt="3"/>
      <dgm:spPr/>
    </dgm:pt>
    <dgm:pt modelId="{98C06202-C6CD-4125-8CB0-ACCF11A23E4D}" type="pres">
      <dgm:prSet presAssocID="{BB48DB22-491A-4A7F-A460-6FC08043CEB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FA69FD-9B7D-4754-A3BE-F3826014A845}" type="pres">
      <dgm:prSet presAssocID="{BB48DB22-491A-4A7F-A460-6FC08043CEB7}" presName="negativeSpace" presStyleCnt="0"/>
      <dgm:spPr/>
    </dgm:pt>
    <dgm:pt modelId="{3D62CF2C-9972-4EBE-A810-2302DEA9379D}" type="pres">
      <dgm:prSet presAssocID="{BB48DB22-491A-4A7F-A460-6FC08043CEB7}" presName="childText" presStyleLbl="conFgAcc1" presStyleIdx="0" presStyleCnt="3">
        <dgm:presLayoutVars>
          <dgm:bulletEnabled val="1"/>
        </dgm:presLayoutVars>
      </dgm:prSet>
      <dgm:spPr/>
    </dgm:pt>
    <dgm:pt modelId="{17896F5A-0044-4B57-8A9E-A94F27405336}" type="pres">
      <dgm:prSet presAssocID="{32FCE0B5-B318-436C-9565-89EC908C2B2E}" presName="spaceBetweenRectangles" presStyleCnt="0"/>
      <dgm:spPr/>
    </dgm:pt>
    <dgm:pt modelId="{71BA836C-24B8-4E82-BEAD-01F58A160904}" type="pres">
      <dgm:prSet presAssocID="{5A8ED8C3-F021-45B4-AE19-2F62167AC964}" presName="parentLin" presStyleCnt="0"/>
      <dgm:spPr/>
    </dgm:pt>
    <dgm:pt modelId="{93D3EB17-60C4-44E6-A036-BC60610AFE49}" type="pres">
      <dgm:prSet presAssocID="{5A8ED8C3-F021-45B4-AE19-2F62167AC964}" presName="parentLeftMargin" presStyleLbl="node1" presStyleIdx="0" presStyleCnt="3"/>
      <dgm:spPr/>
    </dgm:pt>
    <dgm:pt modelId="{FE5ED682-FC33-46A8-90E7-11E2C1084D0F}" type="pres">
      <dgm:prSet presAssocID="{5A8ED8C3-F021-45B4-AE19-2F62167AC96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F940F8-7BB7-47C1-8743-923C3F46AA5D}" type="pres">
      <dgm:prSet presAssocID="{5A8ED8C3-F021-45B4-AE19-2F62167AC964}" presName="negativeSpace" presStyleCnt="0"/>
      <dgm:spPr/>
    </dgm:pt>
    <dgm:pt modelId="{18EC1293-A2D2-4C38-8A8D-0EE5A2DE589A}" type="pres">
      <dgm:prSet presAssocID="{5A8ED8C3-F021-45B4-AE19-2F62167AC964}" presName="childText" presStyleLbl="conFgAcc1" presStyleIdx="1" presStyleCnt="3">
        <dgm:presLayoutVars>
          <dgm:bulletEnabled val="1"/>
        </dgm:presLayoutVars>
      </dgm:prSet>
      <dgm:spPr/>
    </dgm:pt>
    <dgm:pt modelId="{DDAD3010-7A55-43BB-A654-BCA6977D59E7}" type="pres">
      <dgm:prSet presAssocID="{8129EFBE-9499-4CAF-BDB3-FD3F827F7CC0}" presName="spaceBetweenRectangles" presStyleCnt="0"/>
      <dgm:spPr/>
    </dgm:pt>
    <dgm:pt modelId="{DD4EBD2B-7783-43A3-A4DF-C20D31D8B15A}" type="pres">
      <dgm:prSet presAssocID="{C170294B-0282-48BF-A8E1-5B57F7F07586}" presName="parentLin" presStyleCnt="0"/>
      <dgm:spPr/>
    </dgm:pt>
    <dgm:pt modelId="{762B6E3A-3418-4559-88FE-1701B9C01023}" type="pres">
      <dgm:prSet presAssocID="{C170294B-0282-48BF-A8E1-5B57F7F07586}" presName="parentLeftMargin" presStyleLbl="node1" presStyleIdx="1" presStyleCnt="3"/>
      <dgm:spPr/>
    </dgm:pt>
    <dgm:pt modelId="{FC553F90-23BF-4E99-AAC9-D28650B7A2EE}" type="pres">
      <dgm:prSet presAssocID="{C170294B-0282-48BF-A8E1-5B57F7F0758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5249FC9-E9BD-4F3D-B9A5-2ACF68FCA304}" type="pres">
      <dgm:prSet presAssocID="{C170294B-0282-48BF-A8E1-5B57F7F07586}" presName="negativeSpace" presStyleCnt="0"/>
      <dgm:spPr/>
    </dgm:pt>
    <dgm:pt modelId="{DE49A362-63BB-4A50-A51F-381020CFBCC8}" type="pres">
      <dgm:prSet presAssocID="{C170294B-0282-48BF-A8E1-5B57F7F0758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3BF7715-5DEA-4E91-AC44-B0D3DD9530C7}" type="presOf" srcId="{A3F68846-F74A-4B4A-A098-F2E123CCE5B8}" destId="{B39B1E3D-A344-4C2F-B8C6-30C364FFD53E}" srcOrd="0" destOrd="0" presId="urn:microsoft.com/office/officeart/2005/8/layout/list1"/>
    <dgm:cxn modelId="{59213318-E02A-4396-AACC-4721C3D2A170}" type="presOf" srcId="{ECF6A8B2-9350-4A8F-B027-0D5D43110FDE}" destId="{3D62CF2C-9972-4EBE-A810-2302DEA9379D}" srcOrd="0" destOrd="6" presId="urn:microsoft.com/office/officeart/2005/8/layout/list1"/>
    <dgm:cxn modelId="{7CAADC20-B273-4930-9841-D7B12BCA985C}" srcId="{A3F68846-F74A-4B4A-A098-F2E123CCE5B8}" destId="{5A8ED8C3-F021-45B4-AE19-2F62167AC964}" srcOrd="1" destOrd="0" parTransId="{6BA79700-878E-4AE7-88BF-AB29EFBF0302}" sibTransId="{8129EFBE-9499-4CAF-BDB3-FD3F827F7CC0}"/>
    <dgm:cxn modelId="{6B828A3B-B870-44D7-8B47-E6EE4A3B473E}" srcId="{A3F68846-F74A-4B4A-A098-F2E123CCE5B8}" destId="{BB48DB22-491A-4A7F-A460-6FC08043CEB7}" srcOrd="0" destOrd="0" parTransId="{FACDAFBA-2280-42A0-84F2-F81453A76EDD}" sibTransId="{32FCE0B5-B318-436C-9565-89EC908C2B2E}"/>
    <dgm:cxn modelId="{123D2263-FDC4-4288-9A38-093C12DB3BA5}" type="presOf" srcId="{DB8955F4-B009-491B-B194-5A1750DCD797}" destId="{3D62CF2C-9972-4EBE-A810-2302DEA9379D}" srcOrd="0" destOrd="2" presId="urn:microsoft.com/office/officeart/2005/8/layout/list1"/>
    <dgm:cxn modelId="{9EC7D665-0A4A-4029-9AD8-14EAAA834BF0}" type="presOf" srcId="{5A8ED8C3-F021-45B4-AE19-2F62167AC964}" destId="{93D3EB17-60C4-44E6-A036-BC60610AFE49}" srcOrd="0" destOrd="0" presId="urn:microsoft.com/office/officeart/2005/8/layout/list1"/>
    <dgm:cxn modelId="{A19DB849-85B3-4034-A4BC-2F6F25AC7C3D}" type="presOf" srcId="{06CEF132-2F9D-49AA-B8A3-E6FC032DE112}" destId="{3D62CF2C-9972-4EBE-A810-2302DEA9379D}" srcOrd="0" destOrd="5" presId="urn:microsoft.com/office/officeart/2005/8/layout/list1"/>
    <dgm:cxn modelId="{AE390A54-F9F4-40EA-94F3-0FA16573FFF9}" srcId="{BB48DB22-491A-4A7F-A460-6FC08043CEB7}" destId="{DB8955F4-B009-491B-B194-5A1750DCD797}" srcOrd="2" destOrd="0" parTransId="{BCA17319-DF0D-4A74-8BE8-84EFB3F8505D}" sibTransId="{02337406-F897-40EE-BF0A-93C7DC7431FE}"/>
    <dgm:cxn modelId="{87429C79-6A4E-46EC-B80C-D0281153BDC2}" type="presOf" srcId="{C170294B-0282-48BF-A8E1-5B57F7F07586}" destId="{762B6E3A-3418-4559-88FE-1701B9C01023}" srcOrd="0" destOrd="0" presId="urn:microsoft.com/office/officeart/2005/8/layout/list1"/>
    <dgm:cxn modelId="{4DEAF481-1DC9-46EC-9284-A9AF7087CD0E}" srcId="{BB48DB22-491A-4A7F-A460-6FC08043CEB7}" destId="{8C98BEB7-5673-4C37-A0FE-ADC641DD4757}" srcOrd="0" destOrd="0" parTransId="{03A54CE2-4555-4C04-9BBA-F64721193A46}" sibTransId="{7D446110-E5BF-4175-85B4-C4222AF684DF}"/>
    <dgm:cxn modelId="{E1B46386-83AA-4E8F-8D27-F5AFAE8E3F95}" type="presOf" srcId="{75637446-57EC-4FAA-B94B-4A3F1932B76E}" destId="{3D62CF2C-9972-4EBE-A810-2302DEA9379D}" srcOrd="0" destOrd="4" presId="urn:microsoft.com/office/officeart/2005/8/layout/list1"/>
    <dgm:cxn modelId="{C3B8A090-3D9F-48DB-8B25-68C8A1D57456}" srcId="{BB48DB22-491A-4A7F-A460-6FC08043CEB7}" destId="{54D65BA7-8957-426B-A97D-4AE2DFFA638B}" srcOrd="1" destOrd="0" parTransId="{8F1D4065-C75D-4FB8-BB56-99AFCB6C7C8F}" sibTransId="{A39AAD5B-369F-4E9A-A992-AEA381A278A5}"/>
    <dgm:cxn modelId="{CFB01996-2578-4212-8A31-06BA3821A3B1}" type="presOf" srcId="{5A8ED8C3-F021-45B4-AE19-2F62167AC964}" destId="{FE5ED682-FC33-46A8-90E7-11E2C1084D0F}" srcOrd="1" destOrd="0" presId="urn:microsoft.com/office/officeart/2005/8/layout/list1"/>
    <dgm:cxn modelId="{4D7B02B1-C6B1-41FB-B912-1007FA12F271}" type="presOf" srcId="{BB48DB22-491A-4A7F-A460-6FC08043CEB7}" destId="{870AC771-A457-47B3-A3BC-0270838EDD95}" srcOrd="0" destOrd="0" presId="urn:microsoft.com/office/officeart/2005/8/layout/list1"/>
    <dgm:cxn modelId="{680C61B1-003A-4DB0-AB08-75E7CE6093EA}" srcId="{BB48DB22-491A-4A7F-A460-6FC08043CEB7}" destId="{CB4B1F4A-EEA6-4391-A9E7-30D5AFED6260}" srcOrd="3" destOrd="0" parTransId="{9D2DE122-DDAF-4B61-A107-B87D8EB9ABA1}" sibTransId="{5BA07CC6-C8E2-4F7E-A743-AB68BD5C8CE5}"/>
    <dgm:cxn modelId="{699237B5-88B2-40E6-89D3-B422B5EBC479}" type="presOf" srcId="{BB48DB22-491A-4A7F-A460-6FC08043CEB7}" destId="{98C06202-C6CD-4125-8CB0-ACCF11A23E4D}" srcOrd="1" destOrd="0" presId="urn:microsoft.com/office/officeart/2005/8/layout/list1"/>
    <dgm:cxn modelId="{86F369BC-6641-41FB-A97D-A77E45FE598A}" srcId="{BB48DB22-491A-4A7F-A460-6FC08043CEB7}" destId="{06CEF132-2F9D-49AA-B8A3-E6FC032DE112}" srcOrd="5" destOrd="0" parTransId="{E7A4620B-CA78-4774-A9AA-5BBF6D1EE7E5}" sibTransId="{898929AA-7B01-43F4-8EF4-14B334B60DC2}"/>
    <dgm:cxn modelId="{F05954CF-F464-411E-BDE8-1FB80CAA2E02}" type="presOf" srcId="{C170294B-0282-48BF-A8E1-5B57F7F07586}" destId="{FC553F90-23BF-4E99-AAC9-D28650B7A2EE}" srcOrd="1" destOrd="0" presId="urn:microsoft.com/office/officeart/2005/8/layout/list1"/>
    <dgm:cxn modelId="{3F84FFE2-1CDE-4F16-AC17-A6690A308E00}" type="presOf" srcId="{CB4B1F4A-EEA6-4391-A9E7-30D5AFED6260}" destId="{3D62CF2C-9972-4EBE-A810-2302DEA9379D}" srcOrd="0" destOrd="3" presId="urn:microsoft.com/office/officeart/2005/8/layout/list1"/>
    <dgm:cxn modelId="{03B1DBE5-DEDA-4247-96B9-803860E7136D}" type="presOf" srcId="{8C98BEB7-5673-4C37-A0FE-ADC641DD4757}" destId="{3D62CF2C-9972-4EBE-A810-2302DEA9379D}" srcOrd="0" destOrd="0" presId="urn:microsoft.com/office/officeart/2005/8/layout/list1"/>
    <dgm:cxn modelId="{303016E7-3773-484F-A149-FD2F7EB88862}" type="presOf" srcId="{54D65BA7-8957-426B-A97D-4AE2DFFA638B}" destId="{3D62CF2C-9972-4EBE-A810-2302DEA9379D}" srcOrd="0" destOrd="1" presId="urn:microsoft.com/office/officeart/2005/8/layout/list1"/>
    <dgm:cxn modelId="{80EF0EEC-86CD-40DF-BB04-AB9DEF60FB20}" srcId="{BB48DB22-491A-4A7F-A460-6FC08043CEB7}" destId="{ECF6A8B2-9350-4A8F-B027-0D5D43110FDE}" srcOrd="6" destOrd="0" parTransId="{1A540F08-3395-4FD3-BF88-81AFDF411FF1}" sibTransId="{BE4C292F-F202-459F-ABA8-2BD94F0EE2E0}"/>
    <dgm:cxn modelId="{D2943DFC-A7B9-4833-94ED-9ED478C608CA}" srcId="{A3F68846-F74A-4B4A-A098-F2E123CCE5B8}" destId="{C170294B-0282-48BF-A8E1-5B57F7F07586}" srcOrd="2" destOrd="0" parTransId="{4C06F057-7DF2-4015-BD9A-C9DBE92153EB}" sibTransId="{1D42CEE9-0105-4256-862F-5B8FB4C57DA3}"/>
    <dgm:cxn modelId="{364B50FD-AEC3-4583-9EC6-DCCDE485A647}" srcId="{BB48DB22-491A-4A7F-A460-6FC08043CEB7}" destId="{75637446-57EC-4FAA-B94B-4A3F1932B76E}" srcOrd="4" destOrd="0" parTransId="{3E345E72-86FC-4523-9DC9-29EC3A49B409}" sibTransId="{426A643A-5589-4EC2-B4D6-AFCB90D7EE18}"/>
    <dgm:cxn modelId="{DB231FA3-F657-44BF-88F0-D391231751AA}" type="presParOf" srcId="{B39B1E3D-A344-4C2F-B8C6-30C364FFD53E}" destId="{2B0C8EEA-83C6-4B1E-9862-473ECB1AE188}" srcOrd="0" destOrd="0" presId="urn:microsoft.com/office/officeart/2005/8/layout/list1"/>
    <dgm:cxn modelId="{7A53FEF7-FF33-45AE-A629-4445F11E6153}" type="presParOf" srcId="{2B0C8EEA-83C6-4B1E-9862-473ECB1AE188}" destId="{870AC771-A457-47B3-A3BC-0270838EDD95}" srcOrd="0" destOrd="0" presId="urn:microsoft.com/office/officeart/2005/8/layout/list1"/>
    <dgm:cxn modelId="{C0FD6790-3EB4-48B9-82DF-BDC213583D58}" type="presParOf" srcId="{2B0C8EEA-83C6-4B1E-9862-473ECB1AE188}" destId="{98C06202-C6CD-4125-8CB0-ACCF11A23E4D}" srcOrd="1" destOrd="0" presId="urn:microsoft.com/office/officeart/2005/8/layout/list1"/>
    <dgm:cxn modelId="{2CD4B09A-3B3F-4EF8-84B3-318113AECB45}" type="presParOf" srcId="{B39B1E3D-A344-4C2F-B8C6-30C364FFD53E}" destId="{2FFA69FD-9B7D-4754-A3BE-F3826014A845}" srcOrd="1" destOrd="0" presId="urn:microsoft.com/office/officeart/2005/8/layout/list1"/>
    <dgm:cxn modelId="{4FC99B48-FFFE-42BE-8286-936E0E491297}" type="presParOf" srcId="{B39B1E3D-A344-4C2F-B8C6-30C364FFD53E}" destId="{3D62CF2C-9972-4EBE-A810-2302DEA9379D}" srcOrd="2" destOrd="0" presId="urn:microsoft.com/office/officeart/2005/8/layout/list1"/>
    <dgm:cxn modelId="{4633385D-1B48-430C-989E-3DF855C3A6E6}" type="presParOf" srcId="{B39B1E3D-A344-4C2F-B8C6-30C364FFD53E}" destId="{17896F5A-0044-4B57-8A9E-A94F27405336}" srcOrd="3" destOrd="0" presId="urn:microsoft.com/office/officeart/2005/8/layout/list1"/>
    <dgm:cxn modelId="{707501E0-10DA-41FA-83FC-B27A71757F89}" type="presParOf" srcId="{B39B1E3D-A344-4C2F-B8C6-30C364FFD53E}" destId="{71BA836C-24B8-4E82-BEAD-01F58A160904}" srcOrd="4" destOrd="0" presId="urn:microsoft.com/office/officeart/2005/8/layout/list1"/>
    <dgm:cxn modelId="{F46A7F53-C6E1-4BE9-90B6-D075D08A4E01}" type="presParOf" srcId="{71BA836C-24B8-4E82-BEAD-01F58A160904}" destId="{93D3EB17-60C4-44E6-A036-BC60610AFE49}" srcOrd="0" destOrd="0" presId="urn:microsoft.com/office/officeart/2005/8/layout/list1"/>
    <dgm:cxn modelId="{C0E0EB44-4152-4C2F-871B-0C4DF4683362}" type="presParOf" srcId="{71BA836C-24B8-4E82-BEAD-01F58A160904}" destId="{FE5ED682-FC33-46A8-90E7-11E2C1084D0F}" srcOrd="1" destOrd="0" presId="urn:microsoft.com/office/officeart/2005/8/layout/list1"/>
    <dgm:cxn modelId="{AAD1EEB5-449A-4C0C-88C3-662F35D51463}" type="presParOf" srcId="{B39B1E3D-A344-4C2F-B8C6-30C364FFD53E}" destId="{9EF940F8-7BB7-47C1-8743-923C3F46AA5D}" srcOrd="5" destOrd="0" presId="urn:microsoft.com/office/officeart/2005/8/layout/list1"/>
    <dgm:cxn modelId="{35F2C436-4194-4197-9092-2DB7B535BF04}" type="presParOf" srcId="{B39B1E3D-A344-4C2F-B8C6-30C364FFD53E}" destId="{18EC1293-A2D2-4C38-8A8D-0EE5A2DE589A}" srcOrd="6" destOrd="0" presId="urn:microsoft.com/office/officeart/2005/8/layout/list1"/>
    <dgm:cxn modelId="{86FC0375-F0C9-48D1-B8CD-AEE720E9F57A}" type="presParOf" srcId="{B39B1E3D-A344-4C2F-B8C6-30C364FFD53E}" destId="{DDAD3010-7A55-43BB-A654-BCA6977D59E7}" srcOrd="7" destOrd="0" presId="urn:microsoft.com/office/officeart/2005/8/layout/list1"/>
    <dgm:cxn modelId="{9D96589B-F6E4-4FC5-A9BD-40DB072885D5}" type="presParOf" srcId="{B39B1E3D-A344-4C2F-B8C6-30C364FFD53E}" destId="{DD4EBD2B-7783-43A3-A4DF-C20D31D8B15A}" srcOrd="8" destOrd="0" presId="urn:microsoft.com/office/officeart/2005/8/layout/list1"/>
    <dgm:cxn modelId="{E25AF703-3B6D-41FD-9113-901EA316A82E}" type="presParOf" srcId="{DD4EBD2B-7783-43A3-A4DF-C20D31D8B15A}" destId="{762B6E3A-3418-4559-88FE-1701B9C01023}" srcOrd="0" destOrd="0" presId="urn:microsoft.com/office/officeart/2005/8/layout/list1"/>
    <dgm:cxn modelId="{A88B53D8-1831-4B60-856F-91B61940BE04}" type="presParOf" srcId="{DD4EBD2B-7783-43A3-A4DF-C20D31D8B15A}" destId="{FC553F90-23BF-4E99-AAC9-D28650B7A2EE}" srcOrd="1" destOrd="0" presId="urn:microsoft.com/office/officeart/2005/8/layout/list1"/>
    <dgm:cxn modelId="{EEC0F9F5-96B6-4132-91E7-081A437E265C}" type="presParOf" srcId="{B39B1E3D-A344-4C2F-B8C6-30C364FFD53E}" destId="{E5249FC9-E9BD-4F3D-B9A5-2ACF68FCA304}" srcOrd="9" destOrd="0" presId="urn:microsoft.com/office/officeart/2005/8/layout/list1"/>
    <dgm:cxn modelId="{7A2D70C4-216E-4B73-B45F-161B1ACECA44}" type="presParOf" srcId="{B39B1E3D-A344-4C2F-B8C6-30C364FFD53E}" destId="{DE49A362-63BB-4A50-A51F-381020CFBCC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D4E57-B32B-4653-B595-398DF3ABAF42}">
      <dsp:nvSpPr>
        <dsp:cNvPr id="0" name=""/>
        <dsp:cNvSpPr/>
      </dsp:nvSpPr>
      <dsp:spPr>
        <a:xfrm>
          <a:off x="1717390" y="1676217"/>
          <a:ext cx="2099033" cy="2099033"/>
        </a:xfrm>
        <a:prstGeom prst="gear9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b="1" kern="1200" dirty="0"/>
            <a:t>ΜΠΒ 85%</a:t>
          </a:r>
          <a:endParaRPr lang="en-US" sz="3600" b="1" kern="1200" dirty="0"/>
        </a:p>
      </dsp:txBody>
      <dsp:txXfrm>
        <a:off x="2139389" y="2167905"/>
        <a:ext cx="1255035" cy="1078947"/>
      </dsp:txXfrm>
    </dsp:sp>
    <dsp:sp modelId="{159A6C73-76F1-4F83-99FC-9AE4A9AD2669}">
      <dsp:nvSpPr>
        <dsp:cNvPr id="0" name=""/>
        <dsp:cNvSpPr/>
      </dsp:nvSpPr>
      <dsp:spPr>
        <a:xfrm>
          <a:off x="462581" y="1154207"/>
          <a:ext cx="1526569" cy="1526569"/>
        </a:xfrm>
        <a:prstGeom prst="gear6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/>
            <a:t>Εθνική  Συμμετοχή 15%</a:t>
          </a:r>
          <a:endParaRPr lang="it-IT" sz="1200" b="1" kern="1200" dirty="0"/>
        </a:p>
      </dsp:txBody>
      <dsp:txXfrm>
        <a:off x="846899" y="1540848"/>
        <a:ext cx="757933" cy="753287"/>
      </dsp:txXfrm>
    </dsp:sp>
    <dsp:sp modelId="{6F9601FB-67E9-4F2B-B58A-DF2838A8CE14}">
      <dsp:nvSpPr>
        <dsp:cNvPr id="0" name=""/>
        <dsp:cNvSpPr/>
      </dsp:nvSpPr>
      <dsp:spPr>
        <a:xfrm>
          <a:off x="1804066" y="1324239"/>
          <a:ext cx="2581810" cy="2581810"/>
        </a:xfrm>
        <a:prstGeom prst="circularArrow">
          <a:avLst>
            <a:gd name="adj1" fmla="val 4878"/>
            <a:gd name="adj2" fmla="val 312630"/>
            <a:gd name="adj3" fmla="val 3113206"/>
            <a:gd name="adj4" fmla="val 15261876"/>
            <a:gd name="adj5" fmla="val 5691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661AE-658F-4FDE-A521-9349B4CA9E73}">
      <dsp:nvSpPr>
        <dsp:cNvPr id="0" name=""/>
        <dsp:cNvSpPr/>
      </dsp:nvSpPr>
      <dsp:spPr>
        <a:xfrm>
          <a:off x="225782" y="843932"/>
          <a:ext cx="1952100" cy="19521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2CF2C-9972-4EBE-A810-2302DEA9379D}">
      <dsp:nvSpPr>
        <dsp:cNvPr id="0" name=""/>
        <dsp:cNvSpPr/>
      </dsp:nvSpPr>
      <dsp:spPr>
        <a:xfrm>
          <a:off x="0" y="396222"/>
          <a:ext cx="7151614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045" tIns="416560" rIns="55504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Four (4) Strategic,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Fifty-nine (</a:t>
          </a:r>
          <a:r>
            <a:rPr lang="el-GR" sz="2000" kern="1200" dirty="0"/>
            <a:t>5</a:t>
          </a:r>
          <a:r>
            <a:rPr lang="en-US" sz="2000" kern="1200" dirty="0"/>
            <a:t>9) Ordinary,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Two (</a:t>
          </a:r>
          <a:r>
            <a:rPr lang="el-GR" sz="2000" kern="1200" dirty="0"/>
            <a:t>2</a:t>
          </a:r>
          <a:r>
            <a:rPr lang="en-US" sz="2000" kern="1200" dirty="0"/>
            <a:t>) Targeted,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Two</a:t>
          </a:r>
          <a:r>
            <a:rPr lang="el-GR" sz="2000" kern="1200" dirty="0"/>
            <a:t> (2) Τ</a:t>
          </a:r>
          <a:r>
            <a:rPr lang="en-US" sz="2000" kern="1200" dirty="0"/>
            <a:t>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Twenty-Eight</a:t>
          </a:r>
          <a:r>
            <a:rPr lang="el-GR" sz="2000" kern="1200" dirty="0"/>
            <a:t> </a:t>
          </a:r>
          <a:r>
            <a:rPr lang="en-US" sz="2000" kern="1200" dirty="0"/>
            <a:t>(28) projects under PA1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Thirty-Seven</a:t>
          </a:r>
          <a:r>
            <a:rPr lang="el-GR" sz="2000" kern="1200" dirty="0"/>
            <a:t> </a:t>
          </a:r>
          <a:r>
            <a:rPr lang="en-US" sz="2000" kern="1200" dirty="0"/>
            <a:t>(37) projects under PA2</a:t>
          </a:r>
          <a:r>
            <a:rPr lang="el-GR" sz="2000" kern="1200" dirty="0"/>
            <a:t>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Two</a:t>
          </a:r>
          <a:r>
            <a:rPr lang="el-GR" sz="2000" kern="1200" dirty="0"/>
            <a:t> </a:t>
          </a:r>
          <a:r>
            <a:rPr lang="en-US" sz="2000" kern="1200" dirty="0"/>
            <a:t>(</a:t>
          </a:r>
          <a:r>
            <a:rPr lang="el-GR" sz="2000" kern="1200" dirty="0"/>
            <a:t>2)</a:t>
          </a:r>
          <a:r>
            <a:rPr lang="en-US" sz="2000" kern="1200" dirty="0"/>
            <a:t> projects under PA3</a:t>
          </a:r>
          <a:r>
            <a:rPr lang="el-GR" sz="2000" kern="1200" dirty="0"/>
            <a:t> </a:t>
          </a:r>
          <a:endParaRPr lang="en-US" sz="2000" kern="1200" dirty="0"/>
        </a:p>
      </dsp:txBody>
      <dsp:txXfrm>
        <a:off x="0" y="396222"/>
        <a:ext cx="7151614" cy="2835000"/>
      </dsp:txXfrm>
    </dsp:sp>
    <dsp:sp modelId="{98C06202-C6CD-4125-8CB0-ACCF11A23E4D}">
      <dsp:nvSpPr>
        <dsp:cNvPr id="0" name=""/>
        <dsp:cNvSpPr/>
      </dsp:nvSpPr>
      <dsp:spPr>
        <a:xfrm>
          <a:off x="357580" y="101022"/>
          <a:ext cx="500612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20" tIns="0" rIns="1892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67 </a:t>
          </a:r>
          <a:r>
            <a:rPr lang="en-US" sz="2000" kern="1200" dirty="0"/>
            <a:t>projects</a:t>
          </a:r>
        </a:p>
      </dsp:txBody>
      <dsp:txXfrm>
        <a:off x="386401" y="129843"/>
        <a:ext cx="4948487" cy="532758"/>
      </dsp:txXfrm>
    </dsp:sp>
    <dsp:sp modelId="{18EC1293-A2D2-4C38-8A8D-0EE5A2DE589A}">
      <dsp:nvSpPr>
        <dsp:cNvPr id="0" name=""/>
        <dsp:cNvSpPr/>
      </dsp:nvSpPr>
      <dsp:spPr>
        <a:xfrm>
          <a:off x="0" y="3634422"/>
          <a:ext cx="715161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ED682-FC33-46A8-90E7-11E2C1084D0F}">
      <dsp:nvSpPr>
        <dsp:cNvPr id="0" name=""/>
        <dsp:cNvSpPr/>
      </dsp:nvSpPr>
      <dsp:spPr>
        <a:xfrm>
          <a:off x="357580" y="3339222"/>
          <a:ext cx="500612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20" tIns="0" rIns="1892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Total Budget: </a:t>
          </a:r>
          <a:r>
            <a:rPr lang="el-GR" sz="2000" b="1" kern="1200" dirty="0"/>
            <a:t>67.906.876 </a:t>
          </a:r>
          <a:r>
            <a:rPr lang="en-US" sz="2000" b="1" kern="1200" dirty="0"/>
            <a:t> €</a:t>
          </a:r>
          <a:endParaRPr lang="en-US" sz="2000" kern="1200" dirty="0"/>
        </a:p>
      </dsp:txBody>
      <dsp:txXfrm>
        <a:off x="386401" y="3368043"/>
        <a:ext cx="4948487" cy="532758"/>
      </dsp:txXfrm>
    </dsp:sp>
    <dsp:sp modelId="{DE49A362-63BB-4A50-A51F-381020CFBCC8}">
      <dsp:nvSpPr>
        <dsp:cNvPr id="0" name=""/>
        <dsp:cNvSpPr/>
      </dsp:nvSpPr>
      <dsp:spPr>
        <a:xfrm>
          <a:off x="0" y="4541622"/>
          <a:ext cx="715161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53F90-23BF-4E99-AAC9-D28650B7A2EE}">
      <dsp:nvSpPr>
        <dsp:cNvPr id="0" name=""/>
        <dsp:cNvSpPr/>
      </dsp:nvSpPr>
      <dsp:spPr>
        <a:xfrm>
          <a:off x="357580" y="4246422"/>
          <a:ext cx="5006129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20" tIns="0" rIns="18922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Overbooking Percentage</a:t>
          </a:r>
          <a:r>
            <a:rPr lang="el-GR" sz="2000" kern="1200" dirty="0"/>
            <a:t>:</a:t>
          </a:r>
          <a:r>
            <a:rPr lang="en-GB" sz="2000" kern="1200" dirty="0"/>
            <a:t> </a:t>
          </a:r>
          <a:r>
            <a:rPr lang="el-GR" sz="2000" b="1" kern="1200" dirty="0"/>
            <a:t>12</a:t>
          </a:r>
          <a:r>
            <a:rPr lang="en-US" sz="2000" b="1" kern="1200" dirty="0"/>
            <a:t>5,58</a:t>
          </a:r>
          <a:r>
            <a:rPr lang="en-GB" sz="2000" b="1" kern="1200" dirty="0"/>
            <a:t>%</a:t>
          </a:r>
          <a:endParaRPr lang="en-US" sz="2000" kern="1200" dirty="0"/>
        </a:p>
      </dsp:txBody>
      <dsp:txXfrm>
        <a:off x="386401" y="4275243"/>
        <a:ext cx="494848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90411-B0D8-4ED5-8F6E-6DBC17D98E6A}" type="datetimeFigureOut">
              <a:rPr lang="el-GR" smtClean="0"/>
              <a:t>5/7/2023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325E8-C218-4125-945D-12C2625FA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45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7AD21E-8EB3-6D29-55A7-4B2132766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8ADDAEA-951C-0A48-E8A2-159B7C82B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A0767A-F428-CD11-916B-1F05235D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9066-F9C5-4B1E-A474-FACB701AE082}" type="datetime1">
              <a:rPr lang="el-GR" smtClean="0"/>
              <a:t>5/7/2023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0BF277-8F67-3FB8-72B0-BFDAE014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EC509B-58C7-F5C9-7E7A-5D21C19F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39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32ADA-17F7-6C76-5828-CC1021C2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78A3D0-5067-3629-924A-67E8AB3BA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86701C-91BD-1F1B-46A5-0C0701DF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7285-5080-4CA9-8C95-58C642242DD8}" type="datetime1">
              <a:rPr lang="el-GR" smtClean="0"/>
              <a:t>5/7/2023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3EF3DD-47DA-262A-A689-4467207F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A5E96B-EE71-E35B-0956-ECCF9D1B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48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D02DDA3-EFE7-A2A7-1AFE-E9140E4D35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676628E-DABA-76D0-EF3A-E96D6AB7D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E831C7-B55A-A329-8F2C-3DCA8A1F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2AB3-29BD-4235-8231-6C30D0AD9632}" type="datetime1">
              <a:rPr lang="el-GR" smtClean="0"/>
              <a:t>5/7/2023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2BA0BC-B5B2-1CA3-57E1-C2085BC5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406A51-2395-34C3-C245-16065ADF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54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4F24E2-A242-4E84-8AA3-62B8D8D9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6AEF8C-614F-C35B-0D9E-D3B6B8CAD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C8B705-88D4-7B9A-C7E3-AEB57486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756F-A8D3-4675-A538-2D09AD9236F0}" type="datetime1">
              <a:rPr lang="el-GR" smtClean="0"/>
              <a:t>5/7/2023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71A92F-7761-9B71-B0F2-A0590CDA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9D46D8-B619-9FF9-9C24-47BEDCE70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778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FBD6C2-0638-E23B-EE5F-FAD80E96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7E12A9A-D5DB-14F6-DC4C-D6A4C43BD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6F29F93-2721-C69C-A4CC-9B2C9960B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1C5B-39FA-4B4D-A650-C9F9CD294D6B}" type="datetime1">
              <a:rPr lang="el-GR" smtClean="0"/>
              <a:t>5/7/2023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C3E644-E8F0-7842-9479-EF1AF102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E960A0-C0F3-C35E-ECDF-06C03437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80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02A48-ECB5-EB11-1E6D-EFF985569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BB9A7B-94B2-DDF1-8DC1-2D3254957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C61BFBC-DA56-7D33-6275-E16AAB86C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093871-23AD-8658-15B7-D3E2E4C3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D2DC-F3D5-43FC-A2A4-7A49E94732AA}" type="datetime1">
              <a:rPr lang="el-GR" smtClean="0"/>
              <a:t>5/7/2023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36BFC08-BF3D-46C4-E866-94C46DD6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75ACA6A-D809-A693-B8AC-81F15A86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28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F085EB-71A3-915E-4C32-E0B84300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76CB70-8A08-15BF-6E34-F501EDC93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AD71728-BEFB-42CB-7626-7232D5415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0A907F2-AE94-C6A6-9807-3A36B2453D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D64130E-6628-DEAE-40A1-2783FF5B9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63A8796-4AF4-002C-6434-F16E3770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AED9-4748-446E-9FF1-4D6294B43E00}" type="datetime1">
              <a:rPr lang="el-GR" smtClean="0"/>
              <a:t>5/7/2023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5BDC112-3189-F615-68AA-2EDF47C8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A6963D2-5DCA-388B-B96E-ADBCFE93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25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18D661-30FA-07BF-2B62-3044BF5C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27E662E-AE6C-6847-8DC9-19A3E5E9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C6143-E588-4589-A9CF-F6C2B4E5377B}" type="datetime1">
              <a:rPr lang="el-GR" smtClean="0"/>
              <a:t>5/7/2023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6C44E74-64C1-07BF-755B-4853DE22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483C659-34F2-1BC7-60F5-B33C616A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958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3F07D68-85B5-25F2-BBC2-CA084D7E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EA151-F57B-4A60-9A4D-BE7B86016DE3}" type="datetime1">
              <a:rPr lang="el-GR" smtClean="0"/>
              <a:t>5/7/2023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83566CB-4153-BCB4-167F-1CD11AC6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CFDE3E-C1E6-8697-C67D-50C59D00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35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BD8E5E-72AB-2950-ADF9-C588BE7C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71E81F-1C0E-787F-5EB4-5747BDD3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E2AF610-1259-78A9-524D-4B174CF7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86EB1CF-A027-FC86-1544-3E6F54B9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F07B-EC34-49D5-A7DF-FD923A8B9660}" type="datetime1">
              <a:rPr lang="el-GR" smtClean="0"/>
              <a:t>5/7/2023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DE083A-AE19-04DC-B3CA-47ACEA40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98DBE47-087B-A5CF-F6DF-F9A141A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27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B8C119-7A18-8A02-E44E-3347CB9B2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6B6554A-14B2-17A6-B9AD-907CB9C90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2D0191-00D9-B587-FC0D-83A4C24E7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3D46A44-89E9-8331-67E3-3AD5ECE03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EB71-8227-428A-907B-8E7980F88D7E}" type="datetime1">
              <a:rPr lang="el-GR" smtClean="0"/>
              <a:t>5/7/2023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74EC058-C4D5-89A8-E241-97C12E51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DC03DA6-B1B9-4A6D-B7FE-B205E81A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02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67A8D6D-F6F7-7C8B-8186-C3EAF060B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DF8B3F6-A7FB-2EE7-018E-13CBAB54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D42B39A-E505-425E-67A7-4F0420A41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27ACD-CF59-4196-BAFA-B62E2BF2D6AF}" type="datetime1">
              <a:rPr lang="el-GR" smtClean="0"/>
              <a:t>5/7/2023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7AAC41-C1E1-BBC8-554D-FA0EB0BC5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Project Closure Seminar – Tirana 06/07/2023</a:t>
            </a:r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2973C2-FC7A-45DE-0C62-F1A63ACA6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CC32-1F1E-400B-AE1A-CC8187F531C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032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12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9"/>
            <a:ext cx="117348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3 - Εικόνα">
            <a:extLst>
              <a:ext uri="{FF2B5EF4-FFF2-40B4-BE49-F238E27FC236}">
                <a16:creationId xmlns:a16="http://schemas.microsoft.com/office/drawing/2014/main" id="{184E6D02-1027-1BDA-F916-D0B6D331134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395" y="1386838"/>
            <a:ext cx="4724400" cy="1417320"/>
          </a:xfrm>
          <a:prstGeom prst="rect">
            <a:avLst/>
          </a:prstGeom>
          <a:noFill/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D5A63A-14CD-1DFD-7B39-81C0F746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4" y="4620768"/>
            <a:ext cx="4724401" cy="283464"/>
          </a:xfrm>
          <a:prstGeom prst="rect">
            <a:avLst/>
          </a:prstGeom>
        </p:spPr>
      </p:pic>
      <p:sp>
        <p:nvSpPr>
          <p:cNvPr id="5" name="2 - Υπότιτλος">
            <a:extLst>
              <a:ext uri="{FF2B5EF4-FFF2-40B4-BE49-F238E27FC236}">
                <a16:creationId xmlns:a16="http://schemas.microsoft.com/office/drawing/2014/main" id="{B3105746-DE6C-96F8-7352-5DB27AB71ADF}"/>
              </a:ext>
            </a:extLst>
          </p:cNvPr>
          <p:cNvSpPr txBox="1">
            <a:spLocks/>
          </p:cNvSpPr>
          <p:nvPr/>
        </p:nvSpPr>
        <p:spPr>
          <a:xfrm>
            <a:off x="6781798" y="3429000"/>
            <a:ext cx="49530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State of Play</a:t>
            </a:r>
            <a:r>
              <a:rPr lang="en-US" sz="2400" b="1" dirty="0"/>
              <a:t> </a:t>
            </a:r>
          </a:p>
          <a:p>
            <a:pPr marL="0" indent="0" algn="ctr">
              <a:buNone/>
            </a:pPr>
            <a:r>
              <a:rPr lang="en-GB" sz="1800" b="1" dirty="0"/>
              <a:t>of the Programme Implementation</a:t>
            </a:r>
            <a:endParaRPr lang="el-GR" sz="1800" b="1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6" name="Θέση υποσέλιδου 2">
            <a:extLst>
              <a:ext uri="{FF2B5EF4-FFF2-40B4-BE49-F238E27FC236}">
                <a16:creationId xmlns:a16="http://schemas.microsoft.com/office/drawing/2014/main" id="{58BDE948-2CD7-B968-9DC5-6B0AF1F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73958" y="5880683"/>
            <a:ext cx="3231160" cy="45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900" kern="1200" dirty="0">
                <a:solidFill>
                  <a:srgbClr val="000000">
                    <a:alpha val="70000"/>
                  </a:srgbClr>
                </a:solidFill>
                <a:latin typeface="+mn-lt"/>
                <a:ea typeface="+mn-ea"/>
                <a:cs typeface="+mn-cs"/>
              </a:rPr>
              <a:t>Project Closure Seminar – Tirana 06/07/2023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59E9C3D-BE9F-A778-F261-83F70601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4658D2D-A5BE-4C43-BDB1-CC039F78E81D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0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5F980DD-CD53-7B2B-2E45-7B82E0357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4FAADE8-AA6C-E1EA-F4F7-6ED16BC5C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7439536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4658D2D-A5BE-4C43-BDB1-CC039F78E81D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E7A2F-3B8F-5416-EC12-284AE5630E79}"/>
              </a:ext>
            </a:extLst>
          </p:cNvPr>
          <p:cNvSpPr txBox="1"/>
          <p:nvPr/>
        </p:nvSpPr>
        <p:spPr>
          <a:xfrm>
            <a:off x="5027103" y="2736395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defRPr b="1" i="0">
                <a:solidFill>
                  <a:srgbClr val="0C4DA2"/>
                </a:solidFill>
                <a:effectLst/>
                <a:latin typeface="Open Sans" panose="020B0606030504020204" pitchFamily="34" charset="0"/>
              </a:defRPr>
            </a:lvl1pPr>
          </a:lstStyle>
          <a:p>
            <a:br>
              <a:rPr lang="en-US" dirty="0"/>
            </a:br>
            <a:r>
              <a:rPr lang="en-US" dirty="0"/>
              <a:t>Giorgos Papadopoulos</a:t>
            </a:r>
          </a:p>
          <a:p>
            <a:r>
              <a:rPr lang="en-US" b="0" dirty="0"/>
              <a:t>Head of Joint Secretariat </a:t>
            </a:r>
            <a:br>
              <a:rPr lang="en-GB" b="0" dirty="0"/>
            </a:br>
            <a:r>
              <a:rPr lang="en-US" b="0" dirty="0"/>
              <a:t>Interreg IPA CBC Programme “Greece-Albania 2014-2020” +30 2310469685</a:t>
            </a:r>
          </a:p>
          <a:p>
            <a:r>
              <a:rPr lang="en-US" b="0" dirty="0"/>
              <a:t>gpapadopoulos@mou.gr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63933-45D4-A58E-5631-1BD9BF0BB78F}"/>
              </a:ext>
            </a:extLst>
          </p:cNvPr>
          <p:cNvSpPr txBox="1"/>
          <p:nvPr/>
        </p:nvSpPr>
        <p:spPr>
          <a:xfrm>
            <a:off x="1023458" y="2181138"/>
            <a:ext cx="376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Thank you for your attention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8B86CE-A365-9C7D-1762-3149F94FE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318" y="6258139"/>
            <a:ext cx="2024047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6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983872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323DD10-2743-5311-326D-43B48D9B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4022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Project Closure Seminar – Tirana 06/07/2023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CB78EB-1253-20D3-2880-B53ADB9B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4022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CBCC32-1F1E-400B-AE1A-CC8187F531C7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>
              <a:solidFill>
                <a:srgbClr val="FFFFFF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pic>
        <p:nvPicPr>
          <p:cNvPr id="5" name="Εικόνα 2" descr="map GR-AL 2014-2020_με 1 χρώμα_new">
            <a:extLst>
              <a:ext uri="{FF2B5EF4-FFF2-40B4-BE49-F238E27FC236}">
                <a16:creationId xmlns:a16="http://schemas.microsoft.com/office/drawing/2014/main" id="{5D545FBB-4696-30F9-2F4C-2CED8897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580" y="983872"/>
            <a:ext cx="8137321" cy="587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υποσέλιδου 2">
            <a:extLst>
              <a:ext uri="{FF2B5EF4-FFF2-40B4-BE49-F238E27FC236}">
                <a16:creationId xmlns:a16="http://schemas.microsoft.com/office/drawing/2014/main" id="{DE2F42D8-312B-4BFA-11DD-282A947C7F60}"/>
              </a:ext>
            </a:extLst>
          </p:cNvPr>
          <p:cNvSpPr txBox="1">
            <a:spLocks/>
          </p:cNvSpPr>
          <p:nvPr/>
        </p:nvSpPr>
        <p:spPr>
          <a:xfrm>
            <a:off x="8372024" y="6413311"/>
            <a:ext cx="32311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900">
                <a:solidFill>
                  <a:srgbClr val="000000">
                    <a:alpha val="70000"/>
                  </a:srgbClr>
                </a:solidFill>
              </a:rPr>
              <a:t>Project Closure Seminar – Tirana 06/07/2023</a:t>
            </a:r>
            <a:endParaRPr lang="en-US" sz="900" dirty="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9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323DD10-2743-5311-326D-43B48D9B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4022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Project Closure Seminar – Tirana 06/07/2023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CB78EB-1253-20D3-2880-B53ADB9B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4022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CBCC32-1F1E-400B-AE1A-CC8187F531C7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l-GR">
              <a:solidFill>
                <a:srgbClr val="FFFFFF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sp>
        <p:nvSpPr>
          <p:cNvPr id="3" name="CasellaDiTesto 6">
            <a:extLst>
              <a:ext uri="{FF2B5EF4-FFF2-40B4-BE49-F238E27FC236}">
                <a16:creationId xmlns:a16="http://schemas.microsoft.com/office/drawing/2014/main" id="{A4BF367F-05FF-E1AA-04EF-7FF51CDB4482}"/>
              </a:ext>
            </a:extLst>
          </p:cNvPr>
          <p:cNvSpPr txBox="1"/>
          <p:nvPr/>
        </p:nvSpPr>
        <p:spPr>
          <a:xfrm>
            <a:off x="1115467" y="2654282"/>
            <a:ext cx="4032448" cy="144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Total </a:t>
            </a:r>
            <a:r>
              <a:rPr lang="en-US" sz="2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Programme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Budget</a:t>
            </a:r>
            <a:r>
              <a:rPr lang="en-GB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:       	     </a:t>
            </a:r>
          </a:p>
          <a:p>
            <a:endParaRPr lang="en-GB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54.076.734,00 €</a:t>
            </a:r>
            <a:endParaRPr lang="en-GB" sz="22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</a:rPr>
              <a:t>From which</a:t>
            </a:r>
            <a:r>
              <a:rPr lang="el-GR" sz="22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200" i="1" dirty="0">
                <a:solidFill>
                  <a:schemeClr val="bg1"/>
                </a:solidFill>
                <a:latin typeface="Calibri" panose="020F0502020204030204" pitchFamily="34" charset="0"/>
              </a:rPr>
              <a:t>IPA II</a:t>
            </a:r>
            <a:r>
              <a:rPr lang="en-GB" sz="2200" i="1" dirty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el-GR" sz="2200" i="1" dirty="0">
                <a:solidFill>
                  <a:schemeClr val="bg1"/>
                </a:solidFill>
                <a:latin typeface="Calibri" panose="020F0502020204030204" pitchFamily="34" charset="0"/>
              </a:rPr>
              <a:t>45.965.222</a:t>
            </a:r>
            <a:r>
              <a:rPr lang="el-GR" sz="2200" b="1" dirty="0">
                <a:solidFill>
                  <a:schemeClr val="bg1"/>
                </a:solidFill>
                <a:latin typeface="Calibri" panose="020F0502020204030204" pitchFamily="34" charset="0"/>
              </a:rPr>
              <a:t> €</a:t>
            </a:r>
            <a:endParaRPr lang="en-GB" sz="2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97978CF-1274-FDA2-7644-DD8E625EA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64975"/>
              </p:ext>
            </p:extLst>
          </p:nvPr>
        </p:nvGraphicFramePr>
        <p:xfrm>
          <a:off x="6330195" y="1299650"/>
          <a:ext cx="3816424" cy="44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Θέση υποσέλιδου 2">
            <a:extLst>
              <a:ext uri="{FF2B5EF4-FFF2-40B4-BE49-F238E27FC236}">
                <a16:creationId xmlns:a16="http://schemas.microsoft.com/office/drawing/2014/main" id="{97F58DB6-49E4-5258-80DC-95036C9D48AD}"/>
              </a:ext>
            </a:extLst>
          </p:cNvPr>
          <p:cNvSpPr txBox="1">
            <a:spLocks/>
          </p:cNvSpPr>
          <p:nvPr/>
        </p:nvSpPr>
        <p:spPr>
          <a:xfrm>
            <a:off x="8238407" y="6340017"/>
            <a:ext cx="32311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900" dirty="0">
                <a:solidFill>
                  <a:srgbClr val="000000">
                    <a:alpha val="70000"/>
                  </a:srgbClr>
                </a:solidFill>
              </a:rPr>
              <a:t>Project Closure Seminar – Tirana 06/07/2023</a:t>
            </a:r>
          </a:p>
        </p:txBody>
      </p:sp>
    </p:spTree>
    <p:extLst>
      <p:ext uri="{BB962C8B-B14F-4D97-AF65-F5344CB8AC3E}">
        <p14:creationId xmlns:p14="http://schemas.microsoft.com/office/powerpoint/2010/main" val="279502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323DD10-2743-5311-326D-43B48D9B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4022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Project Closure Seminar – Tirana 06/07/2023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CB78EB-1253-20D3-2880-B53ADB9B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4022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CBCC32-1F1E-400B-AE1A-CC8187F531C7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l-GR">
              <a:solidFill>
                <a:srgbClr val="FFFFFF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sp>
        <p:nvSpPr>
          <p:cNvPr id="26" name="Οβάλ 25">
            <a:extLst>
              <a:ext uri="{FF2B5EF4-FFF2-40B4-BE49-F238E27FC236}">
                <a16:creationId xmlns:a16="http://schemas.microsoft.com/office/drawing/2014/main" id="{E1A562F1-8A8B-0829-E4C9-EA94088A6531}"/>
              </a:ext>
            </a:extLst>
          </p:cNvPr>
          <p:cNvSpPr/>
          <p:nvPr/>
        </p:nvSpPr>
        <p:spPr>
          <a:xfrm>
            <a:off x="1652631" y="3238150"/>
            <a:ext cx="2969703" cy="27109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βάλ 31">
            <a:extLst>
              <a:ext uri="{FF2B5EF4-FFF2-40B4-BE49-F238E27FC236}">
                <a16:creationId xmlns:a16="http://schemas.microsoft.com/office/drawing/2014/main" id="{75D3311C-517E-B6F6-CBA1-E834CBA40E74}"/>
              </a:ext>
            </a:extLst>
          </p:cNvPr>
          <p:cNvSpPr/>
          <p:nvPr/>
        </p:nvSpPr>
        <p:spPr>
          <a:xfrm>
            <a:off x="7222921" y="3800213"/>
            <a:ext cx="2600587" cy="17784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Οβάλ 32">
            <a:extLst>
              <a:ext uri="{FF2B5EF4-FFF2-40B4-BE49-F238E27FC236}">
                <a16:creationId xmlns:a16="http://schemas.microsoft.com/office/drawing/2014/main" id="{16EEBF9C-0F82-7E32-0607-9BA325523164}"/>
              </a:ext>
            </a:extLst>
          </p:cNvPr>
          <p:cNvSpPr/>
          <p:nvPr/>
        </p:nvSpPr>
        <p:spPr>
          <a:xfrm>
            <a:off x="3976382" y="1551964"/>
            <a:ext cx="4177018" cy="348982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8231EB-045C-0308-6DF2-7EF8D4BEEAEA}"/>
              </a:ext>
            </a:extLst>
          </p:cNvPr>
          <p:cNvSpPr txBox="1"/>
          <p:nvPr/>
        </p:nvSpPr>
        <p:spPr>
          <a:xfrm>
            <a:off x="4622333" y="2135610"/>
            <a:ext cx="2902591" cy="5539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Priority Axis</a:t>
            </a:r>
            <a:r>
              <a:rPr lang="el-GR" sz="1200" b="1" dirty="0"/>
              <a:t> </a:t>
            </a:r>
            <a:r>
              <a:rPr lang="en-US" sz="1200" b="1" dirty="0"/>
              <a:t>1:</a:t>
            </a:r>
          </a:p>
          <a:p>
            <a:pPr algn="ctr"/>
            <a:r>
              <a:rPr lang="en-US" sz="1200" u="none" strike="noStrike" dirty="0">
                <a:effectLst/>
              </a:rPr>
              <a:t>Promotion of the environment &amp; sustainable infrastructure</a:t>
            </a:r>
            <a:endParaRPr lang="en-US" sz="1200" dirty="0"/>
          </a:p>
        </p:txBody>
      </p:sp>
      <p:sp>
        <p:nvSpPr>
          <p:cNvPr id="35" name="Oval 12">
            <a:extLst>
              <a:ext uri="{FF2B5EF4-FFF2-40B4-BE49-F238E27FC236}">
                <a16:creationId xmlns:a16="http://schemas.microsoft.com/office/drawing/2014/main" id="{1626A7F5-F12A-FB5C-04B7-278A7BE2D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698" y="2975939"/>
            <a:ext cx="2420572" cy="152746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73">
            <a:extLst>
              <a:ext uri="{FF2B5EF4-FFF2-40B4-BE49-F238E27FC236}">
                <a16:creationId xmlns:a16="http://schemas.microsoft.com/office/drawing/2014/main" id="{2BA67141-0102-DA7C-8549-9602C440EF50}"/>
              </a:ext>
            </a:extLst>
          </p:cNvPr>
          <p:cNvSpPr/>
          <p:nvPr/>
        </p:nvSpPr>
        <p:spPr>
          <a:xfrm>
            <a:off x="5104527" y="3356953"/>
            <a:ext cx="2046914" cy="7654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Budget: </a:t>
            </a:r>
            <a:r>
              <a:rPr lang="el-GR" sz="1200" b="1" dirty="0">
                <a:solidFill>
                  <a:schemeClr val="tx1"/>
                </a:solidFill>
              </a:rPr>
              <a:t>31,5</a:t>
            </a:r>
            <a:r>
              <a:rPr lang="en-US" sz="1200" b="1" dirty="0">
                <a:solidFill>
                  <a:schemeClr val="tx1"/>
                </a:solidFill>
              </a:rPr>
              <a:t>M </a:t>
            </a:r>
            <a:r>
              <a:rPr lang="el-GR" sz="1200" b="1" dirty="0">
                <a:solidFill>
                  <a:schemeClr val="tx1"/>
                </a:solidFill>
              </a:rPr>
              <a:t>€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TextBox 78">
            <a:extLst>
              <a:ext uri="{FF2B5EF4-FFF2-40B4-BE49-F238E27FC236}">
                <a16:creationId xmlns:a16="http://schemas.microsoft.com/office/drawing/2014/main" id="{7CD85FDF-E1E8-BA4F-7051-DD01CEC44356}"/>
              </a:ext>
            </a:extLst>
          </p:cNvPr>
          <p:cNvSpPr txBox="1"/>
          <p:nvPr/>
        </p:nvSpPr>
        <p:spPr>
          <a:xfrm>
            <a:off x="2088859" y="3548874"/>
            <a:ext cx="1949741" cy="523220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000" b="1" dirty="0"/>
          </a:p>
          <a:p>
            <a:pPr algn="ctr"/>
            <a:r>
              <a:rPr lang="en-US" sz="1200" b="1" dirty="0"/>
              <a:t>Priority Axis</a:t>
            </a:r>
            <a:r>
              <a:rPr lang="el-GR" sz="1200" b="1" dirty="0"/>
              <a:t> </a:t>
            </a:r>
            <a:r>
              <a:rPr lang="en-US" sz="1200" b="1" dirty="0"/>
              <a:t>2:</a:t>
            </a:r>
          </a:p>
          <a:p>
            <a:pPr algn="ctr"/>
            <a:r>
              <a:rPr lang="en-US" sz="1200" u="none" strike="noStrike" dirty="0">
                <a:effectLst/>
              </a:rPr>
              <a:t>Boosting the local economy</a:t>
            </a:r>
            <a:endParaRPr lang="en-US" sz="1200" dirty="0"/>
          </a:p>
        </p:txBody>
      </p:sp>
      <p:sp>
        <p:nvSpPr>
          <p:cNvPr id="38" name="Oval 12">
            <a:extLst>
              <a:ext uri="{FF2B5EF4-FFF2-40B4-BE49-F238E27FC236}">
                <a16:creationId xmlns:a16="http://schemas.microsoft.com/office/drawing/2014/main" id="{DDC504B1-F86A-2BAC-32C8-851F1E1DC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958" y="4519793"/>
            <a:ext cx="2206304" cy="112812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73">
            <a:extLst>
              <a:ext uri="{FF2B5EF4-FFF2-40B4-BE49-F238E27FC236}">
                <a16:creationId xmlns:a16="http://schemas.microsoft.com/office/drawing/2014/main" id="{1F49B2EE-D2C1-09C1-BD79-714CEF9FE3CD}"/>
              </a:ext>
            </a:extLst>
          </p:cNvPr>
          <p:cNvSpPr/>
          <p:nvPr/>
        </p:nvSpPr>
        <p:spPr>
          <a:xfrm>
            <a:off x="2213641" y="4689446"/>
            <a:ext cx="1787209" cy="81081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Budget:</a:t>
            </a:r>
            <a:r>
              <a:rPr lang="el-GR" sz="1200" b="1" dirty="0">
                <a:solidFill>
                  <a:schemeClr val="tx1"/>
                </a:solidFill>
              </a:rPr>
              <a:t>19,3</a:t>
            </a:r>
            <a:r>
              <a:rPr lang="en-US" sz="1200" b="1" dirty="0">
                <a:solidFill>
                  <a:schemeClr val="tx1"/>
                </a:solidFill>
              </a:rPr>
              <a:t>M </a:t>
            </a:r>
            <a:r>
              <a:rPr lang="el-GR" sz="1200" b="1" dirty="0">
                <a:solidFill>
                  <a:schemeClr val="tx1"/>
                </a:solidFill>
              </a:rPr>
              <a:t>€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DC5183-5D96-1A4F-A800-F0AF58341259}"/>
              </a:ext>
            </a:extLst>
          </p:cNvPr>
          <p:cNvSpPr txBox="1"/>
          <p:nvPr/>
        </p:nvSpPr>
        <p:spPr>
          <a:xfrm>
            <a:off x="7777989" y="4224274"/>
            <a:ext cx="1718349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Priority Axis</a:t>
            </a:r>
            <a:r>
              <a:rPr lang="el-GR" sz="1200" b="1" dirty="0"/>
              <a:t> </a:t>
            </a:r>
            <a:r>
              <a:rPr lang="en-US" sz="1200" b="1" dirty="0"/>
              <a:t>3:</a:t>
            </a:r>
          </a:p>
          <a:p>
            <a:pPr algn="ctr"/>
            <a:r>
              <a:rPr lang="en-US" sz="1200" dirty="0"/>
              <a:t>Technical Assistance</a:t>
            </a:r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52A2A106-1A77-0D5E-EB9A-63B02CBB9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149" y="4638337"/>
            <a:ext cx="1904301" cy="7586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72">
            <a:extLst>
              <a:ext uri="{FF2B5EF4-FFF2-40B4-BE49-F238E27FC236}">
                <a16:creationId xmlns:a16="http://schemas.microsoft.com/office/drawing/2014/main" id="{6B80B62E-046C-803A-A556-AA0F4AD47454}"/>
              </a:ext>
            </a:extLst>
          </p:cNvPr>
          <p:cNvSpPr/>
          <p:nvPr/>
        </p:nvSpPr>
        <p:spPr>
          <a:xfrm>
            <a:off x="7777990" y="4746367"/>
            <a:ext cx="1718348" cy="542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Budget</a:t>
            </a:r>
            <a:r>
              <a:rPr lang="el-GR" sz="1200" dirty="0">
                <a:solidFill>
                  <a:schemeClr val="tx1"/>
                </a:solidFill>
              </a:rPr>
              <a:t>: 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l-GR" sz="1200" b="1" dirty="0">
                <a:solidFill>
                  <a:schemeClr val="tx1"/>
                </a:solidFill>
              </a:rPr>
              <a:t>3,23</a:t>
            </a:r>
            <a:r>
              <a:rPr lang="en-US" sz="1200" b="1" dirty="0">
                <a:solidFill>
                  <a:schemeClr val="tx1"/>
                </a:solidFill>
              </a:rPr>
              <a:t>M </a:t>
            </a:r>
            <a:r>
              <a:rPr lang="el-GR" sz="1200" b="1" dirty="0">
                <a:solidFill>
                  <a:schemeClr val="tx1"/>
                </a:solidFill>
              </a:rPr>
              <a:t>€ 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Θέση υποσέλιδου 2">
            <a:extLst>
              <a:ext uri="{FF2B5EF4-FFF2-40B4-BE49-F238E27FC236}">
                <a16:creationId xmlns:a16="http://schemas.microsoft.com/office/drawing/2014/main" id="{0916C604-8D6F-7E05-8E43-1EE3B17E1C19}"/>
              </a:ext>
            </a:extLst>
          </p:cNvPr>
          <p:cNvSpPr txBox="1">
            <a:spLocks/>
          </p:cNvSpPr>
          <p:nvPr/>
        </p:nvSpPr>
        <p:spPr>
          <a:xfrm>
            <a:off x="8238407" y="6340017"/>
            <a:ext cx="32311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900" dirty="0">
                <a:solidFill>
                  <a:srgbClr val="000000">
                    <a:alpha val="70000"/>
                  </a:srgbClr>
                </a:solidFill>
              </a:rPr>
              <a:t>Project Closure Seminar – Tirana 06/07/2023</a:t>
            </a:r>
          </a:p>
        </p:txBody>
      </p:sp>
    </p:spTree>
    <p:extLst>
      <p:ext uri="{BB962C8B-B14F-4D97-AF65-F5344CB8AC3E}">
        <p14:creationId xmlns:p14="http://schemas.microsoft.com/office/powerpoint/2010/main" val="331128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323DD10-2743-5311-326D-43B48D9B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34022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Project Closure Seminar – Tirana 06/07/2023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CB78EB-1253-20D3-2880-B53ADB9B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34022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CBCC32-1F1E-400B-AE1A-CC8187F531C7}" type="slidenum">
              <a:rPr lang="el-GR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l-GR">
              <a:solidFill>
                <a:srgbClr val="FFFFFF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19089371-7514-53A2-674F-CD7440344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191299"/>
              </p:ext>
            </p:extLst>
          </p:nvPr>
        </p:nvGraphicFramePr>
        <p:xfrm>
          <a:off x="771788" y="1119768"/>
          <a:ext cx="9798341" cy="44260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28425">
                  <a:extLst>
                    <a:ext uri="{9D8B030D-6E8A-4147-A177-3AD203B41FA5}">
                      <a16:colId xmlns:a16="http://schemas.microsoft.com/office/drawing/2014/main" val="522316043"/>
                    </a:ext>
                  </a:extLst>
                </a:gridCol>
                <a:gridCol w="4806892">
                  <a:extLst>
                    <a:ext uri="{9D8B030D-6E8A-4147-A177-3AD203B41FA5}">
                      <a16:colId xmlns:a16="http://schemas.microsoft.com/office/drawing/2014/main" val="3586832074"/>
                    </a:ext>
                  </a:extLst>
                </a:gridCol>
                <a:gridCol w="1963024">
                  <a:extLst>
                    <a:ext uri="{9D8B030D-6E8A-4147-A177-3AD203B41FA5}">
                      <a16:colId xmlns:a16="http://schemas.microsoft.com/office/drawing/2014/main" val="4034605977"/>
                    </a:ext>
                  </a:extLst>
                </a:gridCol>
              </a:tblGrid>
              <a:tr h="52139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dirty="0">
                          <a:effectLst/>
                        </a:rPr>
                        <a:t>Priority Axis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effectLst/>
                        </a:rPr>
                        <a:t>Specific Objective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Budget (</a:t>
                      </a:r>
                      <a:r>
                        <a:rPr lang="el-GR" dirty="0"/>
                        <a:t>€</a:t>
                      </a:r>
                      <a:r>
                        <a:rPr lang="en-US" dirty="0"/>
                        <a:t>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428579"/>
                  </a:ext>
                </a:extLst>
              </a:tr>
              <a:tr h="52139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1. </a:t>
                      </a:r>
                      <a:r>
                        <a:rPr lang="en-US" sz="1600" u="none" strike="noStrike" dirty="0">
                          <a:effectLst/>
                        </a:rPr>
                        <a:t>Promotion of the environment &amp; sustainable infrastructure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/>
                        <a:t>1.1 </a:t>
                      </a:r>
                      <a:r>
                        <a:rPr kumimoji="0" lang="en-US" sz="1600" kern="1200" dirty="0">
                          <a:effectLst/>
                        </a:rPr>
                        <a:t>Increase the capacity of CB infrastructure in transport, water &amp; waste management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  <a:p>
                      <a:pPr algn="ctr"/>
                      <a:r>
                        <a:rPr lang="el-GR" sz="1600" dirty="0"/>
                        <a:t>20.829.212,00€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25992"/>
                  </a:ext>
                </a:extLst>
              </a:tr>
              <a:tr h="52139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/>
                        <a:t>1.2 </a:t>
                      </a:r>
                      <a:r>
                        <a:rPr kumimoji="0" lang="en-US" sz="1600" kern="1200" dirty="0">
                          <a:effectLst/>
                        </a:rPr>
                        <a:t>Increase the effectiveness of environmental protection &amp; sustainable use of natural resources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  <a:p>
                      <a:pPr algn="ctr"/>
                      <a:r>
                        <a:rPr lang="el-GR" sz="1600" dirty="0"/>
                        <a:t>1.149.200,00€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96339"/>
                  </a:ext>
                </a:extLst>
              </a:tr>
              <a:tr h="52139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/>
                        <a:t>1.3 </a:t>
                      </a:r>
                      <a:r>
                        <a:rPr kumimoji="0" lang="en-US" sz="1600" kern="1200" dirty="0">
                          <a:effectLst/>
                        </a:rPr>
                        <a:t>Increase energy-efficiency and the use of RES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7.258.824,00€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48286"/>
                  </a:ext>
                </a:extLst>
              </a:tr>
              <a:tr h="521390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/>
                        <a:t>1.4 </a:t>
                      </a:r>
                      <a:r>
                        <a:rPr kumimoji="0" lang="en-US" sz="1600" kern="1200" dirty="0">
                          <a:effectLst/>
                        </a:rPr>
                        <a:t>Improve the effectiveness of risk prevention and disaster management with a focus on forest fires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/>
                        <a:t>2.315.601,00€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781869"/>
                  </a:ext>
                </a:extLst>
              </a:tr>
              <a:tr h="521390">
                <a:tc rowSpan="2">
                  <a:txBody>
                    <a:bodyPr/>
                    <a:lstStyle/>
                    <a:p>
                      <a:r>
                        <a:rPr lang="el-GR" sz="1600" dirty="0"/>
                        <a:t>2. </a:t>
                      </a:r>
                      <a:r>
                        <a:rPr lang="en-US" sz="1600" u="none" strike="noStrike" dirty="0">
                          <a:effectLst/>
                        </a:rPr>
                        <a:t>Boosting the local economy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2.1 </a:t>
                      </a:r>
                      <a:r>
                        <a:rPr kumimoji="0" lang="en-US" sz="1600" kern="1200" dirty="0">
                          <a:effectLst/>
                        </a:rPr>
                        <a:t>Preserve cultural and natural resources as a prerequisite for tourism development of the cross border area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14.320.005,00€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709216"/>
                  </a:ext>
                </a:extLst>
              </a:tr>
              <a:tr h="521390">
                <a:tc vMerge="1">
                  <a:txBody>
                    <a:bodyPr/>
                    <a:lstStyle/>
                    <a:p>
                      <a:r>
                        <a:rPr lang="el-GR" dirty="0"/>
                        <a:t>Ενίσχυση της τοπικής οικονομίας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600" dirty="0"/>
                        <a:t>2.2</a:t>
                      </a:r>
                      <a:r>
                        <a:rPr lang="en-US" sz="1600" dirty="0"/>
                        <a:t> </a:t>
                      </a:r>
                      <a:r>
                        <a:rPr kumimoji="0" lang="en-US" sz="1600" kern="1200" dirty="0">
                          <a:effectLst/>
                        </a:rPr>
                        <a:t>Improve cross-border capacity to support entrepreneurship, business survival and competitiveness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1600" dirty="0"/>
                    </a:p>
                    <a:p>
                      <a:pPr algn="ctr"/>
                      <a:r>
                        <a:rPr lang="el-GR" sz="1600" dirty="0"/>
                        <a:t>4.972.689,00€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387187"/>
                  </a:ext>
                </a:extLst>
              </a:tr>
            </a:tbl>
          </a:graphicData>
        </a:graphic>
      </p:graphicFrame>
      <p:sp>
        <p:nvSpPr>
          <p:cNvPr id="5" name="Θέση υποσέλιδου 2">
            <a:extLst>
              <a:ext uri="{FF2B5EF4-FFF2-40B4-BE49-F238E27FC236}">
                <a16:creationId xmlns:a16="http://schemas.microsoft.com/office/drawing/2014/main" id="{BD060B8F-0E48-CC6B-9CD9-97D5A9FAE9C2}"/>
              </a:ext>
            </a:extLst>
          </p:cNvPr>
          <p:cNvSpPr txBox="1">
            <a:spLocks/>
          </p:cNvSpPr>
          <p:nvPr/>
        </p:nvSpPr>
        <p:spPr>
          <a:xfrm>
            <a:off x="8238407" y="6340017"/>
            <a:ext cx="32311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900" dirty="0">
                <a:solidFill>
                  <a:srgbClr val="000000">
                    <a:alpha val="70000"/>
                  </a:srgbClr>
                </a:solidFill>
              </a:rPr>
              <a:t>Project Closure Seminar – Tirana 06/07/2023</a:t>
            </a:r>
          </a:p>
        </p:txBody>
      </p:sp>
    </p:spTree>
    <p:extLst>
      <p:ext uri="{BB962C8B-B14F-4D97-AF65-F5344CB8AC3E}">
        <p14:creationId xmlns:p14="http://schemas.microsoft.com/office/powerpoint/2010/main" val="277895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sp>
        <p:nvSpPr>
          <p:cNvPr id="4" name="Θέση περιεχομένου 1">
            <a:extLst>
              <a:ext uri="{FF2B5EF4-FFF2-40B4-BE49-F238E27FC236}">
                <a16:creationId xmlns:a16="http://schemas.microsoft.com/office/drawing/2014/main" id="{FB5C205F-4FA2-5848-7C53-F3E5058116F8}"/>
              </a:ext>
            </a:extLst>
          </p:cNvPr>
          <p:cNvSpPr txBox="1">
            <a:spLocks/>
          </p:cNvSpPr>
          <p:nvPr/>
        </p:nvSpPr>
        <p:spPr>
          <a:xfrm>
            <a:off x="647251" y="1457399"/>
            <a:ext cx="3379466" cy="398705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r>
              <a:rPr lang="en-US" b="1" dirty="0"/>
              <a:t>Calls</a:t>
            </a:r>
            <a:endParaRPr lang="el-GR" b="1" dirty="0"/>
          </a:p>
          <a:p>
            <a:pPr marL="457200" lvl="1" indent="0" algn="just">
              <a:buNone/>
            </a:pPr>
            <a:endParaRPr lang="el-GR" dirty="0"/>
          </a:p>
          <a:p>
            <a:pPr marL="457200" lvl="1" indent="0" algn="just">
              <a:buNone/>
            </a:pPr>
            <a:r>
              <a:rPr lang="en-US" dirty="0"/>
              <a:t>5 Calls for Project Proposals</a:t>
            </a:r>
            <a:endParaRPr lang="en-GB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323DD10-2743-5311-326D-43B48D9B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7968" y="6378575"/>
            <a:ext cx="4114800" cy="365125"/>
          </a:xfrm>
        </p:spPr>
        <p:txBody>
          <a:bodyPr/>
          <a:lstStyle/>
          <a:p>
            <a:r>
              <a:rPr lang="en-US"/>
              <a:t>Project Closure Seminar – Tirana 06/07/2023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CB78EB-1253-20D3-2880-B53ADB9B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CC32-1F1E-400B-AE1A-CC8187F531C7}" type="slidenum">
              <a:rPr lang="el-GR" smtClean="0"/>
              <a:t>6</a:t>
            </a:fld>
            <a:endParaRPr lang="el-GR" dirty="0"/>
          </a:p>
        </p:txBody>
      </p:sp>
      <p:graphicFrame>
        <p:nvGraphicFramePr>
          <p:cNvPr id="11" name="Θέση περιεχομένου 1">
            <a:extLst>
              <a:ext uri="{FF2B5EF4-FFF2-40B4-BE49-F238E27FC236}">
                <a16:creationId xmlns:a16="http://schemas.microsoft.com/office/drawing/2014/main" id="{9188A6DC-6152-6AED-19C6-78949A537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344695"/>
              </p:ext>
            </p:extLst>
          </p:nvPr>
        </p:nvGraphicFramePr>
        <p:xfrm>
          <a:off x="4655890" y="1711354"/>
          <a:ext cx="7151614" cy="5146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Θέση περιεχομένου 1">
            <a:extLst>
              <a:ext uri="{FF2B5EF4-FFF2-40B4-BE49-F238E27FC236}">
                <a16:creationId xmlns:a16="http://schemas.microsoft.com/office/drawing/2014/main" id="{A8524459-EFAF-296F-7E4D-65D65145E7C1}"/>
              </a:ext>
            </a:extLst>
          </p:cNvPr>
          <p:cNvSpPr txBox="1">
            <a:spLocks/>
          </p:cNvSpPr>
          <p:nvPr/>
        </p:nvSpPr>
        <p:spPr>
          <a:xfrm>
            <a:off x="4655890" y="1125158"/>
            <a:ext cx="3379466" cy="50334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b="1" dirty="0"/>
              <a:t>Approved Projects</a:t>
            </a:r>
            <a:endParaRPr lang="el-GR" b="1" dirty="0"/>
          </a:p>
        </p:txBody>
      </p:sp>
      <p:sp>
        <p:nvSpPr>
          <p:cNvPr id="9" name="Θέση υποσέλιδου 2">
            <a:extLst>
              <a:ext uri="{FF2B5EF4-FFF2-40B4-BE49-F238E27FC236}">
                <a16:creationId xmlns:a16="http://schemas.microsoft.com/office/drawing/2014/main" id="{A1FF9219-7BD2-87BC-D051-373B440E4574}"/>
              </a:ext>
            </a:extLst>
          </p:cNvPr>
          <p:cNvSpPr txBox="1">
            <a:spLocks/>
          </p:cNvSpPr>
          <p:nvPr/>
        </p:nvSpPr>
        <p:spPr>
          <a:xfrm>
            <a:off x="8366620" y="6419583"/>
            <a:ext cx="32311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900" dirty="0">
                <a:solidFill>
                  <a:srgbClr val="000000">
                    <a:alpha val="70000"/>
                  </a:srgbClr>
                </a:solidFill>
              </a:rPr>
              <a:t>Project Closure Seminar – Tirana 06/07/2023</a:t>
            </a:r>
          </a:p>
        </p:txBody>
      </p:sp>
    </p:spTree>
    <p:extLst>
      <p:ext uri="{BB962C8B-B14F-4D97-AF65-F5344CB8AC3E}">
        <p14:creationId xmlns:p14="http://schemas.microsoft.com/office/powerpoint/2010/main" val="2583339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83872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75412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F88817-C910-A87F-03B3-B8EC95E0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980568"/>
            <a:ext cx="722376" cy="603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CBCC32-1F1E-400B-AE1A-CC8187F531C7}" type="slidenum">
              <a:rPr lang="el-G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l-GR" sz="3200">
              <a:solidFill>
                <a:srgbClr val="FFFFFF"/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E24A20-D4DA-3BF3-F749-BEEC8400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4650616"/>
            <a:ext cx="4224528" cy="201168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Project Closure Seminar – Tirana 06/07/2023</a:t>
            </a:r>
            <a:endParaRPr lang="el-GR" sz="800">
              <a:solidFill>
                <a:srgbClr val="FFFFFF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id="{41E71E9E-160C-9565-670B-3C42BCFC8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795544"/>
              </p:ext>
            </p:extLst>
          </p:nvPr>
        </p:nvGraphicFramePr>
        <p:xfrm>
          <a:off x="952237" y="1875412"/>
          <a:ext cx="10337978" cy="507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46">
                  <a:extLst>
                    <a:ext uri="{9D8B030D-6E8A-4147-A177-3AD203B41FA5}">
                      <a16:colId xmlns:a16="http://schemas.microsoft.com/office/drawing/2014/main" val="594233539"/>
                    </a:ext>
                  </a:extLst>
                </a:gridCol>
                <a:gridCol w="2382013">
                  <a:extLst>
                    <a:ext uri="{9D8B030D-6E8A-4147-A177-3AD203B41FA5}">
                      <a16:colId xmlns:a16="http://schemas.microsoft.com/office/drawing/2014/main" val="2874689424"/>
                    </a:ext>
                  </a:extLst>
                </a:gridCol>
                <a:gridCol w="1818057">
                  <a:extLst>
                    <a:ext uri="{9D8B030D-6E8A-4147-A177-3AD203B41FA5}">
                      <a16:colId xmlns:a16="http://schemas.microsoft.com/office/drawing/2014/main" val="3240805007"/>
                    </a:ext>
                  </a:extLst>
                </a:gridCol>
                <a:gridCol w="2320064">
                  <a:extLst>
                    <a:ext uri="{9D8B030D-6E8A-4147-A177-3AD203B41FA5}">
                      <a16:colId xmlns:a16="http://schemas.microsoft.com/office/drawing/2014/main" val="2243167578"/>
                    </a:ext>
                  </a:extLst>
                </a:gridCol>
                <a:gridCol w="1621527">
                  <a:extLst>
                    <a:ext uri="{9D8B030D-6E8A-4147-A177-3AD203B41FA5}">
                      <a16:colId xmlns:a16="http://schemas.microsoft.com/office/drawing/2014/main" val="270450380"/>
                    </a:ext>
                  </a:extLst>
                </a:gridCol>
                <a:gridCol w="1753971">
                  <a:extLst>
                    <a:ext uri="{9D8B030D-6E8A-4147-A177-3AD203B41FA5}">
                      <a16:colId xmlns:a16="http://schemas.microsoft.com/office/drawing/2014/main" val="3434021502"/>
                    </a:ext>
                  </a:extLst>
                </a:gridCol>
              </a:tblGrid>
              <a:tr h="1600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>
                          <a:effectLst/>
                        </a:rPr>
                        <a:t>a/a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Priori Axis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Programme Budget</a:t>
                      </a:r>
                      <a:r>
                        <a:rPr lang="el-GR" sz="1500" b="1" u="none" strike="noStrike" dirty="0">
                          <a:effectLst/>
                        </a:rPr>
                        <a:t> (</a:t>
                      </a:r>
                      <a:r>
                        <a:rPr lang="en-US" sz="1500" b="1" u="none" strike="noStrike" dirty="0">
                          <a:effectLst/>
                        </a:rPr>
                        <a:t>a</a:t>
                      </a:r>
                      <a:r>
                        <a:rPr lang="el-GR" sz="1500" b="1" u="none" strike="noStrike" dirty="0">
                          <a:effectLst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Approved Projects Budget</a:t>
                      </a:r>
                      <a:r>
                        <a:rPr lang="el-GR" sz="1500" b="1" u="none" strike="noStrike" dirty="0">
                          <a:effectLst/>
                        </a:rPr>
                        <a:t> (</a:t>
                      </a:r>
                      <a:r>
                        <a:rPr lang="en-US" sz="1500" b="1" u="none" strike="noStrike" dirty="0">
                          <a:effectLst/>
                        </a:rPr>
                        <a:t>b</a:t>
                      </a:r>
                      <a:r>
                        <a:rPr lang="el-GR" sz="1500" b="1" u="none" strike="noStrike" dirty="0">
                          <a:effectLst/>
                        </a:rPr>
                        <a:t>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Overbooking Percentage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Overbooking</a:t>
                      </a:r>
                      <a:br>
                        <a:rPr lang="en-US" sz="1500" b="1" u="none" strike="noStrike" dirty="0">
                          <a:effectLst/>
                        </a:rPr>
                      </a:br>
                      <a:r>
                        <a:rPr lang="en-US" sz="1500" b="1" u="none" strike="noStrike" dirty="0">
                          <a:effectLst/>
                        </a:rPr>
                        <a:t>(b-a)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extLst>
                  <a:ext uri="{0D108BD9-81ED-4DB2-BD59-A6C34878D82A}">
                    <a16:rowId xmlns:a16="http://schemas.microsoft.com/office/drawing/2014/main" val="1660087796"/>
                  </a:ext>
                </a:extLst>
              </a:tr>
              <a:tr h="11120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u="none" strike="noStrike">
                          <a:effectLst/>
                        </a:rPr>
                        <a:t>1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Promotion of the environment &amp; sustainable infrastructure</a:t>
                      </a: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31.552.837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40.823.838,87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129,38%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9.271.001,87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extLst>
                  <a:ext uri="{0D108BD9-81ED-4DB2-BD59-A6C34878D82A}">
                    <a16:rowId xmlns:a16="http://schemas.microsoft.com/office/drawing/2014/main" val="3016242097"/>
                  </a:ext>
                </a:extLst>
              </a:tr>
              <a:tr h="111200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u="none" strike="noStrike">
                          <a:effectLst/>
                        </a:rPr>
                        <a:t>2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Boosting the local economy</a:t>
                      </a: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19.292.694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 dirty="0">
                          <a:effectLst/>
                        </a:rPr>
                        <a:t>23.851.834,44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123,63%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4.559.140,44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extLst>
                  <a:ext uri="{0D108BD9-81ED-4DB2-BD59-A6C34878D82A}">
                    <a16:rowId xmlns:a16="http://schemas.microsoft.com/office/drawing/2014/main" val="1768738030"/>
                  </a:ext>
                </a:extLst>
              </a:tr>
              <a:tr h="62308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u="none" strike="noStrike">
                          <a:effectLst/>
                        </a:rPr>
                        <a:t>3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Technical Assistance</a:t>
                      </a: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3.231.203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3.231.203,00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100,00%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u="none" strike="noStrike">
                          <a:effectLst/>
                        </a:rPr>
                        <a:t>0,00</a:t>
                      </a:r>
                      <a:endParaRPr lang="el-GR" sz="15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extLst>
                  <a:ext uri="{0D108BD9-81ED-4DB2-BD59-A6C34878D82A}">
                    <a16:rowId xmlns:a16="http://schemas.microsoft.com/office/drawing/2014/main" val="4055332178"/>
                  </a:ext>
                </a:extLst>
              </a:tr>
              <a:tr h="623083">
                <a:tc>
                  <a:txBody>
                    <a:bodyPr/>
                    <a:lstStyle/>
                    <a:p>
                      <a:pPr algn="l" fontAlgn="ctr"/>
                      <a:r>
                        <a:rPr lang="el-GR" sz="1500" u="none" strike="noStrike">
                          <a:effectLst/>
                        </a:rPr>
                        <a:t> 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u="none" strike="noStrike" dirty="0">
                          <a:effectLst/>
                        </a:rPr>
                        <a:t>TOTALS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u="none" strike="noStrike">
                          <a:effectLst/>
                        </a:rPr>
                        <a:t>54.076.734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u="none" strike="noStrike">
                          <a:effectLst/>
                        </a:rPr>
                        <a:t>67.906.876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u="none" strike="noStrike">
                          <a:effectLst/>
                        </a:rPr>
                        <a:t>125,58%</a:t>
                      </a:r>
                      <a:endParaRPr lang="el-GR" sz="15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u="none" strike="noStrike" dirty="0">
                          <a:effectLst/>
                        </a:rPr>
                        <a:t>13.830.142,31</a:t>
                      </a:r>
                      <a:endParaRPr lang="el-GR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extLst>
                  <a:ext uri="{0D108BD9-81ED-4DB2-BD59-A6C34878D82A}">
                    <a16:rowId xmlns:a16="http://schemas.microsoft.com/office/drawing/2014/main" val="2216726650"/>
                  </a:ext>
                </a:extLst>
              </a:tr>
            </a:tbl>
          </a:graphicData>
        </a:graphic>
      </p:graphicFrame>
      <p:sp>
        <p:nvSpPr>
          <p:cNvPr id="9" name="Θέση υποσέλιδου 2">
            <a:extLst>
              <a:ext uri="{FF2B5EF4-FFF2-40B4-BE49-F238E27FC236}">
                <a16:creationId xmlns:a16="http://schemas.microsoft.com/office/drawing/2014/main" id="{9F8988DB-7CC1-B479-18C7-579376853437}"/>
              </a:ext>
            </a:extLst>
          </p:cNvPr>
          <p:cNvSpPr txBox="1">
            <a:spLocks/>
          </p:cNvSpPr>
          <p:nvPr/>
        </p:nvSpPr>
        <p:spPr>
          <a:xfrm>
            <a:off x="8298227" y="7066409"/>
            <a:ext cx="32311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900" dirty="0">
                <a:solidFill>
                  <a:srgbClr val="000000">
                    <a:alpha val="70000"/>
                  </a:srgbClr>
                </a:solidFill>
              </a:rPr>
              <a:t>Project Closure Seminar – Tirana 06/07/2023</a:t>
            </a:r>
          </a:p>
        </p:txBody>
      </p:sp>
    </p:spTree>
    <p:extLst>
      <p:ext uri="{BB962C8B-B14F-4D97-AF65-F5344CB8AC3E}">
        <p14:creationId xmlns:p14="http://schemas.microsoft.com/office/powerpoint/2010/main" val="354242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83872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75412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F88817-C910-A87F-03B3-B8EC95E0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980568"/>
            <a:ext cx="722376" cy="6035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CBCC32-1F1E-400B-AE1A-CC8187F531C7}" type="slidenum">
              <a:rPr lang="el-GR" sz="3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l-GR" sz="3200">
              <a:solidFill>
                <a:srgbClr val="FFFFFF"/>
              </a:solidFill>
            </a:endParaRPr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E24A20-D4DA-3BF3-F749-BEEC8400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72768" y="4650616"/>
            <a:ext cx="4224528" cy="201168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 dirty="0">
                <a:solidFill>
                  <a:srgbClr val="FFFFFF"/>
                </a:solidFill>
              </a:rPr>
              <a:t>Project Closure Seminar – Tirana 06/07/2023</a:t>
            </a:r>
            <a:endParaRPr lang="el-GR" sz="800" dirty="0">
              <a:solidFill>
                <a:srgbClr val="FFFFFF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30DBF205-2092-CCD0-D363-4B76EB175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13619"/>
              </p:ext>
            </p:extLst>
          </p:nvPr>
        </p:nvGraphicFramePr>
        <p:xfrm>
          <a:off x="952237" y="1875412"/>
          <a:ext cx="10337978" cy="5071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21">
                  <a:extLst>
                    <a:ext uri="{9D8B030D-6E8A-4147-A177-3AD203B41FA5}">
                      <a16:colId xmlns:a16="http://schemas.microsoft.com/office/drawing/2014/main" val="2328878507"/>
                    </a:ext>
                  </a:extLst>
                </a:gridCol>
                <a:gridCol w="2769073">
                  <a:extLst>
                    <a:ext uri="{9D8B030D-6E8A-4147-A177-3AD203B41FA5}">
                      <a16:colId xmlns:a16="http://schemas.microsoft.com/office/drawing/2014/main" val="267084639"/>
                    </a:ext>
                  </a:extLst>
                </a:gridCol>
                <a:gridCol w="1955503">
                  <a:extLst>
                    <a:ext uri="{9D8B030D-6E8A-4147-A177-3AD203B41FA5}">
                      <a16:colId xmlns:a16="http://schemas.microsoft.com/office/drawing/2014/main" val="3695206254"/>
                    </a:ext>
                  </a:extLst>
                </a:gridCol>
                <a:gridCol w="1879231">
                  <a:extLst>
                    <a:ext uri="{9D8B030D-6E8A-4147-A177-3AD203B41FA5}">
                      <a16:colId xmlns:a16="http://schemas.microsoft.com/office/drawing/2014/main" val="3681809187"/>
                    </a:ext>
                  </a:extLst>
                </a:gridCol>
                <a:gridCol w="1638859">
                  <a:extLst>
                    <a:ext uri="{9D8B030D-6E8A-4147-A177-3AD203B41FA5}">
                      <a16:colId xmlns:a16="http://schemas.microsoft.com/office/drawing/2014/main" val="4093432317"/>
                    </a:ext>
                  </a:extLst>
                </a:gridCol>
                <a:gridCol w="1624991">
                  <a:extLst>
                    <a:ext uri="{9D8B030D-6E8A-4147-A177-3AD203B41FA5}">
                      <a16:colId xmlns:a16="http://schemas.microsoft.com/office/drawing/2014/main" val="2760968482"/>
                    </a:ext>
                  </a:extLst>
                </a:gridCol>
              </a:tblGrid>
              <a:tr h="1908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a/a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Priori Axis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3719" marR="13719" marT="137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Programme Budget</a:t>
                      </a:r>
                      <a:r>
                        <a:rPr lang="el-GR" sz="1500" b="1" u="none" strike="noStrike" dirty="0">
                          <a:effectLst/>
                        </a:rPr>
                        <a:t> (€)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dirty="0">
                          <a:effectLst/>
                        </a:rPr>
                        <a:t>Approved Projects Budget</a:t>
                      </a:r>
                      <a:r>
                        <a:rPr lang="el-GR" sz="1500" b="1" u="none" strike="noStrike" dirty="0">
                          <a:effectLst/>
                        </a:rPr>
                        <a:t> (€)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Verifications</a:t>
                      </a:r>
                      <a:r>
                        <a:rPr lang="el-G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(€)</a:t>
                      </a:r>
                    </a:p>
                    <a:p>
                      <a:pPr algn="ctr" fontAlgn="ctr"/>
                      <a:endParaRPr lang="el-G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l-GR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14/06/2023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9" marR="13719" marT="1371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Absorption Rate</a:t>
                      </a:r>
                    </a:p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(</a:t>
                      </a:r>
                      <a:r>
                        <a:rPr lang="el-GR" sz="1600" b="1" u="none" strike="noStrike" dirty="0">
                          <a:effectLst/>
                        </a:rPr>
                        <a:t>%</a:t>
                      </a:r>
                      <a:r>
                        <a:rPr lang="en-US" sz="1600" b="1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3719" marR="13719" marT="13719" marB="0" anchor="ctr"/>
                </a:tc>
                <a:extLst>
                  <a:ext uri="{0D108BD9-81ED-4DB2-BD59-A6C34878D82A}">
                    <a16:rowId xmlns:a16="http://schemas.microsoft.com/office/drawing/2014/main" val="3553610063"/>
                  </a:ext>
                </a:extLst>
              </a:tr>
              <a:tr h="101573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1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Promotion of the environment &amp; sustainable infrastructure</a:t>
                      </a: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31.552.837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40.823.838,87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</a:rPr>
                        <a:t>20.18</a:t>
                      </a:r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r>
                        <a:rPr lang="el-GR" sz="1600" u="none" strike="noStrike" dirty="0">
                          <a:effectLst/>
                        </a:rPr>
                        <a:t>.86</a:t>
                      </a: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r>
                        <a:rPr lang="el-GR" sz="1600" u="none" strike="noStrike" dirty="0">
                          <a:effectLst/>
                        </a:rPr>
                        <a:t>,69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 dirty="0">
                          <a:effectLst/>
                        </a:rPr>
                        <a:t>63,98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extLst>
                  <a:ext uri="{0D108BD9-81ED-4DB2-BD59-A6C34878D82A}">
                    <a16:rowId xmlns:a16="http://schemas.microsoft.com/office/drawing/2014/main" val="141053590"/>
                  </a:ext>
                </a:extLst>
              </a:tr>
              <a:tr h="101573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2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Boosting the local economy</a:t>
                      </a: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19.292.694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23.851.834,44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r>
                        <a:rPr lang="el-GR" sz="1600" u="none" strike="noStrike">
                          <a:effectLst/>
                        </a:rPr>
                        <a:t>6.128.578,59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83,60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extLst>
                  <a:ext uri="{0D108BD9-81ED-4DB2-BD59-A6C34878D82A}">
                    <a16:rowId xmlns:a16="http://schemas.microsoft.com/office/drawing/2014/main" val="3097098804"/>
                  </a:ext>
                </a:extLst>
              </a:tr>
              <a:tr h="5691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3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Technical Assistance</a:t>
                      </a:r>
                    </a:p>
                  </a:txBody>
                  <a:tcPr marL="12680" marR="12680" marT="12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3.231.203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3.231.203,00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2.493.616,58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77,17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extLst>
                  <a:ext uri="{0D108BD9-81ED-4DB2-BD59-A6C34878D82A}">
                    <a16:rowId xmlns:a16="http://schemas.microsoft.com/office/drawing/2014/main" val="3070210663"/>
                  </a:ext>
                </a:extLst>
              </a:tr>
              <a:tr h="56156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600" u="none" strike="noStrike">
                          <a:effectLst/>
                        </a:rPr>
                        <a:t> 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TOTALS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54.076.734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67.906.876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u="none" strike="noStrike">
                          <a:effectLst/>
                        </a:rPr>
                        <a:t>38.811.056,86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u="none" strike="noStrike" dirty="0">
                          <a:effectLst/>
                        </a:rPr>
                        <a:t>71,77</a:t>
                      </a:r>
                      <a:endParaRPr lang="el-GR" sz="16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80" marR="9580" marT="9580" marB="0" anchor="ctr"/>
                </a:tc>
                <a:extLst>
                  <a:ext uri="{0D108BD9-81ED-4DB2-BD59-A6C34878D82A}">
                    <a16:rowId xmlns:a16="http://schemas.microsoft.com/office/drawing/2014/main" val="2312590114"/>
                  </a:ext>
                </a:extLst>
              </a:tr>
            </a:tbl>
          </a:graphicData>
        </a:graphic>
      </p:graphicFrame>
      <p:sp>
        <p:nvSpPr>
          <p:cNvPr id="5" name="Θέση υποσέλιδου 2">
            <a:extLst>
              <a:ext uri="{FF2B5EF4-FFF2-40B4-BE49-F238E27FC236}">
                <a16:creationId xmlns:a16="http://schemas.microsoft.com/office/drawing/2014/main" id="{59913B43-F292-7821-FCE9-8C189A35A1A3}"/>
              </a:ext>
            </a:extLst>
          </p:cNvPr>
          <p:cNvSpPr txBox="1">
            <a:spLocks/>
          </p:cNvSpPr>
          <p:nvPr/>
        </p:nvSpPr>
        <p:spPr>
          <a:xfrm>
            <a:off x="8059055" y="7165597"/>
            <a:ext cx="32311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sz="900" dirty="0">
                <a:solidFill>
                  <a:srgbClr val="000000">
                    <a:alpha val="70000"/>
                  </a:srgbClr>
                </a:solidFill>
              </a:rPr>
              <a:t>Project Closure Seminar – Tirana 06/07/2023</a:t>
            </a:r>
          </a:p>
        </p:txBody>
      </p:sp>
    </p:spTree>
    <p:extLst>
      <p:ext uri="{BB962C8B-B14F-4D97-AF65-F5344CB8AC3E}">
        <p14:creationId xmlns:p14="http://schemas.microsoft.com/office/powerpoint/2010/main" val="143899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83872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75412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1F7EE697-9CE1-13E4-D13D-526499A1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4762"/>
            <a:ext cx="12150343" cy="983872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1E24A20-D4DA-3BF3-F749-BEEC8400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32802" y="7340222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Project Closure Seminar – Tirana 06/07/2023</a:t>
            </a:r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F88817-C910-A87F-03B3-B8EC95E0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7340222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1CBCC32-1F1E-400B-AE1A-CC8187F531C7}" type="slidenum">
              <a:rPr lang="el-GR" smtClean="0"/>
              <a:pPr>
                <a:spcAft>
                  <a:spcPts val="600"/>
                </a:spcAft>
              </a:pPr>
              <a:t>9</a:t>
            </a:fld>
            <a:endParaRPr lang="el-GR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4BC7C49E-2462-DAEA-C803-C6BDC0329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844068"/>
              </p:ext>
            </p:extLst>
          </p:nvPr>
        </p:nvGraphicFramePr>
        <p:xfrm>
          <a:off x="952237" y="1875412"/>
          <a:ext cx="10596296" cy="507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038">
                  <a:extLst>
                    <a:ext uri="{9D8B030D-6E8A-4147-A177-3AD203B41FA5}">
                      <a16:colId xmlns:a16="http://schemas.microsoft.com/office/drawing/2014/main" val="267084639"/>
                    </a:ext>
                  </a:extLst>
                </a:gridCol>
                <a:gridCol w="2754767">
                  <a:extLst>
                    <a:ext uri="{9D8B030D-6E8A-4147-A177-3AD203B41FA5}">
                      <a16:colId xmlns:a16="http://schemas.microsoft.com/office/drawing/2014/main" val="3681809187"/>
                    </a:ext>
                  </a:extLst>
                </a:gridCol>
                <a:gridCol w="2393554">
                  <a:extLst>
                    <a:ext uri="{9D8B030D-6E8A-4147-A177-3AD203B41FA5}">
                      <a16:colId xmlns:a16="http://schemas.microsoft.com/office/drawing/2014/main" val="4093432317"/>
                    </a:ext>
                  </a:extLst>
                </a:gridCol>
                <a:gridCol w="2375937">
                  <a:extLst>
                    <a:ext uri="{9D8B030D-6E8A-4147-A177-3AD203B41FA5}">
                      <a16:colId xmlns:a16="http://schemas.microsoft.com/office/drawing/2014/main" val="2760968482"/>
                    </a:ext>
                  </a:extLst>
                </a:gridCol>
              </a:tblGrid>
              <a:tr h="1657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Calls</a:t>
                      </a:r>
                    </a:p>
                  </a:txBody>
                  <a:tcPr marL="14977" marR="14977" marT="14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Approved Projects Budget</a:t>
                      </a:r>
                      <a:r>
                        <a:rPr lang="el-GR" sz="1800" b="1" u="none" strike="noStrike" dirty="0">
                          <a:effectLst/>
                        </a:rPr>
                        <a:t> </a:t>
                      </a:r>
                      <a:r>
                        <a:rPr lang="el-GR" sz="1700" b="1" u="none" strike="noStrike" dirty="0">
                          <a:effectLst/>
                        </a:rPr>
                        <a:t> (€)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977" marR="14977" marT="14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Verifications</a:t>
                      </a:r>
                      <a:r>
                        <a:rPr lang="el-G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(€)</a:t>
                      </a:r>
                    </a:p>
                    <a:p>
                      <a:pPr algn="ctr" fontAlgn="ctr"/>
                      <a:endParaRPr lang="el-GR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l-G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14/06/2023</a:t>
                      </a:r>
                      <a:endParaRPr lang="en-US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977" marR="14977" marT="1497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Absorption Rate</a:t>
                      </a:r>
                    </a:p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(</a:t>
                      </a:r>
                      <a:r>
                        <a:rPr lang="el-GR" sz="1800" b="1" u="none" strike="noStrike" dirty="0">
                          <a:effectLst/>
                        </a:rPr>
                        <a:t>%</a:t>
                      </a:r>
                      <a:r>
                        <a:rPr lang="en-US" sz="1800" b="1" u="none" strike="noStrike" dirty="0">
                          <a:effectLst/>
                        </a:rPr>
                        <a:t>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977" marR="14977" marT="14977" marB="0" anchor="ctr"/>
                </a:tc>
                <a:extLst>
                  <a:ext uri="{0D108BD9-81ED-4DB2-BD59-A6C34878D82A}">
                    <a16:rowId xmlns:a16="http://schemas.microsoft.com/office/drawing/2014/main" val="3553610063"/>
                  </a:ext>
                </a:extLst>
              </a:tr>
              <a:tr h="9712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Strategic Projects (1</a:t>
                      </a:r>
                      <a:r>
                        <a:rPr lang="en-US" sz="1700" u="none" strike="noStrike" baseline="30000" dirty="0">
                          <a:effectLst/>
                        </a:rPr>
                        <a:t>st</a:t>
                      </a:r>
                      <a:r>
                        <a:rPr lang="en-US" sz="1700" u="none" strike="noStrike" dirty="0">
                          <a:effectLst/>
                        </a:rPr>
                        <a:t> Call)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977" marR="14977" marT="14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12.751.607,97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5.947.095,28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46,64%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extLst>
                  <a:ext uri="{0D108BD9-81ED-4DB2-BD59-A6C34878D82A}">
                    <a16:rowId xmlns:a16="http://schemas.microsoft.com/office/drawing/2014/main" val="141053590"/>
                  </a:ext>
                </a:extLst>
              </a:tr>
              <a:tr h="869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u="none" strike="noStrike" dirty="0">
                          <a:effectLst/>
                        </a:rPr>
                        <a:t>Ordinary Projects (2</a:t>
                      </a:r>
                      <a:r>
                        <a:rPr lang="en-US" sz="1700" u="none" strike="noStrike" baseline="30000" dirty="0">
                          <a:effectLst/>
                        </a:rPr>
                        <a:t>nd</a:t>
                      </a:r>
                      <a:r>
                        <a:rPr lang="en-US" sz="1700" u="none" strike="noStrike" dirty="0">
                          <a:effectLst/>
                        </a:rPr>
                        <a:t> Call)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977" marR="14977" marT="14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24.696.310,70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u="none" strike="noStrike" dirty="0">
                          <a:effectLst/>
                        </a:rPr>
                        <a:t>1</a:t>
                      </a:r>
                      <a:r>
                        <a:rPr lang="el-GR" sz="1700" u="none" strike="noStrike" dirty="0">
                          <a:effectLst/>
                        </a:rPr>
                        <a:t>9.662.408,57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79,62%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extLst>
                  <a:ext uri="{0D108BD9-81ED-4DB2-BD59-A6C34878D82A}">
                    <a16:rowId xmlns:a16="http://schemas.microsoft.com/office/drawing/2014/main" val="3097098804"/>
                  </a:ext>
                </a:extLst>
              </a:tr>
              <a:tr h="552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>
                          <a:effectLst/>
                        </a:rPr>
                        <a:t>Targeted Projects (3</a:t>
                      </a:r>
                      <a:r>
                        <a:rPr lang="en-US" sz="1700" u="none" strike="noStrike" baseline="30000" dirty="0">
                          <a:effectLst/>
                        </a:rPr>
                        <a:t>rd</a:t>
                      </a:r>
                      <a:r>
                        <a:rPr lang="en-US" sz="1700" u="none" strike="noStrike" dirty="0">
                          <a:effectLst/>
                        </a:rPr>
                        <a:t> and 5</a:t>
                      </a:r>
                      <a:r>
                        <a:rPr lang="en-US" sz="1700" u="none" strike="noStrike" baseline="30000" dirty="0">
                          <a:effectLst/>
                        </a:rPr>
                        <a:t>th</a:t>
                      </a:r>
                      <a:r>
                        <a:rPr lang="en-US" sz="1700" u="none" strike="noStrike" dirty="0">
                          <a:effectLst/>
                        </a:rPr>
                        <a:t> Calls)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977" marR="14977" marT="14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9.084.693,98</a:t>
                      </a: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2.308.273,91</a:t>
                      </a: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25,41%</a:t>
                      </a:r>
                    </a:p>
                  </a:txBody>
                  <a:tcPr marL="10458" marR="10458" marT="10458" marB="0" anchor="ctr"/>
                </a:tc>
                <a:extLst>
                  <a:ext uri="{0D108BD9-81ED-4DB2-BD59-A6C34878D82A}">
                    <a16:rowId xmlns:a16="http://schemas.microsoft.com/office/drawing/2014/main" val="1113673956"/>
                  </a:ext>
                </a:extLst>
              </a:tr>
              <a:tr h="552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u="none" strike="noStrike" dirty="0">
                          <a:effectLst/>
                        </a:rPr>
                        <a:t>Ordinary Projects</a:t>
                      </a:r>
                      <a:r>
                        <a:rPr lang="el-GR" sz="1700" u="none" strike="noStrike" dirty="0">
                          <a:effectLst/>
                        </a:rPr>
                        <a:t> (</a:t>
                      </a:r>
                      <a:r>
                        <a:rPr lang="en-US" sz="1700" u="none" strike="noStrike" dirty="0">
                          <a:effectLst/>
                        </a:rPr>
                        <a:t>4</a:t>
                      </a:r>
                      <a:r>
                        <a:rPr lang="en-US" sz="1700" u="none" strike="noStrike" baseline="30000" dirty="0">
                          <a:effectLst/>
                        </a:rPr>
                        <a:t>th</a:t>
                      </a:r>
                      <a:r>
                        <a:rPr lang="en-US" sz="1700" u="none" strike="noStrike" dirty="0">
                          <a:effectLst/>
                        </a:rPr>
                        <a:t> Call for 1.3 and 2.1 S.Os</a:t>
                      </a:r>
                      <a:r>
                        <a:rPr lang="el-GR" sz="1700" u="none" strike="noStrike" dirty="0">
                          <a:effectLst/>
                        </a:rPr>
                        <a:t>)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4977" marR="14977" marT="149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18.180.863,61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8.399.662,52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u="none" strike="noStrike" dirty="0">
                          <a:effectLst/>
                        </a:rPr>
                        <a:t>46,20%</a:t>
                      </a:r>
                      <a:endParaRPr lang="el-GR" sz="17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extLst>
                  <a:ext uri="{0D108BD9-81ED-4DB2-BD59-A6C34878D82A}">
                    <a16:rowId xmlns:a16="http://schemas.microsoft.com/office/drawing/2014/main" val="3070210663"/>
                  </a:ext>
                </a:extLst>
              </a:tr>
              <a:tr h="468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u="none" strike="noStrike" dirty="0">
                          <a:effectLst/>
                        </a:rPr>
                        <a:t>TOTALS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b="1" u="none" strike="noStrike" dirty="0">
                          <a:effectLst/>
                        </a:rPr>
                        <a:t>64.713.476,26</a:t>
                      </a:r>
                      <a:endParaRPr lang="el-GR" sz="1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b="1" u="none" strike="noStrike" dirty="0">
                          <a:effectLst/>
                        </a:rPr>
                        <a:t>36.317.440,28</a:t>
                      </a:r>
                      <a:endParaRPr lang="el-GR" sz="17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700" b="1" u="none" strike="noStrike" dirty="0">
                          <a:effectLst/>
                        </a:rPr>
                        <a:t>56,12%</a:t>
                      </a:r>
                      <a:endParaRPr lang="el-GR" sz="1700" b="1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0458" marR="10458" marT="10458" marB="0" anchor="ctr"/>
                </a:tc>
                <a:extLst>
                  <a:ext uri="{0D108BD9-81ED-4DB2-BD59-A6C34878D82A}">
                    <a16:rowId xmlns:a16="http://schemas.microsoft.com/office/drawing/2014/main" val="2312590114"/>
                  </a:ext>
                </a:extLst>
              </a:tr>
            </a:tbl>
          </a:graphicData>
        </a:graphic>
      </p:graphicFrame>
      <p:sp>
        <p:nvSpPr>
          <p:cNvPr id="3" name="Θέση υποσέλιδου 5">
            <a:extLst>
              <a:ext uri="{FF2B5EF4-FFF2-40B4-BE49-F238E27FC236}">
                <a16:creationId xmlns:a16="http://schemas.microsoft.com/office/drawing/2014/main" id="{4340BA04-B83F-5FA5-E70A-5FB0AFF045C0}"/>
              </a:ext>
            </a:extLst>
          </p:cNvPr>
          <p:cNvSpPr txBox="1">
            <a:spLocks/>
          </p:cNvSpPr>
          <p:nvPr/>
        </p:nvSpPr>
        <p:spPr>
          <a:xfrm rot="16200000">
            <a:off x="-1572768" y="4650616"/>
            <a:ext cx="4224528" cy="201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l-G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rgbClr val="FFFFFF"/>
                </a:solidFill>
              </a:rPr>
              <a:t>Project Closure Seminar – Tirana 06/07/2023</a:t>
            </a:r>
            <a:endParaRPr lang="el-GR" sz="800" dirty="0">
              <a:solidFill>
                <a:srgbClr val="FFFFFF"/>
              </a:solidFill>
            </a:endParaRPr>
          </a:p>
        </p:txBody>
      </p:sp>
      <p:sp>
        <p:nvSpPr>
          <p:cNvPr id="4" name="Θέση αριθμού διαφάνειας 6">
            <a:extLst>
              <a:ext uri="{FF2B5EF4-FFF2-40B4-BE49-F238E27FC236}">
                <a16:creationId xmlns:a16="http://schemas.microsoft.com/office/drawing/2014/main" id="{3D244C86-D03A-FBA5-3872-CADEE3884B54}"/>
              </a:ext>
            </a:extLst>
          </p:cNvPr>
          <p:cNvSpPr txBox="1">
            <a:spLocks/>
          </p:cNvSpPr>
          <p:nvPr/>
        </p:nvSpPr>
        <p:spPr>
          <a:xfrm>
            <a:off x="0" y="1980568"/>
            <a:ext cx="722376" cy="603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A1CBCC32-1F1E-400B-AE1A-CC8187F531C7}" type="slidenum">
              <a:rPr lang="el-GR" sz="3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l-GR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303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308</TotalTime>
  <Words>594</Words>
  <Application>Microsoft Office PowerPoint</Application>
  <PresentationFormat>Ευρεία οθόνη</PresentationFormat>
  <Paragraphs>175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Verdana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ΚΑΛΑΪΤΖΟΓΛΟΥ ΙΩΑΝΝΑ</dc:creator>
  <cp:lastModifiedBy>ΠΑΠΑΔΟΠΟΥΛΟΣ ΓΙΩΡΓΟΣ (PAPADOPOULOS GIORGOS)</cp:lastModifiedBy>
  <cp:revision>18</cp:revision>
  <dcterms:created xsi:type="dcterms:W3CDTF">2023-06-07T11:58:20Z</dcterms:created>
  <dcterms:modified xsi:type="dcterms:W3CDTF">2023-07-05T07:28:31Z</dcterms:modified>
</cp:coreProperties>
</file>