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handoutMasterIdLst>
    <p:handoutMasterId r:id="rId43"/>
  </p:handoutMasterIdLst>
  <p:sldIdLst>
    <p:sldId id="256" r:id="rId2"/>
    <p:sldId id="300" r:id="rId3"/>
    <p:sldId id="320" r:id="rId4"/>
    <p:sldId id="321" r:id="rId5"/>
    <p:sldId id="322" r:id="rId6"/>
    <p:sldId id="325" r:id="rId7"/>
    <p:sldId id="370" r:id="rId8"/>
    <p:sldId id="330" r:id="rId9"/>
    <p:sldId id="331" r:id="rId10"/>
    <p:sldId id="332" r:id="rId11"/>
    <p:sldId id="333" r:id="rId12"/>
    <p:sldId id="334" r:id="rId13"/>
    <p:sldId id="337" r:id="rId14"/>
    <p:sldId id="338" r:id="rId15"/>
    <p:sldId id="341" r:id="rId16"/>
    <p:sldId id="339" r:id="rId17"/>
    <p:sldId id="340" r:id="rId18"/>
    <p:sldId id="343" r:id="rId19"/>
    <p:sldId id="344" r:id="rId20"/>
    <p:sldId id="345" r:id="rId21"/>
    <p:sldId id="346" r:id="rId22"/>
    <p:sldId id="347" r:id="rId23"/>
    <p:sldId id="348" r:id="rId24"/>
    <p:sldId id="349" r:id="rId25"/>
    <p:sldId id="350" r:id="rId26"/>
    <p:sldId id="351" r:id="rId27"/>
    <p:sldId id="352" r:id="rId28"/>
    <p:sldId id="353" r:id="rId29"/>
    <p:sldId id="354" r:id="rId30"/>
    <p:sldId id="355" r:id="rId31"/>
    <p:sldId id="360" r:id="rId32"/>
    <p:sldId id="361" r:id="rId33"/>
    <p:sldId id="362" r:id="rId34"/>
    <p:sldId id="363" r:id="rId35"/>
    <p:sldId id="364" r:id="rId36"/>
    <p:sldId id="365" r:id="rId37"/>
    <p:sldId id="366" r:id="rId38"/>
    <p:sldId id="367" r:id="rId39"/>
    <p:sldId id="368" r:id="rId40"/>
    <p:sldId id="319" r:id="rId4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79"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Μεσαίο στυλ 1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7853C-536D-4A76-A0AE-DD22124D55A5}" styleName="Στυλ με θέμα 1 - Έμφαση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E171933-4619-4E11-9A3F-F7608DF75F80}" styleName="Μεσαίο στυλ 1 - Έμφαση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FD4443E-F989-4FC4-A0C8-D5A2AF1F390B}" styleName="Σκούρο στυλ 1 - Έμφαση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Στυλ με θέμα 2 - Έμφαση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Μεσαίο στυλ 3 - Έμφαση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16DA210-FB5B-4158-B5E0-FEB733F419BA}" styleName="Φωτεινό στυλ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41" autoAdjust="0"/>
    <p:restoredTop sz="94660"/>
  </p:normalViewPr>
  <p:slideViewPr>
    <p:cSldViewPr>
      <p:cViewPr varScale="1">
        <p:scale>
          <a:sx n="106" d="100"/>
          <a:sy n="106" d="100"/>
        </p:scale>
        <p:origin x="1704" y="96"/>
      </p:cViewPr>
      <p:guideLst>
        <p:guide orient="horz" pos="2160"/>
        <p:guide pos="2880"/>
      </p:guideLst>
    </p:cSldViewPr>
  </p:slideViewPr>
  <p:notesTextViewPr>
    <p:cViewPr>
      <p:scale>
        <a:sx n="100" d="100"/>
        <a:sy n="100" d="100"/>
      </p:scale>
      <p:origin x="0" y="0"/>
    </p:cViewPr>
  </p:notesTextViewPr>
  <p:notesViewPr>
    <p:cSldViewPr>
      <p:cViewPr varScale="1">
        <p:scale>
          <a:sx n="81" d="100"/>
          <a:sy n="81" d="100"/>
        </p:scale>
        <p:origin x="-4008" y="-102"/>
      </p:cViewPr>
      <p:guideLst>
        <p:guide orient="horz" pos="2879"/>
        <p:guide pos="216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57DC0B-5E0A-4871-9B40-549E126F3EE1}" type="doc">
      <dgm:prSet loTypeId="urn:microsoft.com/office/officeart/2016/7/layout/BasicLinearProcessNumbered" loCatId="process" qsTypeId="urn:microsoft.com/office/officeart/2005/8/quickstyle/simple1" qsCatId="simple" csTypeId="urn:microsoft.com/office/officeart/2005/8/colors/accent0_3" csCatId="mainScheme" phldr="1"/>
      <dgm:spPr/>
      <dgm:t>
        <a:bodyPr/>
        <a:lstStyle/>
        <a:p>
          <a:endParaRPr lang="en-US"/>
        </a:p>
      </dgm:t>
    </dgm:pt>
    <dgm:pt modelId="{372D412B-5D4B-4ABE-8D05-861B2968A3F1}">
      <dgm:prSet phldrT="[Κείμενο]"/>
      <dgm:spPr>
        <a:xfrm>
          <a:off x="1283" y="1044099"/>
          <a:ext cx="1617389" cy="2264345"/>
        </a:xfrm>
        <a:prstGeom prst="rect">
          <a:avLst/>
        </a:prstGeom>
        <a:solidFill>
          <a:sysClr val="window" lastClr="FFFFFF">
            <a:lumMod val="65000"/>
            <a:alpha val="90000"/>
          </a:sysClr>
        </a:solidFill>
        <a:ln w="12700" cap="flat" cmpd="sng" algn="ctr">
          <a:solidFill>
            <a:srgbClr val="44546A">
              <a:alpha val="90000"/>
              <a:tint val="40000"/>
              <a:hueOff val="0"/>
              <a:satOff val="0"/>
              <a:lumOff val="0"/>
              <a:alphaOff val="0"/>
            </a:srgbClr>
          </a:solidFill>
          <a:prstDash val="solid"/>
          <a:miter lim="800000"/>
        </a:ln>
        <a:effectLst/>
      </dgm:spPr>
      <dgm:t>
        <a:bodyPr/>
        <a:lstStyle/>
        <a:p>
          <a:pPr>
            <a:buNone/>
          </a:pPr>
          <a:r>
            <a:rPr lang="en-US" dirty="0">
              <a:solidFill>
                <a:sysClr val="windowText" lastClr="000000">
                  <a:hueOff val="0"/>
                  <a:satOff val="0"/>
                  <a:lumOff val="0"/>
                  <a:alphaOff val="0"/>
                </a:sysClr>
              </a:solidFill>
              <a:latin typeface="Calibri" panose="020F0502020204030204"/>
              <a:ea typeface="+mn-ea"/>
              <a:cs typeface="+mn-cs"/>
            </a:rPr>
            <a:t>Submission of Table of Expenditures</a:t>
          </a:r>
        </a:p>
        <a:p>
          <a:pPr>
            <a:buNone/>
          </a:pPr>
          <a:r>
            <a:rPr lang="el-GR" dirty="0">
              <a:solidFill>
                <a:sysClr val="windowText" lastClr="000000">
                  <a:hueOff val="0"/>
                  <a:satOff val="0"/>
                  <a:lumOff val="0"/>
                  <a:alphaOff val="0"/>
                </a:sysClr>
              </a:solidFill>
              <a:latin typeface="Calibri" panose="020F0502020204030204"/>
              <a:ea typeface="+mn-ea"/>
              <a:cs typeface="+mn-cs"/>
            </a:rPr>
            <a:t>(</a:t>
          </a:r>
          <a:r>
            <a:rPr lang="en-US" dirty="0">
              <a:solidFill>
                <a:sysClr val="windowText" lastClr="000000">
                  <a:hueOff val="0"/>
                  <a:satOff val="0"/>
                  <a:lumOff val="0"/>
                  <a:alphaOff val="0"/>
                </a:sysClr>
              </a:solidFill>
              <a:latin typeface="Calibri" panose="020F0502020204030204"/>
              <a:ea typeface="+mn-ea"/>
              <a:cs typeface="+mn-cs"/>
            </a:rPr>
            <a:t>Beneficiaries</a:t>
          </a:r>
          <a:r>
            <a:rPr lang="el-GR" dirty="0">
              <a:solidFill>
                <a:sysClr val="windowText" lastClr="000000">
                  <a:hueOff val="0"/>
                  <a:satOff val="0"/>
                  <a:lumOff val="0"/>
                  <a:alphaOff val="0"/>
                </a:sysClr>
              </a:solidFill>
              <a:latin typeface="Calibri" panose="020F0502020204030204"/>
              <a:ea typeface="+mn-ea"/>
              <a:cs typeface="+mn-cs"/>
            </a:rPr>
            <a:t>)</a:t>
          </a:r>
        </a:p>
      </dgm:t>
    </dgm:pt>
    <dgm:pt modelId="{E8158835-AEAF-4A1C-89E5-44506C20F333}" type="parTrans" cxnId="{F7146489-B913-426E-A4F0-59F56D15A807}">
      <dgm:prSet/>
      <dgm:spPr/>
      <dgm:t>
        <a:bodyPr/>
        <a:lstStyle/>
        <a:p>
          <a:endParaRPr lang="el-GR"/>
        </a:p>
      </dgm:t>
    </dgm:pt>
    <dgm:pt modelId="{34379348-3FC3-4B70-BC0C-3F4C8C540B1C}" type="sibTrans" cxnId="{F7146489-B913-426E-A4F0-59F56D15A807}">
      <dgm:prSet phldrT="1"/>
      <dgm:spPr>
        <a:xfrm>
          <a:off x="470326" y="1270533"/>
          <a:ext cx="679303" cy="679303"/>
        </a:xfrm>
        <a:prstGeom prst="ellipse">
          <a:avLst/>
        </a:prstGeom>
        <a:solidFill>
          <a:srgbClr val="44546A">
            <a:hueOff val="0"/>
            <a:satOff val="0"/>
            <a:lumOff val="0"/>
            <a:alphaOff val="0"/>
          </a:srgbClr>
        </a:solidFill>
        <a:ln w="12700" cap="flat" cmpd="sng" algn="ctr">
          <a:solidFill>
            <a:srgbClr val="44546A">
              <a:hueOff val="0"/>
              <a:satOff val="0"/>
              <a:lumOff val="0"/>
              <a:alphaOff val="0"/>
            </a:srgbClr>
          </a:solidFill>
          <a:prstDash val="solid"/>
          <a:miter lim="800000"/>
        </a:ln>
        <a:effectLst/>
      </dgm:spPr>
      <dgm:t>
        <a:bodyPr/>
        <a:lstStyle/>
        <a:p>
          <a:pPr>
            <a:buNone/>
          </a:pPr>
          <a:r>
            <a:rPr lang="el-GR" dirty="0">
              <a:solidFill>
                <a:sysClr val="window" lastClr="FFFFFF"/>
              </a:solidFill>
              <a:latin typeface="Calibri" panose="020F0502020204030204"/>
              <a:ea typeface="+mn-ea"/>
              <a:cs typeface="+mn-cs"/>
            </a:rPr>
            <a:t>1</a:t>
          </a:r>
        </a:p>
      </dgm:t>
    </dgm:pt>
    <dgm:pt modelId="{A904DFE4-365E-4E58-8F4F-042BD669B7F2}">
      <dgm:prSet phldrT="[Κείμενο]"/>
      <dgm:spPr>
        <a:xfrm>
          <a:off x="5338669" y="1044099"/>
          <a:ext cx="1617389" cy="2264345"/>
        </a:xfrm>
        <a:prstGeom prst="rect">
          <a:avLst/>
        </a:prstGeom>
        <a:solidFill>
          <a:srgbClr val="D6D888"/>
        </a:solidFill>
        <a:ln w="12700" cap="flat" cmpd="sng" algn="ctr">
          <a:solidFill>
            <a:srgbClr val="44546A">
              <a:alpha val="90000"/>
              <a:tint val="40000"/>
              <a:hueOff val="0"/>
              <a:satOff val="0"/>
              <a:lumOff val="0"/>
              <a:alphaOff val="0"/>
            </a:srgbClr>
          </a:solidFill>
          <a:prstDash val="solid"/>
          <a:miter lim="800000"/>
        </a:ln>
        <a:effectLst/>
      </dgm:spPr>
      <dgm:t>
        <a:bodyPr/>
        <a:lstStyle/>
        <a:p>
          <a:pPr>
            <a:buNone/>
          </a:pPr>
          <a:r>
            <a:rPr lang="en-US" dirty="0">
              <a:solidFill>
                <a:sysClr val="windowText" lastClr="000000">
                  <a:hueOff val="0"/>
                  <a:satOff val="0"/>
                  <a:lumOff val="0"/>
                  <a:alphaOff val="0"/>
                </a:sysClr>
              </a:solidFill>
              <a:latin typeface="Calibri" panose="020F0502020204030204"/>
              <a:ea typeface="+mn-ea"/>
              <a:cs typeface="+mn-cs"/>
            </a:rPr>
            <a:t>Submission of Final Application Form</a:t>
          </a:r>
          <a:endParaRPr lang="el-GR" dirty="0">
            <a:solidFill>
              <a:sysClr val="windowText" lastClr="000000">
                <a:hueOff val="0"/>
                <a:satOff val="0"/>
                <a:lumOff val="0"/>
                <a:alphaOff val="0"/>
              </a:sysClr>
            </a:solidFill>
            <a:latin typeface="Calibri" panose="020F0502020204030204"/>
            <a:ea typeface="+mn-ea"/>
            <a:cs typeface="+mn-cs"/>
          </a:endParaRPr>
        </a:p>
        <a:p>
          <a:pPr>
            <a:buNone/>
          </a:pPr>
          <a:r>
            <a:rPr lang="el-GR" dirty="0">
              <a:solidFill>
                <a:sysClr val="windowText" lastClr="000000">
                  <a:hueOff val="0"/>
                  <a:satOff val="0"/>
                  <a:lumOff val="0"/>
                  <a:alphaOff val="0"/>
                </a:sysClr>
              </a:solidFill>
              <a:latin typeface="Calibri" panose="020F0502020204030204"/>
              <a:ea typeface="+mn-ea"/>
              <a:cs typeface="+mn-cs"/>
            </a:rPr>
            <a:t>(</a:t>
          </a:r>
          <a:r>
            <a:rPr lang="en-US" dirty="0">
              <a:solidFill>
                <a:sysClr val="windowText" lastClr="000000">
                  <a:hueOff val="0"/>
                  <a:satOff val="0"/>
                  <a:lumOff val="0"/>
                  <a:alphaOff val="0"/>
                </a:sysClr>
              </a:solidFill>
              <a:latin typeface="Calibri" panose="020F0502020204030204"/>
              <a:ea typeface="+mn-ea"/>
              <a:cs typeface="+mn-cs"/>
            </a:rPr>
            <a:t>Lead Beneficiary</a:t>
          </a:r>
          <a:r>
            <a:rPr lang="el-GR" dirty="0">
              <a:solidFill>
                <a:sysClr val="windowText" lastClr="000000">
                  <a:hueOff val="0"/>
                  <a:satOff val="0"/>
                  <a:lumOff val="0"/>
                  <a:alphaOff val="0"/>
                </a:sysClr>
              </a:solidFill>
              <a:latin typeface="Calibri" panose="020F0502020204030204"/>
              <a:ea typeface="+mn-ea"/>
              <a:cs typeface="+mn-cs"/>
            </a:rPr>
            <a:t>)</a:t>
          </a:r>
        </a:p>
      </dgm:t>
    </dgm:pt>
    <dgm:pt modelId="{02FBDF51-800D-4724-8920-CC4F4258A941}" type="parTrans" cxnId="{356103BD-05CB-4D8C-A593-82F2A6B11DE6}">
      <dgm:prSet/>
      <dgm:spPr/>
      <dgm:t>
        <a:bodyPr/>
        <a:lstStyle/>
        <a:p>
          <a:endParaRPr lang="el-GR"/>
        </a:p>
      </dgm:t>
    </dgm:pt>
    <dgm:pt modelId="{D1953DB3-69C0-4424-B6C0-2F922568FDCC}" type="sibTrans" cxnId="{356103BD-05CB-4D8C-A593-82F2A6B11DE6}">
      <dgm:prSet phldrT="3"/>
      <dgm:spPr>
        <a:xfrm>
          <a:off x="5807712" y="1270533"/>
          <a:ext cx="679303" cy="679303"/>
        </a:xfrm>
        <a:prstGeom prst="ellipse">
          <a:avLst/>
        </a:prstGeom>
        <a:solidFill>
          <a:srgbClr val="44546A">
            <a:hueOff val="0"/>
            <a:satOff val="0"/>
            <a:lumOff val="0"/>
            <a:alphaOff val="0"/>
          </a:srgbClr>
        </a:solidFill>
        <a:ln w="12700" cap="flat" cmpd="sng" algn="ctr">
          <a:solidFill>
            <a:srgbClr val="44546A">
              <a:hueOff val="0"/>
              <a:satOff val="0"/>
              <a:lumOff val="0"/>
              <a:alphaOff val="0"/>
            </a:srgbClr>
          </a:solidFill>
          <a:prstDash val="solid"/>
          <a:miter lim="800000"/>
        </a:ln>
        <a:effectLst/>
      </dgm:spPr>
      <dgm:t>
        <a:bodyPr/>
        <a:lstStyle/>
        <a:p>
          <a:pPr>
            <a:buNone/>
          </a:pPr>
          <a:r>
            <a:rPr lang="el-GR" dirty="0">
              <a:solidFill>
                <a:sysClr val="window" lastClr="FFFFFF"/>
              </a:solidFill>
              <a:latin typeface="Calibri" panose="020F0502020204030204"/>
              <a:ea typeface="+mn-ea"/>
              <a:cs typeface="+mn-cs"/>
            </a:rPr>
            <a:t>3</a:t>
          </a:r>
        </a:p>
      </dgm:t>
    </dgm:pt>
    <dgm:pt modelId="{0F674E97-A268-4561-BBB0-EF2D64E8B0D5}">
      <dgm:prSet phldrT="[Κείμενο]"/>
      <dgm:spPr>
        <a:xfrm>
          <a:off x="8896926" y="1044099"/>
          <a:ext cx="1617389" cy="2264345"/>
        </a:xfrm>
        <a:prstGeom prst="rect">
          <a:avLst/>
        </a:prstGeom>
        <a:solidFill>
          <a:srgbClr val="FBF46D"/>
        </a:solidFill>
        <a:ln w="12700" cap="flat" cmpd="sng" algn="ctr">
          <a:solidFill>
            <a:srgbClr val="44546A">
              <a:alpha val="90000"/>
              <a:tint val="40000"/>
              <a:hueOff val="0"/>
              <a:satOff val="0"/>
              <a:lumOff val="0"/>
              <a:alphaOff val="0"/>
            </a:srgbClr>
          </a:solidFill>
          <a:prstDash val="solid"/>
          <a:miter lim="800000"/>
        </a:ln>
        <a:effectLst/>
      </dgm:spPr>
      <dgm:t>
        <a:bodyPr/>
        <a:lstStyle/>
        <a:p>
          <a:pPr>
            <a:buNone/>
          </a:pPr>
          <a:r>
            <a:rPr lang="en-US" dirty="0">
              <a:solidFill>
                <a:sysClr val="windowText" lastClr="000000">
                  <a:hueOff val="0"/>
                  <a:satOff val="0"/>
                  <a:lumOff val="0"/>
                  <a:alphaOff val="0"/>
                </a:sysClr>
              </a:solidFill>
              <a:latin typeface="Calibri" panose="020F0502020204030204"/>
              <a:ea typeface="+mn-ea"/>
              <a:cs typeface="+mn-cs"/>
            </a:rPr>
            <a:t>Decision Completion Letter</a:t>
          </a:r>
          <a:endParaRPr lang="el-GR" dirty="0">
            <a:solidFill>
              <a:sysClr val="windowText" lastClr="000000">
                <a:hueOff val="0"/>
                <a:satOff val="0"/>
                <a:lumOff val="0"/>
                <a:alphaOff val="0"/>
              </a:sysClr>
            </a:solidFill>
            <a:latin typeface="Calibri" panose="020F0502020204030204"/>
            <a:ea typeface="+mn-ea"/>
            <a:cs typeface="+mn-cs"/>
          </a:endParaRPr>
        </a:p>
        <a:p>
          <a:pPr>
            <a:buNone/>
          </a:pPr>
          <a:r>
            <a:rPr lang="el-GR" dirty="0">
              <a:solidFill>
                <a:sysClr val="windowText" lastClr="000000">
                  <a:hueOff val="0"/>
                  <a:satOff val="0"/>
                  <a:lumOff val="0"/>
                  <a:alphaOff val="0"/>
                </a:sysClr>
              </a:solidFill>
              <a:latin typeface="Calibri" panose="020F0502020204030204"/>
              <a:ea typeface="+mn-ea"/>
              <a:cs typeface="+mn-cs"/>
            </a:rPr>
            <a:t>(</a:t>
          </a:r>
          <a:r>
            <a:rPr lang="en-US" dirty="0">
              <a:solidFill>
                <a:sysClr val="windowText" lastClr="000000">
                  <a:hueOff val="0"/>
                  <a:satOff val="0"/>
                  <a:lumOff val="0"/>
                  <a:alphaOff val="0"/>
                </a:sysClr>
              </a:solidFill>
              <a:latin typeface="Calibri" panose="020F0502020204030204"/>
              <a:ea typeface="+mn-ea"/>
              <a:cs typeface="+mn-cs"/>
            </a:rPr>
            <a:t>Managing Authority</a:t>
          </a:r>
          <a:r>
            <a:rPr lang="el-GR" dirty="0">
              <a:solidFill>
                <a:sysClr val="windowText" lastClr="000000">
                  <a:hueOff val="0"/>
                  <a:satOff val="0"/>
                  <a:lumOff val="0"/>
                  <a:alphaOff val="0"/>
                </a:sysClr>
              </a:solidFill>
              <a:latin typeface="Calibri" panose="020F0502020204030204"/>
              <a:ea typeface="+mn-ea"/>
              <a:cs typeface="+mn-cs"/>
            </a:rPr>
            <a:t>)</a:t>
          </a:r>
        </a:p>
      </dgm:t>
    </dgm:pt>
    <dgm:pt modelId="{7DB2C42B-79E2-4B28-99AF-75B69332B769}" type="parTrans" cxnId="{1AFBD25C-51BF-492B-98B9-527AD4AB9489}">
      <dgm:prSet/>
      <dgm:spPr/>
      <dgm:t>
        <a:bodyPr/>
        <a:lstStyle/>
        <a:p>
          <a:endParaRPr lang="el-GR"/>
        </a:p>
      </dgm:t>
    </dgm:pt>
    <dgm:pt modelId="{BDB68D48-641E-40AF-AF73-BB7EB78B6380}" type="sibTrans" cxnId="{1AFBD25C-51BF-492B-98B9-527AD4AB9489}">
      <dgm:prSet phldrT="4"/>
      <dgm:spPr>
        <a:xfrm>
          <a:off x="9365969" y="1270533"/>
          <a:ext cx="679303" cy="679303"/>
        </a:xfrm>
        <a:prstGeom prst="ellipse">
          <a:avLst/>
        </a:prstGeom>
        <a:solidFill>
          <a:srgbClr val="44546A">
            <a:hueOff val="0"/>
            <a:satOff val="0"/>
            <a:lumOff val="0"/>
            <a:alphaOff val="0"/>
          </a:srgbClr>
        </a:solidFill>
        <a:ln w="12700" cap="flat" cmpd="sng" algn="ctr">
          <a:solidFill>
            <a:srgbClr val="44546A">
              <a:hueOff val="0"/>
              <a:satOff val="0"/>
              <a:lumOff val="0"/>
              <a:alphaOff val="0"/>
            </a:srgbClr>
          </a:solidFill>
          <a:prstDash val="solid"/>
          <a:miter lim="800000"/>
        </a:ln>
        <a:effectLst/>
      </dgm:spPr>
      <dgm:t>
        <a:bodyPr/>
        <a:lstStyle/>
        <a:p>
          <a:pPr>
            <a:buNone/>
          </a:pPr>
          <a:r>
            <a:rPr lang="el-GR" dirty="0">
              <a:solidFill>
                <a:sysClr val="window" lastClr="FFFFFF"/>
              </a:solidFill>
              <a:latin typeface="Calibri" panose="020F0502020204030204"/>
              <a:ea typeface="+mn-ea"/>
              <a:cs typeface="+mn-cs"/>
            </a:rPr>
            <a:t>4</a:t>
          </a:r>
        </a:p>
      </dgm:t>
    </dgm:pt>
    <dgm:pt modelId="{EBE2E38E-543B-483F-A15D-775000EEDCF4}">
      <dgm:prSet phldrT="[Κείμενο]"/>
      <dgm:spPr>
        <a:xfrm>
          <a:off x="1780412" y="1044099"/>
          <a:ext cx="1617389" cy="2264345"/>
        </a:xfrm>
        <a:prstGeom prst="rect">
          <a:avLst/>
        </a:prstGeom>
        <a:solidFill>
          <a:srgbClr val="D6D888">
            <a:alpha val="89804"/>
          </a:srgbClr>
        </a:solidFill>
        <a:ln w="12700" cap="flat" cmpd="sng" algn="ctr">
          <a:solidFill>
            <a:srgbClr val="44546A">
              <a:alpha val="90000"/>
              <a:tint val="40000"/>
              <a:hueOff val="0"/>
              <a:satOff val="0"/>
              <a:lumOff val="0"/>
              <a:alphaOff val="0"/>
            </a:srgbClr>
          </a:solidFill>
          <a:prstDash val="solid"/>
          <a:miter lim="800000"/>
        </a:ln>
        <a:effectLst/>
      </dgm:spPr>
      <dgm:t>
        <a:bodyPr/>
        <a:lstStyle/>
        <a:p>
          <a:pPr>
            <a:buNone/>
          </a:pPr>
          <a:r>
            <a:rPr lang="en-US" dirty="0">
              <a:solidFill>
                <a:sysClr val="windowText" lastClr="000000">
                  <a:hueOff val="0"/>
                  <a:satOff val="0"/>
                  <a:lumOff val="0"/>
                  <a:alphaOff val="0"/>
                </a:sysClr>
              </a:solidFill>
              <a:latin typeface="Calibri" panose="020F0502020204030204"/>
              <a:ea typeface="+mn-ea"/>
              <a:cs typeface="+mn-cs"/>
            </a:rPr>
            <a:t>Submission of Last Progress Report</a:t>
          </a:r>
          <a:endParaRPr lang="el-GR" dirty="0">
            <a:solidFill>
              <a:sysClr val="windowText" lastClr="000000">
                <a:hueOff val="0"/>
                <a:satOff val="0"/>
                <a:lumOff val="0"/>
                <a:alphaOff val="0"/>
              </a:sysClr>
            </a:solidFill>
            <a:latin typeface="Calibri" panose="020F0502020204030204"/>
            <a:ea typeface="+mn-ea"/>
            <a:cs typeface="+mn-cs"/>
          </a:endParaRPr>
        </a:p>
        <a:p>
          <a:pPr>
            <a:buNone/>
          </a:pPr>
          <a:r>
            <a:rPr lang="el-GR" dirty="0">
              <a:solidFill>
                <a:sysClr val="windowText" lastClr="000000">
                  <a:hueOff val="0"/>
                  <a:satOff val="0"/>
                  <a:lumOff val="0"/>
                  <a:alphaOff val="0"/>
                </a:sysClr>
              </a:solidFill>
              <a:latin typeface="Calibri" panose="020F0502020204030204"/>
              <a:ea typeface="+mn-ea"/>
              <a:cs typeface="+mn-cs"/>
            </a:rPr>
            <a:t>(</a:t>
          </a:r>
          <a:r>
            <a:rPr lang="en-US" dirty="0">
              <a:solidFill>
                <a:sysClr val="windowText" lastClr="000000">
                  <a:hueOff val="0"/>
                  <a:satOff val="0"/>
                  <a:lumOff val="0"/>
                  <a:alphaOff val="0"/>
                </a:sysClr>
              </a:solidFill>
              <a:latin typeface="Calibri" panose="020F0502020204030204"/>
              <a:ea typeface="+mn-ea"/>
              <a:cs typeface="+mn-cs"/>
            </a:rPr>
            <a:t>Lead Beneficiary</a:t>
          </a:r>
          <a:r>
            <a:rPr lang="el-GR" dirty="0">
              <a:solidFill>
                <a:sysClr val="windowText" lastClr="000000">
                  <a:hueOff val="0"/>
                  <a:satOff val="0"/>
                  <a:lumOff val="0"/>
                  <a:alphaOff val="0"/>
                </a:sysClr>
              </a:solidFill>
              <a:latin typeface="Calibri" panose="020F0502020204030204"/>
              <a:ea typeface="+mn-ea"/>
              <a:cs typeface="+mn-cs"/>
            </a:rPr>
            <a:t>)</a:t>
          </a:r>
        </a:p>
      </dgm:t>
    </dgm:pt>
    <dgm:pt modelId="{26DC2BAF-41C4-4EAB-BC59-5F137D6C1F49}" type="parTrans" cxnId="{4EBAFBC5-022E-475F-8B85-19E97F58DD53}">
      <dgm:prSet/>
      <dgm:spPr/>
      <dgm:t>
        <a:bodyPr/>
        <a:lstStyle/>
        <a:p>
          <a:endParaRPr lang="el-GR"/>
        </a:p>
      </dgm:t>
    </dgm:pt>
    <dgm:pt modelId="{CCAECC20-A0F8-416B-BC47-C8FF7A2EE15B}" type="sibTrans" cxnId="{4EBAFBC5-022E-475F-8B85-19E97F58DD53}">
      <dgm:prSet phldrT="2"/>
      <dgm:spPr>
        <a:xfrm>
          <a:off x="2249455" y="1270533"/>
          <a:ext cx="679303" cy="679303"/>
        </a:xfrm>
        <a:prstGeom prst="ellipse">
          <a:avLst/>
        </a:prstGeom>
        <a:solidFill>
          <a:srgbClr val="44546A">
            <a:hueOff val="0"/>
            <a:satOff val="0"/>
            <a:lumOff val="0"/>
            <a:alphaOff val="0"/>
          </a:srgbClr>
        </a:solidFill>
        <a:ln w="12700" cap="flat" cmpd="sng" algn="ctr">
          <a:solidFill>
            <a:srgbClr val="44546A">
              <a:hueOff val="0"/>
              <a:satOff val="0"/>
              <a:lumOff val="0"/>
              <a:alphaOff val="0"/>
            </a:srgbClr>
          </a:solidFill>
          <a:prstDash val="solid"/>
          <a:miter lim="800000"/>
        </a:ln>
        <a:effectLst/>
      </dgm:spPr>
      <dgm:t>
        <a:bodyPr/>
        <a:lstStyle/>
        <a:p>
          <a:pPr>
            <a:buNone/>
          </a:pPr>
          <a:r>
            <a:rPr lang="el-GR" dirty="0">
              <a:solidFill>
                <a:sysClr val="window" lastClr="FFFFFF"/>
              </a:solidFill>
              <a:latin typeface="Calibri" panose="020F0502020204030204"/>
              <a:ea typeface="+mn-ea"/>
              <a:cs typeface="+mn-cs"/>
            </a:rPr>
            <a:t>2</a:t>
          </a:r>
        </a:p>
      </dgm:t>
    </dgm:pt>
    <dgm:pt modelId="{E428D3C4-A6C3-4992-8352-B2A266044E5A}">
      <dgm:prSet phldrT="[Κείμενο]"/>
      <dgm:spPr>
        <a:xfrm>
          <a:off x="3559540" y="1044099"/>
          <a:ext cx="1617389" cy="2264345"/>
        </a:xfrm>
        <a:prstGeom prst="rect">
          <a:avLst/>
        </a:prstGeom>
        <a:solidFill>
          <a:sysClr val="window" lastClr="FFFFFF">
            <a:lumMod val="65000"/>
            <a:alpha val="90000"/>
          </a:sysClr>
        </a:solidFill>
        <a:ln w="12700" cap="flat" cmpd="sng" algn="ctr">
          <a:solidFill>
            <a:srgbClr val="44546A">
              <a:alpha val="90000"/>
              <a:tint val="40000"/>
              <a:hueOff val="0"/>
              <a:satOff val="0"/>
              <a:lumOff val="0"/>
              <a:alphaOff val="0"/>
            </a:srgbClr>
          </a:solidFill>
          <a:prstDash val="solid"/>
          <a:miter lim="800000"/>
        </a:ln>
        <a:effectLst/>
      </dgm:spPr>
      <dgm:t>
        <a:bodyPr/>
        <a:lstStyle/>
        <a:p>
          <a:pPr>
            <a:buNone/>
          </a:pPr>
          <a:r>
            <a:rPr lang="el-GR" i="1" dirty="0">
              <a:solidFill>
                <a:sysClr val="windowText" lastClr="000000">
                  <a:hueOff val="0"/>
                  <a:satOff val="0"/>
                  <a:lumOff val="0"/>
                  <a:alphaOff val="0"/>
                </a:sysClr>
              </a:solidFill>
              <a:latin typeface="Calibri" panose="020F0502020204030204"/>
              <a:ea typeface="+mn-ea"/>
              <a:cs typeface="+mn-cs"/>
            </a:rPr>
            <a:t>(</a:t>
          </a:r>
          <a:r>
            <a:rPr lang="en-US" i="1" dirty="0">
              <a:solidFill>
                <a:sysClr val="windowText" lastClr="000000">
                  <a:hueOff val="0"/>
                  <a:satOff val="0"/>
                  <a:lumOff val="0"/>
                  <a:alphaOff val="0"/>
                </a:sysClr>
              </a:solidFill>
              <a:latin typeface="Calibri" panose="020F0502020204030204"/>
              <a:ea typeface="+mn-ea"/>
              <a:cs typeface="+mn-cs"/>
            </a:rPr>
            <a:t>Submission of any final expenses</a:t>
          </a:r>
          <a:r>
            <a:rPr lang="el-GR" i="1" dirty="0">
              <a:solidFill>
                <a:sysClr val="windowText" lastClr="000000">
                  <a:hueOff val="0"/>
                  <a:satOff val="0"/>
                  <a:lumOff val="0"/>
                  <a:alphaOff val="0"/>
                </a:sysClr>
              </a:solidFill>
              <a:latin typeface="Calibri" panose="020F0502020204030204"/>
              <a:ea typeface="+mn-ea"/>
              <a:cs typeface="+mn-cs"/>
            </a:rPr>
            <a:t>)</a:t>
          </a:r>
        </a:p>
        <a:p>
          <a:pPr>
            <a:buNone/>
          </a:pPr>
          <a:r>
            <a:rPr lang="el-GR" dirty="0">
              <a:solidFill>
                <a:sysClr val="windowText" lastClr="000000">
                  <a:hueOff val="0"/>
                  <a:satOff val="0"/>
                  <a:lumOff val="0"/>
                  <a:alphaOff val="0"/>
                </a:sysClr>
              </a:solidFill>
              <a:latin typeface="Calibri" panose="020F0502020204030204"/>
              <a:ea typeface="+mn-ea"/>
              <a:cs typeface="+mn-cs"/>
            </a:rPr>
            <a:t>(</a:t>
          </a:r>
          <a:r>
            <a:rPr lang="en-US" dirty="0">
              <a:solidFill>
                <a:sysClr val="windowText" lastClr="000000">
                  <a:hueOff val="0"/>
                  <a:satOff val="0"/>
                  <a:lumOff val="0"/>
                  <a:alphaOff val="0"/>
                </a:sysClr>
              </a:solidFill>
              <a:latin typeface="Calibri" panose="020F0502020204030204"/>
              <a:ea typeface="+mn-ea"/>
              <a:cs typeface="+mn-cs"/>
            </a:rPr>
            <a:t>Beneficiaries</a:t>
          </a:r>
          <a:r>
            <a:rPr lang="el-GR" dirty="0">
              <a:solidFill>
                <a:sysClr val="windowText" lastClr="000000">
                  <a:hueOff val="0"/>
                  <a:satOff val="0"/>
                  <a:lumOff val="0"/>
                  <a:alphaOff val="0"/>
                </a:sysClr>
              </a:solidFill>
              <a:latin typeface="Calibri" panose="020F0502020204030204"/>
              <a:ea typeface="+mn-ea"/>
              <a:cs typeface="+mn-cs"/>
            </a:rPr>
            <a:t>)</a:t>
          </a:r>
          <a:r>
            <a:rPr lang="en-US" i="1" dirty="0">
              <a:solidFill>
                <a:sysClr val="windowText" lastClr="000000">
                  <a:hueOff val="0"/>
                  <a:satOff val="0"/>
                  <a:lumOff val="0"/>
                  <a:alphaOff val="0"/>
                </a:sysClr>
              </a:solidFill>
              <a:latin typeface="Calibri" panose="020F0502020204030204"/>
              <a:ea typeface="+mn-ea"/>
              <a:cs typeface="+mn-cs"/>
            </a:rPr>
            <a:t> </a:t>
          </a:r>
          <a:endParaRPr lang="el-GR" i="1" dirty="0">
            <a:solidFill>
              <a:sysClr val="windowText" lastClr="000000">
                <a:hueOff val="0"/>
                <a:satOff val="0"/>
                <a:lumOff val="0"/>
                <a:alphaOff val="0"/>
              </a:sysClr>
            </a:solidFill>
            <a:latin typeface="Calibri" panose="020F0502020204030204"/>
            <a:ea typeface="+mn-ea"/>
            <a:cs typeface="+mn-cs"/>
          </a:endParaRPr>
        </a:p>
      </dgm:t>
    </dgm:pt>
    <dgm:pt modelId="{4D292E91-7172-411A-B540-C0B1CD061A05}" type="parTrans" cxnId="{5CD9D005-6F98-4768-B076-83D6CDC01C90}">
      <dgm:prSet/>
      <dgm:spPr/>
      <dgm:t>
        <a:bodyPr/>
        <a:lstStyle/>
        <a:p>
          <a:endParaRPr lang="el-GR"/>
        </a:p>
      </dgm:t>
    </dgm:pt>
    <dgm:pt modelId="{1735EA68-1A30-4BA8-953E-E623420F7C3F}" type="sibTrans" cxnId="{5CD9D005-6F98-4768-B076-83D6CDC01C90}">
      <dgm:prSet/>
      <dgm:spPr>
        <a:xfrm>
          <a:off x="4028583" y="1270533"/>
          <a:ext cx="679303" cy="679303"/>
        </a:xfrm>
        <a:prstGeom prst="ellipse">
          <a:avLst/>
        </a:prstGeom>
        <a:solidFill>
          <a:srgbClr val="44546A">
            <a:hueOff val="0"/>
            <a:satOff val="0"/>
            <a:lumOff val="0"/>
            <a:alphaOff val="0"/>
          </a:srgbClr>
        </a:solidFill>
        <a:ln w="12700" cap="flat" cmpd="sng" algn="ctr">
          <a:solidFill>
            <a:srgbClr val="44546A">
              <a:hueOff val="0"/>
              <a:satOff val="0"/>
              <a:lumOff val="0"/>
              <a:alphaOff val="0"/>
            </a:srgbClr>
          </a:solidFill>
          <a:prstDash val="solid"/>
          <a:miter lim="800000"/>
        </a:ln>
        <a:effectLst/>
      </dgm:spPr>
      <dgm:t>
        <a:bodyPr/>
        <a:lstStyle/>
        <a:p>
          <a:pPr>
            <a:buNone/>
          </a:pPr>
          <a:endParaRPr lang="el-GR" dirty="0">
            <a:solidFill>
              <a:sysClr val="window" lastClr="FFFFFF"/>
            </a:solidFill>
            <a:latin typeface="Calibri" panose="020F0502020204030204"/>
            <a:ea typeface="+mn-ea"/>
            <a:cs typeface="+mn-cs"/>
          </a:endParaRPr>
        </a:p>
      </dgm:t>
    </dgm:pt>
    <dgm:pt modelId="{FCF2B881-56B2-4B0C-8F64-7B53825FDA52}" type="pres">
      <dgm:prSet presAssocID="{9457DC0B-5E0A-4871-9B40-549E126F3EE1}" presName="Name0" presStyleCnt="0">
        <dgm:presLayoutVars>
          <dgm:animLvl val="lvl"/>
          <dgm:resizeHandles val="exact"/>
        </dgm:presLayoutVars>
      </dgm:prSet>
      <dgm:spPr/>
    </dgm:pt>
    <dgm:pt modelId="{7C95DCEB-04FC-46F3-B3B5-D8107E1C91B7}" type="pres">
      <dgm:prSet presAssocID="{372D412B-5D4B-4ABE-8D05-861B2968A3F1}" presName="compositeNode" presStyleCnt="0">
        <dgm:presLayoutVars>
          <dgm:bulletEnabled val="1"/>
        </dgm:presLayoutVars>
      </dgm:prSet>
      <dgm:spPr/>
    </dgm:pt>
    <dgm:pt modelId="{0895F07C-92F3-4973-941D-C4B9E784E58B}" type="pres">
      <dgm:prSet presAssocID="{372D412B-5D4B-4ABE-8D05-861B2968A3F1}" presName="bgRect" presStyleLbl="bgAccFollowNode1" presStyleIdx="0" presStyleCnt="5" custScaleY="111356"/>
      <dgm:spPr/>
    </dgm:pt>
    <dgm:pt modelId="{D1D53B88-3C7A-40A3-B133-2E63234FA708}" type="pres">
      <dgm:prSet presAssocID="{34379348-3FC3-4B70-BC0C-3F4C8C540B1C}" presName="sibTransNodeCircle" presStyleLbl="alignNode1" presStyleIdx="0" presStyleCnt="10">
        <dgm:presLayoutVars>
          <dgm:chMax val="0"/>
          <dgm:bulletEnabled/>
        </dgm:presLayoutVars>
      </dgm:prSet>
      <dgm:spPr/>
    </dgm:pt>
    <dgm:pt modelId="{BF4D581C-0D2C-4641-84A2-32B2E9251F89}" type="pres">
      <dgm:prSet presAssocID="{372D412B-5D4B-4ABE-8D05-861B2968A3F1}" presName="bottomLine" presStyleLbl="alignNode1" presStyleIdx="1" presStyleCnt="10">
        <dgm:presLayoutVars/>
      </dgm:prSet>
      <dgm:spPr>
        <a:xfrm>
          <a:off x="1283" y="3308372"/>
          <a:ext cx="1617389" cy="72"/>
        </a:xfrm>
        <a:prstGeom prst="rect">
          <a:avLst/>
        </a:prstGeom>
        <a:solidFill>
          <a:srgbClr val="44546A">
            <a:hueOff val="0"/>
            <a:satOff val="0"/>
            <a:lumOff val="0"/>
            <a:alphaOff val="0"/>
          </a:srgbClr>
        </a:solidFill>
        <a:ln w="12700" cap="flat" cmpd="sng" algn="ctr">
          <a:solidFill>
            <a:srgbClr val="44546A">
              <a:hueOff val="0"/>
              <a:satOff val="0"/>
              <a:lumOff val="0"/>
              <a:alphaOff val="0"/>
            </a:srgbClr>
          </a:solidFill>
          <a:prstDash val="solid"/>
          <a:miter lim="800000"/>
        </a:ln>
        <a:effectLst/>
      </dgm:spPr>
    </dgm:pt>
    <dgm:pt modelId="{17730415-1E33-4193-9230-0B67777D949C}" type="pres">
      <dgm:prSet presAssocID="{372D412B-5D4B-4ABE-8D05-861B2968A3F1}" presName="nodeText" presStyleLbl="bgAccFollowNode1" presStyleIdx="0" presStyleCnt="5">
        <dgm:presLayoutVars>
          <dgm:bulletEnabled val="1"/>
        </dgm:presLayoutVars>
      </dgm:prSet>
      <dgm:spPr/>
    </dgm:pt>
    <dgm:pt modelId="{315B99A9-83E3-4B51-8186-854581D769C2}" type="pres">
      <dgm:prSet presAssocID="{34379348-3FC3-4B70-BC0C-3F4C8C540B1C}" presName="sibTrans" presStyleCnt="0"/>
      <dgm:spPr/>
    </dgm:pt>
    <dgm:pt modelId="{F5D54E8F-8C0F-4D64-9737-ED5236ED63F8}" type="pres">
      <dgm:prSet presAssocID="{EBE2E38E-543B-483F-A15D-775000EEDCF4}" presName="compositeNode" presStyleCnt="0">
        <dgm:presLayoutVars>
          <dgm:bulletEnabled val="1"/>
        </dgm:presLayoutVars>
      </dgm:prSet>
      <dgm:spPr/>
    </dgm:pt>
    <dgm:pt modelId="{F08FAF18-32E0-4744-A694-AFC354D1BD7E}" type="pres">
      <dgm:prSet presAssocID="{EBE2E38E-543B-483F-A15D-775000EEDCF4}" presName="bgRect" presStyleLbl="bgAccFollowNode1" presStyleIdx="1" presStyleCnt="5"/>
      <dgm:spPr/>
    </dgm:pt>
    <dgm:pt modelId="{732E7D8C-FF94-4411-87A1-2B3CD9719E36}" type="pres">
      <dgm:prSet presAssocID="{CCAECC20-A0F8-416B-BC47-C8FF7A2EE15B}" presName="sibTransNodeCircle" presStyleLbl="alignNode1" presStyleIdx="2" presStyleCnt="10">
        <dgm:presLayoutVars>
          <dgm:chMax val="0"/>
          <dgm:bulletEnabled/>
        </dgm:presLayoutVars>
      </dgm:prSet>
      <dgm:spPr/>
    </dgm:pt>
    <dgm:pt modelId="{69C8E94D-765F-4339-886C-764625368022}" type="pres">
      <dgm:prSet presAssocID="{EBE2E38E-543B-483F-A15D-775000EEDCF4}" presName="bottomLine" presStyleLbl="alignNode1" presStyleIdx="3" presStyleCnt="10">
        <dgm:presLayoutVars/>
      </dgm:prSet>
      <dgm:spPr>
        <a:xfrm>
          <a:off x="1780412" y="3308372"/>
          <a:ext cx="1617389" cy="72"/>
        </a:xfrm>
        <a:prstGeom prst="rect">
          <a:avLst/>
        </a:prstGeom>
        <a:solidFill>
          <a:srgbClr val="44546A">
            <a:hueOff val="0"/>
            <a:satOff val="0"/>
            <a:lumOff val="0"/>
            <a:alphaOff val="0"/>
          </a:srgbClr>
        </a:solidFill>
        <a:ln w="12700" cap="flat" cmpd="sng" algn="ctr">
          <a:solidFill>
            <a:srgbClr val="44546A">
              <a:hueOff val="0"/>
              <a:satOff val="0"/>
              <a:lumOff val="0"/>
              <a:alphaOff val="0"/>
            </a:srgbClr>
          </a:solidFill>
          <a:prstDash val="solid"/>
          <a:miter lim="800000"/>
        </a:ln>
        <a:effectLst/>
      </dgm:spPr>
    </dgm:pt>
    <dgm:pt modelId="{7CE0DF42-CF16-4DFE-96A0-13140B57A4EB}" type="pres">
      <dgm:prSet presAssocID="{EBE2E38E-543B-483F-A15D-775000EEDCF4}" presName="nodeText" presStyleLbl="bgAccFollowNode1" presStyleIdx="1" presStyleCnt="5">
        <dgm:presLayoutVars>
          <dgm:bulletEnabled val="1"/>
        </dgm:presLayoutVars>
      </dgm:prSet>
      <dgm:spPr/>
    </dgm:pt>
    <dgm:pt modelId="{24A8DE04-7D53-4D11-9822-020A11451F3B}" type="pres">
      <dgm:prSet presAssocID="{CCAECC20-A0F8-416B-BC47-C8FF7A2EE15B}" presName="sibTrans" presStyleCnt="0"/>
      <dgm:spPr/>
    </dgm:pt>
    <dgm:pt modelId="{0AE5F5CD-5AAA-4118-A826-A3870A86E875}" type="pres">
      <dgm:prSet presAssocID="{E428D3C4-A6C3-4992-8352-B2A266044E5A}" presName="compositeNode" presStyleCnt="0">
        <dgm:presLayoutVars>
          <dgm:bulletEnabled val="1"/>
        </dgm:presLayoutVars>
      </dgm:prSet>
      <dgm:spPr/>
    </dgm:pt>
    <dgm:pt modelId="{F9D7EFA8-8107-4676-A8B8-6DE9AF9E6E4B}" type="pres">
      <dgm:prSet presAssocID="{E428D3C4-A6C3-4992-8352-B2A266044E5A}" presName="bgRect" presStyleLbl="bgAccFollowNode1" presStyleIdx="2" presStyleCnt="5" custScaleY="161166"/>
      <dgm:spPr/>
    </dgm:pt>
    <dgm:pt modelId="{AB3527B5-54CF-4968-83D3-72163612EF06}" type="pres">
      <dgm:prSet presAssocID="{1735EA68-1A30-4BA8-953E-E623420F7C3F}" presName="sibTransNodeCircle" presStyleLbl="alignNode1" presStyleIdx="4" presStyleCnt="10">
        <dgm:presLayoutVars>
          <dgm:chMax val="0"/>
          <dgm:bulletEnabled/>
        </dgm:presLayoutVars>
      </dgm:prSet>
      <dgm:spPr/>
    </dgm:pt>
    <dgm:pt modelId="{DBF64334-9A75-4D3F-B3C7-EB60E6AE8D03}" type="pres">
      <dgm:prSet presAssocID="{E428D3C4-A6C3-4992-8352-B2A266044E5A}" presName="bottomLine" presStyleLbl="alignNode1" presStyleIdx="5" presStyleCnt="10">
        <dgm:presLayoutVars/>
      </dgm:prSet>
      <dgm:spPr>
        <a:xfrm>
          <a:off x="3559540" y="3308372"/>
          <a:ext cx="1617389" cy="72"/>
        </a:xfrm>
        <a:prstGeom prst="rect">
          <a:avLst/>
        </a:prstGeom>
        <a:solidFill>
          <a:srgbClr val="44546A">
            <a:hueOff val="0"/>
            <a:satOff val="0"/>
            <a:lumOff val="0"/>
            <a:alphaOff val="0"/>
          </a:srgbClr>
        </a:solidFill>
        <a:ln w="12700" cap="flat" cmpd="sng" algn="ctr">
          <a:solidFill>
            <a:srgbClr val="44546A">
              <a:hueOff val="0"/>
              <a:satOff val="0"/>
              <a:lumOff val="0"/>
              <a:alphaOff val="0"/>
            </a:srgbClr>
          </a:solidFill>
          <a:prstDash val="solid"/>
          <a:miter lim="800000"/>
        </a:ln>
        <a:effectLst/>
      </dgm:spPr>
    </dgm:pt>
    <dgm:pt modelId="{DF977836-C260-49A1-8A98-C318945F9BC5}" type="pres">
      <dgm:prSet presAssocID="{E428D3C4-A6C3-4992-8352-B2A266044E5A}" presName="nodeText" presStyleLbl="bgAccFollowNode1" presStyleIdx="2" presStyleCnt="5">
        <dgm:presLayoutVars>
          <dgm:bulletEnabled val="1"/>
        </dgm:presLayoutVars>
      </dgm:prSet>
      <dgm:spPr/>
    </dgm:pt>
    <dgm:pt modelId="{EAC37129-3F4A-4598-A9BA-48C65C054CA9}" type="pres">
      <dgm:prSet presAssocID="{1735EA68-1A30-4BA8-953E-E623420F7C3F}" presName="sibTrans" presStyleCnt="0"/>
      <dgm:spPr/>
    </dgm:pt>
    <dgm:pt modelId="{9B1A1172-4B18-41A9-AFFA-1645DF29B68F}" type="pres">
      <dgm:prSet presAssocID="{A904DFE4-365E-4E58-8F4F-042BD669B7F2}" presName="compositeNode" presStyleCnt="0">
        <dgm:presLayoutVars>
          <dgm:bulletEnabled val="1"/>
        </dgm:presLayoutVars>
      </dgm:prSet>
      <dgm:spPr/>
    </dgm:pt>
    <dgm:pt modelId="{00865682-3358-4A34-8DE4-725435C59C16}" type="pres">
      <dgm:prSet presAssocID="{A904DFE4-365E-4E58-8F4F-042BD669B7F2}" presName="bgRect" presStyleLbl="bgAccFollowNode1" presStyleIdx="3" presStyleCnt="5"/>
      <dgm:spPr/>
    </dgm:pt>
    <dgm:pt modelId="{C3E9A582-DDEE-4D90-A1AD-FDE9BE0130C0}" type="pres">
      <dgm:prSet presAssocID="{D1953DB3-69C0-4424-B6C0-2F922568FDCC}" presName="sibTransNodeCircle" presStyleLbl="alignNode1" presStyleIdx="6" presStyleCnt="10">
        <dgm:presLayoutVars>
          <dgm:chMax val="0"/>
          <dgm:bulletEnabled/>
        </dgm:presLayoutVars>
      </dgm:prSet>
      <dgm:spPr/>
    </dgm:pt>
    <dgm:pt modelId="{EF40E255-B838-4149-94F8-46FC75B6129B}" type="pres">
      <dgm:prSet presAssocID="{A904DFE4-365E-4E58-8F4F-042BD669B7F2}" presName="bottomLine" presStyleLbl="alignNode1" presStyleIdx="7" presStyleCnt="10">
        <dgm:presLayoutVars/>
      </dgm:prSet>
      <dgm:spPr>
        <a:xfrm>
          <a:off x="5338669" y="3308372"/>
          <a:ext cx="1617389" cy="72"/>
        </a:xfrm>
        <a:prstGeom prst="rect">
          <a:avLst/>
        </a:prstGeom>
        <a:solidFill>
          <a:srgbClr val="44546A">
            <a:hueOff val="0"/>
            <a:satOff val="0"/>
            <a:lumOff val="0"/>
            <a:alphaOff val="0"/>
          </a:srgbClr>
        </a:solidFill>
        <a:ln w="12700" cap="flat" cmpd="sng" algn="ctr">
          <a:solidFill>
            <a:srgbClr val="44546A">
              <a:hueOff val="0"/>
              <a:satOff val="0"/>
              <a:lumOff val="0"/>
              <a:alphaOff val="0"/>
            </a:srgbClr>
          </a:solidFill>
          <a:prstDash val="solid"/>
          <a:miter lim="800000"/>
        </a:ln>
        <a:effectLst/>
      </dgm:spPr>
    </dgm:pt>
    <dgm:pt modelId="{F8CA1E64-C7DE-44F3-A967-8CE821C862E3}" type="pres">
      <dgm:prSet presAssocID="{A904DFE4-365E-4E58-8F4F-042BD669B7F2}" presName="nodeText" presStyleLbl="bgAccFollowNode1" presStyleIdx="3" presStyleCnt="5">
        <dgm:presLayoutVars>
          <dgm:bulletEnabled val="1"/>
        </dgm:presLayoutVars>
      </dgm:prSet>
      <dgm:spPr/>
    </dgm:pt>
    <dgm:pt modelId="{2BA4C226-D7EB-4C18-8230-3C8C40D87955}" type="pres">
      <dgm:prSet presAssocID="{D1953DB3-69C0-4424-B6C0-2F922568FDCC}" presName="sibTrans" presStyleCnt="0"/>
      <dgm:spPr/>
    </dgm:pt>
    <dgm:pt modelId="{55FA6FFE-3371-4B00-8B39-F7794617AC07}" type="pres">
      <dgm:prSet presAssocID="{0F674E97-A268-4561-BBB0-EF2D64E8B0D5}" presName="compositeNode" presStyleCnt="0">
        <dgm:presLayoutVars>
          <dgm:bulletEnabled val="1"/>
        </dgm:presLayoutVars>
      </dgm:prSet>
      <dgm:spPr/>
    </dgm:pt>
    <dgm:pt modelId="{CC77D93B-5CCB-4687-90A9-7E4A39CF2807}" type="pres">
      <dgm:prSet presAssocID="{0F674E97-A268-4561-BBB0-EF2D64E8B0D5}" presName="bgRect" presStyleLbl="bgAccFollowNode1" presStyleIdx="4" presStyleCnt="5"/>
      <dgm:spPr/>
    </dgm:pt>
    <dgm:pt modelId="{5DF3C0E8-AD97-4E6C-84D3-091397A5E904}" type="pres">
      <dgm:prSet presAssocID="{BDB68D48-641E-40AF-AF73-BB7EB78B6380}" presName="sibTransNodeCircle" presStyleLbl="alignNode1" presStyleIdx="8" presStyleCnt="10">
        <dgm:presLayoutVars>
          <dgm:chMax val="0"/>
          <dgm:bulletEnabled/>
        </dgm:presLayoutVars>
      </dgm:prSet>
      <dgm:spPr/>
    </dgm:pt>
    <dgm:pt modelId="{527C2B23-E16E-4879-9C87-8C1F88A5E8B4}" type="pres">
      <dgm:prSet presAssocID="{0F674E97-A268-4561-BBB0-EF2D64E8B0D5}" presName="bottomLine" presStyleLbl="alignNode1" presStyleIdx="9" presStyleCnt="10">
        <dgm:presLayoutVars/>
      </dgm:prSet>
      <dgm:spPr>
        <a:xfrm>
          <a:off x="8896926" y="3308372"/>
          <a:ext cx="1617389" cy="72"/>
        </a:xfrm>
        <a:prstGeom prst="rect">
          <a:avLst/>
        </a:prstGeom>
        <a:solidFill>
          <a:srgbClr val="44546A">
            <a:hueOff val="0"/>
            <a:satOff val="0"/>
            <a:lumOff val="0"/>
            <a:alphaOff val="0"/>
          </a:srgbClr>
        </a:solidFill>
        <a:ln w="12700" cap="flat" cmpd="sng" algn="ctr">
          <a:solidFill>
            <a:srgbClr val="44546A">
              <a:hueOff val="0"/>
              <a:satOff val="0"/>
              <a:lumOff val="0"/>
              <a:alphaOff val="0"/>
            </a:srgbClr>
          </a:solidFill>
          <a:prstDash val="solid"/>
          <a:miter lim="800000"/>
        </a:ln>
        <a:effectLst/>
      </dgm:spPr>
    </dgm:pt>
    <dgm:pt modelId="{2C13A12F-5C00-40D5-9240-8D5E686C29C8}" type="pres">
      <dgm:prSet presAssocID="{0F674E97-A268-4561-BBB0-EF2D64E8B0D5}" presName="nodeText" presStyleLbl="bgAccFollowNode1" presStyleIdx="4" presStyleCnt="5">
        <dgm:presLayoutVars>
          <dgm:bulletEnabled val="1"/>
        </dgm:presLayoutVars>
      </dgm:prSet>
      <dgm:spPr/>
    </dgm:pt>
  </dgm:ptLst>
  <dgm:cxnLst>
    <dgm:cxn modelId="{5CD9D005-6F98-4768-B076-83D6CDC01C90}" srcId="{9457DC0B-5E0A-4871-9B40-549E126F3EE1}" destId="{E428D3C4-A6C3-4992-8352-B2A266044E5A}" srcOrd="2" destOrd="0" parTransId="{4D292E91-7172-411A-B540-C0B1CD061A05}" sibTransId="{1735EA68-1A30-4BA8-953E-E623420F7C3F}"/>
    <dgm:cxn modelId="{1D888929-5165-492A-85C1-A0B80A45E902}" type="presOf" srcId="{34379348-3FC3-4B70-BC0C-3F4C8C540B1C}" destId="{D1D53B88-3C7A-40A3-B133-2E63234FA708}" srcOrd="0" destOrd="0" presId="urn:microsoft.com/office/officeart/2016/7/layout/BasicLinearProcessNumbered"/>
    <dgm:cxn modelId="{C30DFC2A-250B-4FD4-9636-D804F257961E}" type="presOf" srcId="{BDB68D48-641E-40AF-AF73-BB7EB78B6380}" destId="{5DF3C0E8-AD97-4E6C-84D3-091397A5E904}" srcOrd="0" destOrd="0" presId="urn:microsoft.com/office/officeart/2016/7/layout/BasicLinearProcessNumbered"/>
    <dgm:cxn modelId="{1581C92C-C5D8-4DA0-8AEA-DCE7A488354B}" type="presOf" srcId="{0F674E97-A268-4561-BBB0-EF2D64E8B0D5}" destId="{2C13A12F-5C00-40D5-9240-8D5E686C29C8}" srcOrd="1" destOrd="0" presId="urn:microsoft.com/office/officeart/2016/7/layout/BasicLinearProcessNumbered"/>
    <dgm:cxn modelId="{0FF1DF36-099F-46FB-8573-E2984C4D7819}" type="presOf" srcId="{372D412B-5D4B-4ABE-8D05-861B2968A3F1}" destId="{17730415-1E33-4193-9230-0B67777D949C}" srcOrd="1" destOrd="0" presId="urn:microsoft.com/office/officeart/2016/7/layout/BasicLinearProcessNumbered"/>
    <dgm:cxn modelId="{1E1FFA40-D9FB-4981-A04F-E4FE84547758}" type="presOf" srcId="{9457DC0B-5E0A-4871-9B40-549E126F3EE1}" destId="{FCF2B881-56B2-4B0C-8F64-7B53825FDA52}" srcOrd="0" destOrd="0" presId="urn:microsoft.com/office/officeart/2016/7/layout/BasicLinearProcessNumbered"/>
    <dgm:cxn modelId="{1AFBD25C-51BF-492B-98B9-527AD4AB9489}" srcId="{9457DC0B-5E0A-4871-9B40-549E126F3EE1}" destId="{0F674E97-A268-4561-BBB0-EF2D64E8B0D5}" srcOrd="4" destOrd="0" parTransId="{7DB2C42B-79E2-4B28-99AF-75B69332B769}" sibTransId="{BDB68D48-641E-40AF-AF73-BB7EB78B6380}"/>
    <dgm:cxn modelId="{B192D143-2FC1-4294-8B0D-E05172DE2A45}" type="presOf" srcId="{D1953DB3-69C0-4424-B6C0-2F922568FDCC}" destId="{C3E9A582-DDEE-4D90-A1AD-FDE9BE0130C0}" srcOrd="0" destOrd="0" presId="urn:microsoft.com/office/officeart/2016/7/layout/BasicLinearProcessNumbered"/>
    <dgm:cxn modelId="{98BD4445-CEB1-4908-8426-182D82904A04}" type="presOf" srcId="{EBE2E38E-543B-483F-A15D-775000EEDCF4}" destId="{7CE0DF42-CF16-4DFE-96A0-13140B57A4EB}" srcOrd="1" destOrd="0" presId="urn:microsoft.com/office/officeart/2016/7/layout/BasicLinearProcessNumbered"/>
    <dgm:cxn modelId="{9D285E6A-6B43-4DCF-BDE7-9A1F0796CAF0}" type="presOf" srcId="{CCAECC20-A0F8-416B-BC47-C8FF7A2EE15B}" destId="{732E7D8C-FF94-4411-87A1-2B3CD9719E36}" srcOrd="0" destOrd="0" presId="urn:microsoft.com/office/officeart/2016/7/layout/BasicLinearProcessNumbered"/>
    <dgm:cxn modelId="{B437C76D-3B2B-4A05-A4D0-67DF190001F1}" type="presOf" srcId="{372D412B-5D4B-4ABE-8D05-861B2968A3F1}" destId="{0895F07C-92F3-4973-941D-C4B9E784E58B}" srcOrd="0" destOrd="0" presId="urn:microsoft.com/office/officeart/2016/7/layout/BasicLinearProcessNumbered"/>
    <dgm:cxn modelId="{DCDFD278-4498-41E4-82EB-0E6F3CD36486}" type="presOf" srcId="{1735EA68-1A30-4BA8-953E-E623420F7C3F}" destId="{AB3527B5-54CF-4968-83D3-72163612EF06}" srcOrd="0" destOrd="0" presId="urn:microsoft.com/office/officeart/2016/7/layout/BasicLinearProcessNumbered"/>
    <dgm:cxn modelId="{F7146489-B913-426E-A4F0-59F56D15A807}" srcId="{9457DC0B-5E0A-4871-9B40-549E126F3EE1}" destId="{372D412B-5D4B-4ABE-8D05-861B2968A3F1}" srcOrd="0" destOrd="0" parTransId="{E8158835-AEAF-4A1C-89E5-44506C20F333}" sibTransId="{34379348-3FC3-4B70-BC0C-3F4C8C540B1C}"/>
    <dgm:cxn modelId="{1A8D3E97-8CC6-4C31-B4B9-580D11907E82}" type="presOf" srcId="{EBE2E38E-543B-483F-A15D-775000EEDCF4}" destId="{F08FAF18-32E0-4744-A694-AFC354D1BD7E}" srcOrd="0" destOrd="0" presId="urn:microsoft.com/office/officeart/2016/7/layout/BasicLinearProcessNumbered"/>
    <dgm:cxn modelId="{93BF939B-7CF9-4E5E-95D2-D2EC33F74495}" type="presOf" srcId="{0F674E97-A268-4561-BBB0-EF2D64E8B0D5}" destId="{CC77D93B-5CCB-4687-90A9-7E4A39CF2807}" srcOrd="0" destOrd="0" presId="urn:microsoft.com/office/officeart/2016/7/layout/BasicLinearProcessNumbered"/>
    <dgm:cxn modelId="{9AEEFC9D-391F-46F2-BFEC-96C5F721DB28}" type="presOf" srcId="{A904DFE4-365E-4E58-8F4F-042BD669B7F2}" destId="{00865682-3358-4A34-8DE4-725435C59C16}" srcOrd="0" destOrd="0" presId="urn:microsoft.com/office/officeart/2016/7/layout/BasicLinearProcessNumbered"/>
    <dgm:cxn modelId="{356103BD-05CB-4D8C-A593-82F2A6B11DE6}" srcId="{9457DC0B-5E0A-4871-9B40-549E126F3EE1}" destId="{A904DFE4-365E-4E58-8F4F-042BD669B7F2}" srcOrd="3" destOrd="0" parTransId="{02FBDF51-800D-4724-8920-CC4F4258A941}" sibTransId="{D1953DB3-69C0-4424-B6C0-2F922568FDCC}"/>
    <dgm:cxn modelId="{4EBAFBC5-022E-475F-8B85-19E97F58DD53}" srcId="{9457DC0B-5E0A-4871-9B40-549E126F3EE1}" destId="{EBE2E38E-543B-483F-A15D-775000EEDCF4}" srcOrd="1" destOrd="0" parTransId="{26DC2BAF-41C4-4EAB-BC59-5F137D6C1F49}" sibTransId="{CCAECC20-A0F8-416B-BC47-C8FF7A2EE15B}"/>
    <dgm:cxn modelId="{DCCE50D2-1CCE-465E-BA60-959D1AFE8ECE}" type="presOf" srcId="{A904DFE4-365E-4E58-8F4F-042BD669B7F2}" destId="{F8CA1E64-C7DE-44F3-A967-8CE821C862E3}" srcOrd="1" destOrd="0" presId="urn:microsoft.com/office/officeart/2016/7/layout/BasicLinearProcessNumbered"/>
    <dgm:cxn modelId="{B841D0E6-806F-4CA2-8F50-548FE4A0E42A}" type="presOf" srcId="{E428D3C4-A6C3-4992-8352-B2A266044E5A}" destId="{DF977836-C260-49A1-8A98-C318945F9BC5}" srcOrd="1" destOrd="0" presId="urn:microsoft.com/office/officeart/2016/7/layout/BasicLinearProcessNumbered"/>
    <dgm:cxn modelId="{00A096F3-A148-45E8-B9E6-BD065AD810F0}" type="presOf" srcId="{E428D3C4-A6C3-4992-8352-B2A266044E5A}" destId="{F9D7EFA8-8107-4676-A8B8-6DE9AF9E6E4B}" srcOrd="0" destOrd="0" presId="urn:microsoft.com/office/officeart/2016/7/layout/BasicLinearProcessNumbered"/>
    <dgm:cxn modelId="{45AB6A8B-22C4-4EBE-AEED-F15B052FEA52}" type="presParOf" srcId="{FCF2B881-56B2-4B0C-8F64-7B53825FDA52}" destId="{7C95DCEB-04FC-46F3-B3B5-D8107E1C91B7}" srcOrd="0" destOrd="0" presId="urn:microsoft.com/office/officeart/2016/7/layout/BasicLinearProcessNumbered"/>
    <dgm:cxn modelId="{A96B5FEC-3465-4FE0-BDC4-49C7193D9103}" type="presParOf" srcId="{7C95DCEB-04FC-46F3-B3B5-D8107E1C91B7}" destId="{0895F07C-92F3-4973-941D-C4B9E784E58B}" srcOrd="0" destOrd="0" presId="urn:microsoft.com/office/officeart/2016/7/layout/BasicLinearProcessNumbered"/>
    <dgm:cxn modelId="{455B3CA7-0BA1-450E-9E82-BA78A0C3A676}" type="presParOf" srcId="{7C95DCEB-04FC-46F3-B3B5-D8107E1C91B7}" destId="{D1D53B88-3C7A-40A3-B133-2E63234FA708}" srcOrd="1" destOrd="0" presId="urn:microsoft.com/office/officeart/2016/7/layout/BasicLinearProcessNumbered"/>
    <dgm:cxn modelId="{6D7E0579-A77A-4349-A61F-B16FBE05B5EA}" type="presParOf" srcId="{7C95DCEB-04FC-46F3-B3B5-D8107E1C91B7}" destId="{BF4D581C-0D2C-4641-84A2-32B2E9251F89}" srcOrd="2" destOrd="0" presId="urn:microsoft.com/office/officeart/2016/7/layout/BasicLinearProcessNumbered"/>
    <dgm:cxn modelId="{9B1159E5-2B5D-4B24-BEDE-74BE3A885A58}" type="presParOf" srcId="{7C95DCEB-04FC-46F3-B3B5-D8107E1C91B7}" destId="{17730415-1E33-4193-9230-0B67777D949C}" srcOrd="3" destOrd="0" presId="urn:microsoft.com/office/officeart/2016/7/layout/BasicLinearProcessNumbered"/>
    <dgm:cxn modelId="{35FC313B-697E-4052-B39D-790B6D727E49}" type="presParOf" srcId="{FCF2B881-56B2-4B0C-8F64-7B53825FDA52}" destId="{315B99A9-83E3-4B51-8186-854581D769C2}" srcOrd="1" destOrd="0" presId="urn:microsoft.com/office/officeart/2016/7/layout/BasicLinearProcessNumbered"/>
    <dgm:cxn modelId="{C77C1ADD-DE68-4C38-B542-951C14EAF969}" type="presParOf" srcId="{FCF2B881-56B2-4B0C-8F64-7B53825FDA52}" destId="{F5D54E8F-8C0F-4D64-9737-ED5236ED63F8}" srcOrd="2" destOrd="0" presId="urn:microsoft.com/office/officeart/2016/7/layout/BasicLinearProcessNumbered"/>
    <dgm:cxn modelId="{1476471B-A8FA-4CB0-8490-874E70FF53F3}" type="presParOf" srcId="{F5D54E8F-8C0F-4D64-9737-ED5236ED63F8}" destId="{F08FAF18-32E0-4744-A694-AFC354D1BD7E}" srcOrd="0" destOrd="0" presId="urn:microsoft.com/office/officeart/2016/7/layout/BasicLinearProcessNumbered"/>
    <dgm:cxn modelId="{B4206FEB-2D2A-4CE7-AD14-2C1AAC5BADC7}" type="presParOf" srcId="{F5D54E8F-8C0F-4D64-9737-ED5236ED63F8}" destId="{732E7D8C-FF94-4411-87A1-2B3CD9719E36}" srcOrd="1" destOrd="0" presId="urn:microsoft.com/office/officeart/2016/7/layout/BasicLinearProcessNumbered"/>
    <dgm:cxn modelId="{28F90E47-01CC-49F8-B979-2C5688F2393D}" type="presParOf" srcId="{F5D54E8F-8C0F-4D64-9737-ED5236ED63F8}" destId="{69C8E94D-765F-4339-886C-764625368022}" srcOrd="2" destOrd="0" presId="urn:microsoft.com/office/officeart/2016/7/layout/BasicLinearProcessNumbered"/>
    <dgm:cxn modelId="{E1EEDB49-EEA3-4189-8E0F-3EF911F1E4CD}" type="presParOf" srcId="{F5D54E8F-8C0F-4D64-9737-ED5236ED63F8}" destId="{7CE0DF42-CF16-4DFE-96A0-13140B57A4EB}" srcOrd="3" destOrd="0" presId="urn:microsoft.com/office/officeart/2016/7/layout/BasicLinearProcessNumbered"/>
    <dgm:cxn modelId="{BD6C0010-3F4D-4320-B075-59F9448881B3}" type="presParOf" srcId="{FCF2B881-56B2-4B0C-8F64-7B53825FDA52}" destId="{24A8DE04-7D53-4D11-9822-020A11451F3B}" srcOrd="3" destOrd="0" presId="urn:microsoft.com/office/officeart/2016/7/layout/BasicLinearProcessNumbered"/>
    <dgm:cxn modelId="{AA6D5D71-A732-4C76-8281-FB31E931183E}" type="presParOf" srcId="{FCF2B881-56B2-4B0C-8F64-7B53825FDA52}" destId="{0AE5F5CD-5AAA-4118-A826-A3870A86E875}" srcOrd="4" destOrd="0" presId="urn:microsoft.com/office/officeart/2016/7/layout/BasicLinearProcessNumbered"/>
    <dgm:cxn modelId="{6E8A8C89-DBFC-468A-803A-BB0EF6E795CE}" type="presParOf" srcId="{0AE5F5CD-5AAA-4118-A826-A3870A86E875}" destId="{F9D7EFA8-8107-4676-A8B8-6DE9AF9E6E4B}" srcOrd="0" destOrd="0" presId="urn:microsoft.com/office/officeart/2016/7/layout/BasicLinearProcessNumbered"/>
    <dgm:cxn modelId="{A799ACE6-7B44-4C21-BC5E-7210D2B1287F}" type="presParOf" srcId="{0AE5F5CD-5AAA-4118-A826-A3870A86E875}" destId="{AB3527B5-54CF-4968-83D3-72163612EF06}" srcOrd="1" destOrd="0" presId="urn:microsoft.com/office/officeart/2016/7/layout/BasicLinearProcessNumbered"/>
    <dgm:cxn modelId="{C0B59966-393E-4E15-9FD3-2E91C1C36722}" type="presParOf" srcId="{0AE5F5CD-5AAA-4118-A826-A3870A86E875}" destId="{DBF64334-9A75-4D3F-B3C7-EB60E6AE8D03}" srcOrd="2" destOrd="0" presId="urn:microsoft.com/office/officeart/2016/7/layout/BasicLinearProcessNumbered"/>
    <dgm:cxn modelId="{3F15BC12-D65A-4D7C-ACA8-F561585ED574}" type="presParOf" srcId="{0AE5F5CD-5AAA-4118-A826-A3870A86E875}" destId="{DF977836-C260-49A1-8A98-C318945F9BC5}" srcOrd="3" destOrd="0" presId="urn:microsoft.com/office/officeart/2016/7/layout/BasicLinearProcessNumbered"/>
    <dgm:cxn modelId="{2C430938-381E-4F32-9641-EF81EF6EB7FC}" type="presParOf" srcId="{FCF2B881-56B2-4B0C-8F64-7B53825FDA52}" destId="{EAC37129-3F4A-4598-A9BA-48C65C054CA9}" srcOrd="5" destOrd="0" presId="urn:microsoft.com/office/officeart/2016/7/layout/BasicLinearProcessNumbered"/>
    <dgm:cxn modelId="{67275925-09AA-4ACD-801F-F0F0EDAC0769}" type="presParOf" srcId="{FCF2B881-56B2-4B0C-8F64-7B53825FDA52}" destId="{9B1A1172-4B18-41A9-AFFA-1645DF29B68F}" srcOrd="6" destOrd="0" presId="urn:microsoft.com/office/officeart/2016/7/layout/BasicLinearProcessNumbered"/>
    <dgm:cxn modelId="{8718821C-A5FD-4C61-80FF-D2483A52D870}" type="presParOf" srcId="{9B1A1172-4B18-41A9-AFFA-1645DF29B68F}" destId="{00865682-3358-4A34-8DE4-725435C59C16}" srcOrd="0" destOrd="0" presId="urn:microsoft.com/office/officeart/2016/7/layout/BasicLinearProcessNumbered"/>
    <dgm:cxn modelId="{BBDF8115-DE65-4280-957C-D66509F66CC3}" type="presParOf" srcId="{9B1A1172-4B18-41A9-AFFA-1645DF29B68F}" destId="{C3E9A582-DDEE-4D90-A1AD-FDE9BE0130C0}" srcOrd="1" destOrd="0" presId="urn:microsoft.com/office/officeart/2016/7/layout/BasicLinearProcessNumbered"/>
    <dgm:cxn modelId="{81BF11D4-B32C-43F1-8FC4-F26A1A456D36}" type="presParOf" srcId="{9B1A1172-4B18-41A9-AFFA-1645DF29B68F}" destId="{EF40E255-B838-4149-94F8-46FC75B6129B}" srcOrd="2" destOrd="0" presId="urn:microsoft.com/office/officeart/2016/7/layout/BasicLinearProcessNumbered"/>
    <dgm:cxn modelId="{B0D0DC5B-5E1E-479F-AC2D-7AF66D9AD7DF}" type="presParOf" srcId="{9B1A1172-4B18-41A9-AFFA-1645DF29B68F}" destId="{F8CA1E64-C7DE-44F3-A967-8CE821C862E3}" srcOrd="3" destOrd="0" presId="urn:microsoft.com/office/officeart/2016/7/layout/BasicLinearProcessNumbered"/>
    <dgm:cxn modelId="{FA4B9FD0-258C-4DFB-BC0E-71FE0005A844}" type="presParOf" srcId="{FCF2B881-56B2-4B0C-8F64-7B53825FDA52}" destId="{2BA4C226-D7EB-4C18-8230-3C8C40D87955}" srcOrd="7" destOrd="0" presId="urn:microsoft.com/office/officeart/2016/7/layout/BasicLinearProcessNumbered"/>
    <dgm:cxn modelId="{A55F36F8-A39B-4170-B009-0A37F73E0A35}" type="presParOf" srcId="{FCF2B881-56B2-4B0C-8F64-7B53825FDA52}" destId="{55FA6FFE-3371-4B00-8B39-F7794617AC07}" srcOrd="8" destOrd="0" presId="urn:microsoft.com/office/officeart/2016/7/layout/BasicLinearProcessNumbered"/>
    <dgm:cxn modelId="{8CB51EA0-5687-439F-910A-06C691BBE701}" type="presParOf" srcId="{55FA6FFE-3371-4B00-8B39-F7794617AC07}" destId="{CC77D93B-5CCB-4687-90A9-7E4A39CF2807}" srcOrd="0" destOrd="0" presId="urn:microsoft.com/office/officeart/2016/7/layout/BasicLinearProcessNumbered"/>
    <dgm:cxn modelId="{83C4495B-649D-484E-91E4-8326AF0BFECE}" type="presParOf" srcId="{55FA6FFE-3371-4B00-8B39-F7794617AC07}" destId="{5DF3C0E8-AD97-4E6C-84D3-091397A5E904}" srcOrd="1" destOrd="0" presId="urn:microsoft.com/office/officeart/2016/7/layout/BasicLinearProcessNumbered"/>
    <dgm:cxn modelId="{75460648-44B0-40ED-AFA8-D62013A7E990}" type="presParOf" srcId="{55FA6FFE-3371-4B00-8B39-F7794617AC07}" destId="{527C2B23-E16E-4879-9C87-8C1F88A5E8B4}" srcOrd="2" destOrd="0" presId="urn:microsoft.com/office/officeart/2016/7/layout/BasicLinearProcessNumbered"/>
    <dgm:cxn modelId="{88BCF245-6E14-4C57-A7EC-1D749CE8DE4D}" type="presParOf" srcId="{55FA6FFE-3371-4B00-8B39-F7794617AC07}" destId="{2C13A12F-5C00-40D5-9240-8D5E686C29C8}"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843ACB-A11F-4686-8783-3765AC25DCE8}"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9CDB94AC-53A5-4962-9425-11DBDE97BDC8}">
      <dgm:prSet/>
      <dgm:spPr/>
      <dgm:t>
        <a:bodyPr/>
        <a:lstStyle/>
        <a:p>
          <a:r>
            <a:rPr lang="en-US" dirty="0"/>
            <a:t>Creation of Table of Expenditures</a:t>
          </a:r>
        </a:p>
      </dgm:t>
    </dgm:pt>
    <dgm:pt modelId="{D1B7A4EF-2314-463C-A71D-481D577268F2}" type="parTrans" cxnId="{A453373A-A8CB-448C-AD87-D465AB1CDEDC}">
      <dgm:prSet/>
      <dgm:spPr/>
      <dgm:t>
        <a:bodyPr/>
        <a:lstStyle/>
        <a:p>
          <a:endParaRPr lang="en-US"/>
        </a:p>
      </dgm:t>
    </dgm:pt>
    <dgm:pt modelId="{DE109636-BD34-4B7B-A835-B4C0E5AFA1C7}" type="sibTrans" cxnId="{A453373A-A8CB-448C-AD87-D465AB1CDEDC}">
      <dgm:prSet/>
      <dgm:spPr/>
      <dgm:t>
        <a:bodyPr/>
        <a:lstStyle/>
        <a:p>
          <a:endParaRPr lang="en-US"/>
        </a:p>
      </dgm:t>
    </dgm:pt>
    <dgm:pt modelId="{0D527323-99A5-4EBC-8CA4-F9BD4E92CA7D}">
      <dgm:prSet/>
      <dgm:spPr/>
      <dgm:t>
        <a:bodyPr/>
        <a:lstStyle/>
        <a:p>
          <a:r>
            <a:rPr lang="en-US" dirty="0"/>
            <a:t>Upload of invoices/documents</a:t>
          </a:r>
        </a:p>
      </dgm:t>
    </dgm:pt>
    <dgm:pt modelId="{196D3EA3-D22E-45B7-AFA7-ECA5B3AB9882}" type="parTrans" cxnId="{2372664B-680B-48AA-B48E-DB95C3BB849E}">
      <dgm:prSet/>
      <dgm:spPr/>
      <dgm:t>
        <a:bodyPr/>
        <a:lstStyle/>
        <a:p>
          <a:endParaRPr lang="en-US"/>
        </a:p>
      </dgm:t>
    </dgm:pt>
    <dgm:pt modelId="{D6F01467-119B-43EF-9FBF-0CB3D286B848}" type="sibTrans" cxnId="{2372664B-680B-48AA-B48E-DB95C3BB849E}">
      <dgm:prSet/>
      <dgm:spPr/>
      <dgm:t>
        <a:bodyPr/>
        <a:lstStyle/>
        <a:p>
          <a:endParaRPr lang="en-US"/>
        </a:p>
      </dgm:t>
    </dgm:pt>
    <dgm:pt modelId="{AEA2E774-4D84-42BA-A5B6-755800A2C474}">
      <dgm:prSet/>
      <dgm:spPr/>
      <dgm:t>
        <a:bodyPr/>
        <a:lstStyle/>
        <a:p>
          <a:r>
            <a:rPr lang="en-US" dirty="0"/>
            <a:t>Correlations</a:t>
          </a:r>
        </a:p>
      </dgm:t>
    </dgm:pt>
    <dgm:pt modelId="{EDC8EE35-1693-4C72-B036-34ED33299419}" type="parTrans" cxnId="{C35FBCEA-DBD9-47A5-9204-02A2E83F1EDB}">
      <dgm:prSet/>
      <dgm:spPr/>
      <dgm:t>
        <a:bodyPr/>
        <a:lstStyle/>
        <a:p>
          <a:endParaRPr lang="en-US"/>
        </a:p>
      </dgm:t>
    </dgm:pt>
    <dgm:pt modelId="{16D2D939-A0BD-4F55-B53D-E7FB8B0F4B4A}" type="sibTrans" cxnId="{C35FBCEA-DBD9-47A5-9204-02A2E83F1EDB}">
      <dgm:prSet/>
      <dgm:spPr/>
      <dgm:t>
        <a:bodyPr/>
        <a:lstStyle/>
        <a:p>
          <a:endParaRPr lang="en-US"/>
        </a:p>
      </dgm:t>
    </dgm:pt>
    <dgm:pt modelId="{C79E3B8D-C244-4F90-B1F4-F4EA1C7D1D61}">
      <dgm:prSet/>
      <dgm:spPr/>
      <dgm:t>
        <a:bodyPr/>
        <a:lstStyle/>
        <a:p>
          <a:r>
            <a:rPr lang="en-US" dirty="0"/>
            <a:t>Attachments</a:t>
          </a:r>
        </a:p>
      </dgm:t>
    </dgm:pt>
    <dgm:pt modelId="{69CBAEB0-85E5-4D5C-BE61-19CECFFF7CF6}" type="parTrans" cxnId="{C23F9632-A6DE-4954-B79F-F4E03994CD46}">
      <dgm:prSet/>
      <dgm:spPr/>
      <dgm:t>
        <a:bodyPr/>
        <a:lstStyle/>
        <a:p>
          <a:endParaRPr lang="en-US"/>
        </a:p>
      </dgm:t>
    </dgm:pt>
    <dgm:pt modelId="{5A560DD7-45AF-4B1B-BB76-C95FCE598075}" type="sibTrans" cxnId="{C23F9632-A6DE-4954-B79F-F4E03994CD46}">
      <dgm:prSet/>
      <dgm:spPr/>
      <dgm:t>
        <a:bodyPr/>
        <a:lstStyle/>
        <a:p>
          <a:endParaRPr lang="en-US"/>
        </a:p>
      </dgm:t>
    </dgm:pt>
    <dgm:pt modelId="{4C741C3A-598E-4E42-A40D-5EF6F716998E}">
      <dgm:prSet/>
      <dgm:spPr/>
      <dgm:t>
        <a:bodyPr/>
        <a:lstStyle/>
        <a:p>
          <a:r>
            <a:rPr lang="en-US" dirty="0"/>
            <a:t>Submission of Table of Expenditures</a:t>
          </a:r>
        </a:p>
      </dgm:t>
    </dgm:pt>
    <dgm:pt modelId="{758D2FAB-88AD-4F72-8F96-0A6CBB9094C1}" type="parTrans" cxnId="{F9F8636E-9AAB-476F-B2A2-CC22C06A8418}">
      <dgm:prSet/>
      <dgm:spPr/>
      <dgm:t>
        <a:bodyPr/>
        <a:lstStyle/>
        <a:p>
          <a:endParaRPr lang="en-US"/>
        </a:p>
      </dgm:t>
    </dgm:pt>
    <dgm:pt modelId="{FCB3B3CB-565D-4774-B31D-F7E9B8696D92}" type="sibTrans" cxnId="{F9F8636E-9AAB-476F-B2A2-CC22C06A8418}">
      <dgm:prSet/>
      <dgm:spPr/>
      <dgm:t>
        <a:bodyPr/>
        <a:lstStyle/>
        <a:p>
          <a:endParaRPr lang="en-US"/>
        </a:p>
      </dgm:t>
    </dgm:pt>
    <dgm:pt modelId="{5E70B1B5-1A62-4849-9B84-6C6A813FE855}" type="pres">
      <dgm:prSet presAssocID="{1A843ACB-A11F-4686-8783-3765AC25DCE8}" presName="vert0" presStyleCnt="0">
        <dgm:presLayoutVars>
          <dgm:dir/>
          <dgm:animOne val="branch"/>
          <dgm:animLvl val="lvl"/>
        </dgm:presLayoutVars>
      </dgm:prSet>
      <dgm:spPr/>
    </dgm:pt>
    <dgm:pt modelId="{0A1CD5D2-E601-4CA7-8508-52116D407FB5}" type="pres">
      <dgm:prSet presAssocID="{9CDB94AC-53A5-4962-9425-11DBDE97BDC8}" presName="thickLine" presStyleLbl="alignNode1" presStyleIdx="0" presStyleCnt="5"/>
      <dgm:spPr/>
    </dgm:pt>
    <dgm:pt modelId="{94316C3E-D1F6-49A9-BA61-18EC0AE1BFAC}" type="pres">
      <dgm:prSet presAssocID="{9CDB94AC-53A5-4962-9425-11DBDE97BDC8}" presName="horz1" presStyleCnt="0"/>
      <dgm:spPr/>
    </dgm:pt>
    <dgm:pt modelId="{65AD342D-3883-4A98-ABD0-A161559A3A56}" type="pres">
      <dgm:prSet presAssocID="{9CDB94AC-53A5-4962-9425-11DBDE97BDC8}" presName="tx1" presStyleLbl="revTx" presStyleIdx="0" presStyleCnt="5"/>
      <dgm:spPr/>
    </dgm:pt>
    <dgm:pt modelId="{65D60621-DCC7-4F10-B8B3-7A9DC3815B05}" type="pres">
      <dgm:prSet presAssocID="{9CDB94AC-53A5-4962-9425-11DBDE97BDC8}" presName="vert1" presStyleCnt="0"/>
      <dgm:spPr/>
    </dgm:pt>
    <dgm:pt modelId="{53476BE3-C4EE-41A0-9307-5C4DC11A2700}" type="pres">
      <dgm:prSet presAssocID="{0D527323-99A5-4EBC-8CA4-F9BD4E92CA7D}" presName="thickLine" presStyleLbl="alignNode1" presStyleIdx="1" presStyleCnt="5"/>
      <dgm:spPr/>
    </dgm:pt>
    <dgm:pt modelId="{1B3223A2-02D4-4BCA-B33E-EF11A296CDFD}" type="pres">
      <dgm:prSet presAssocID="{0D527323-99A5-4EBC-8CA4-F9BD4E92CA7D}" presName="horz1" presStyleCnt="0"/>
      <dgm:spPr/>
    </dgm:pt>
    <dgm:pt modelId="{9C945025-2E07-471B-989F-CD886B0B5EBD}" type="pres">
      <dgm:prSet presAssocID="{0D527323-99A5-4EBC-8CA4-F9BD4E92CA7D}" presName="tx1" presStyleLbl="revTx" presStyleIdx="1" presStyleCnt="5"/>
      <dgm:spPr/>
    </dgm:pt>
    <dgm:pt modelId="{0A46F06C-2A38-48A3-A422-039DB4E351C4}" type="pres">
      <dgm:prSet presAssocID="{0D527323-99A5-4EBC-8CA4-F9BD4E92CA7D}" presName="vert1" presStyleCnt="0"/>
      <dgm:spPr/>
    </dgm:pt>
    <dgm:pt modelId="{4F2A6F0D-2B4E-43C7-BBBE-4675AFDB9126}" type="pres">
      <dgm:prSet presAssocID="{AEA2E774-4D84-42BA-A5B6-755800A2C474}" presName="thickLine" presStyleLbl="alignNode1" presStyleIdx="2" presStyleCnt="5"/>
      <dgm:spPr/>
    </dgm:pt>
    <dgm:pt modelId="{76C1A670-7C7D-4BDA-AD98-249000E678B7}" type="pres">
      <dgm:prSet presAssocID="{AEA2E774-4D84-42BA-A5B6-755800A2C474}" presName="horz1" presStyleCnt="0"/>
      <dgm:spPr/>
    </dgm:pt>
    <dgm:pt modelId="{A4414813-E583-4550-8DDE-1687C5911760}" type="pres">
      <dgm:prSet presAssocID="{AEA2E774-4D84-42BA-A5B6-755800A2C474}" presName="tx1" presStyleLbl="revTx" presStyleIdx="2" presStyleCnt="5"/>
      <dgm:spPr/>
    </dgm:pt>
    <dgm:pt modelId="{46071342-F4A6-4FD1-812B-F0AC56882F18}" type="pres">
      <dgm:prSet presAssocID="{AEA2E774-4D84-42BA-A5B6-755800A2C474}" presName="vert1" presStyleCnt="0"/>
      <dgm:spPr/>
    </dgm:pt>
    <dgm:pt modelId="{650DD4DD-9912-4641-9CC8-5B81B1D00BF5}" type="pres">
      <dgm:prSet presAssocID="{C79E3B8D-C244-4F90-B1F4-F4EA1C7D1D61}" presName="thickLine" presStyleLbl="alignNode1" presStyleIdx="3" presStyleCnt="5"/>
      <dgm:spPr/>
    </dgm:pt>
    <dgm:pt modelId="{9F6D6CE4-3A9D-43AC-9810-3FC43D1DF30E}" type="pres">
      <dgm:prSet presAssocID="{C79E3B8D-C244-4F90-B1F4-F4EA1C7D1D61}" presName="horz1" presStyleCnt="0"/>
      <dgm:spPr/>
    </dgm:pt>
    <dgm:pt modelId="{2F251FBD-436A-4940-A531-FA7477E6F5E9}" type="pres">
      <dgm:prSet presAssocID="{C79E3B8D-C244-4F90-B1F4-F4EA1C7D1D61}" presName="tx1" presStyleLbl="revTx" presStyleIdx="3" presStyleCnt="5"/>
      <dgm:spPr/>
    </dgm:pt>
    <dgm:pt modelId="{2B2755C3-9188-4737-A55B-D74E4655D50D}" type="pres">
      <dgm:prSet presAssocID="{C79E3B8D-C244-4F90-B1F4-F4EA1C7D1D61}" presName="vert1" presStyleCnt="0"/>
      <dgm:spPr/>
    </dgm:pt>
    <dgm:pt modelId="{78CCD54F-A818-4EC4-8CA0-9EB5B296BBBB}" type="pres">
      <dgm:prSet presAssocID="{4C741C3A-598E-4E42-A40D-5EF6F716998E}" presName="thickLine" presStyleLbl="alignNode1" presStyleIdx="4" presStyleCnt="5"/>
      <dgm:spPr/>
    </dgm:pt>
    <dgm:pt modelId="{584AE56B-A3E4-491F-BEC1-A015CD24DAFB}" type="pres">
      <dgm:prSet presAssocID="{4C741C3A-598E-4E42-A40D-5EF6F716998E}" presName="horz1" presStyleCnt="0"/>
      <dgm:spPr/>
    </dgm:pt>
    <dgm:pt modelId="{758DEDCE-D8C4-4678-9E76-2A5E5F88EEAA}" type="pres">
      <dgm:prSet presAssocID="{4C741C3A-598E-4E42-A40D-5EF6F716998E}" presName="tx1" presStyleLbl="revTx" presStyleIdx="4" presStyleCnt="5"/>
      <dgm:spPr/>
    </dgm:pt>
    <dgm:pt modelId="{675C81E5-4292-4D50-81C4-33235C4EFD74}" type="pres">
      <dgm:prSet presAssocID="{4C741C3A-598E-4E42-A40D-5EF6F716998E}" presName="vert1" presStyleCnt="0"/>
      <dgm:spPr/>
    </dgm:pt>
  </dgm:ptLst>
  <dgm:cxnLst>
    <dgm:cxn modelId="{C23F9632-A6DE-4954-B79F-F4E03994CD46}" srcId="{1A843ACB-A11F-4686-8783-3765AC25DCE8}" destId="{C79E3B8D-C244-4F90-B1F4-F4EA1C7D1D61}" srcOrd="3" destOrd="0" parTransId="{69CBAEB0-85E5-4D5C-BE61-19CECFFF7CF6}" sibTransId="{5A560DD7-45AF-4B1B-BB76-C95FCE598075}"/>
    <dgm:cxn modelId="{A453373A-A8CB-448C-AD87-D465AB1CDEDC}" srcId="{1A843ACB-A11F-4686-8783-3765AC25DCE8}" destId="{9CDB94AC-53A5-4962-9425-11DBDE97BDC8}" srcOrd="0" destOrd="0" parTransId="{D1B7A4EF-2314-463C-A71D-481D577268F2}" sibTransId="{DE109636-BD34-4B7B-A835-B4C0E5AFA1C7}"/>
    <dgm:cxn modelId="{2372664B-680B-48AA-B48E-DB95C3BB849E}" srcId="{1A843ACB-A11F-4686-8783-3765AC25DCE8}" destId="{0D527323-99A5-4EBC-8CA4-F9BD4E92CA7D}" srcOrd="1" destOrd="0" parTransId="{196D3EA3-D22E-45B7-AFA7-ECA5B3AB9882}" sibTransId="{D6F01467-119B-43EF-9FBF-0CB3D286B848}"/>
    <dgm:cxn modelId="{F9F8636E-9AAB-476F-B2A2-CC22C06A8418}" srcId="{1A843ACB-A11F-4686-8783-3765AC25DCE8}" destId="{4C741C3A-598E-4E42-A40D-5EF6F716998E}" srcOrd="4" destOrd="0" parTransId="{758D2FAB-88AD-4F72-8F96-0A6CBB9094C1}" sibTransId="{FCB3B3CB-565D-4774-B31D-F7E9B8696D92}"/>
    <dgm:cxn modelId="{60D7BD50-3F3C-4176-972B-02C1583061C7}" type="presOf" srcId="{1A843ACB-A11F-4686-8783-3765AC25DCE8}" destId="{5E70B1B5-1A62-4849-9B84-6C6A813FE855}" srcOrd="0" destOrd="0" presId="urn:microsoft.com/office/officeart/2008/layout/LinedList"/>
    <dgm:cxn modelId="{0A4FBE54-E06F-45A4-B372-A919065928C6}" type="presOf" srcId="{AEA2E774-4D84-42BA-A5B6-755800A2C474}" destId="{A4414813-E583-4550-8DDE-1687C5911760}" srcOrd="0" destOrd="0" presId="urn:microsoft.com/office/officeart/2008/layout/LinedList"/>
    <dgm:cxn modelId="{27C5EA57-2A58-46E1-A4E3-3D56C23A58AF}" type="presOf" srcId="{0D527323-99A5-4EBC-8CA4-F9BD4E92CA7D}" destId="{9C945025-2E07-471B-989F-CD886B0B5EBD}" srcOrd="0" destOrd="0" presId="urn:microsoft.com/office/officeart/2008/layout/LinedList"/>
    <dgm:cxn modelId="{E202CA79-3154-462C-B8A9-59AE883CA13A}" type="presOf" srcId="{4C741C3A-598E-4E42-A40D-5EF6F716998E}" destId="{758DEDCE-D8C4-4678-9E76-2A5E5F88EEAA}" srcOrd="0" destOrd="0" presId="urn:microsoft.com/office/officeart/2008/layout/LinedList"/>
    <dgm:cxn modelId="{E3C9FA96-03EA-46FA-99C6-693CABC93C44}" type="presOf" srcId="{C79E3B8D-C244-4F90-B1F4-F4EA1C7D1D61}" destId="{2F251FBD-436A-4940-A531-FA7477E6F5E9}" srcOrd="0" destOrd="0" presId="urn:microsoft.com/office/officeart/2008/layout/LinedList"/>
    <dgm:cxn modelId="{FC4D60D7-54EE-4F43-9492-3237A0F9FD6E}" type="presOf" srcId="{9CDB94AC-53A5-4962-9425-11DBDE97BDC8}" destId="{65AD342D-3883-4A98-ABD0-A161559A3A56}" srcOrd="0" destOrd="0" presId="urn:microsoft.com/office/officeart/2008/layout/LinedList"/>
    <dgm:cxn modelId="{C35FBCEA-DBD9-47A5-9204-02A2E83F1EDB}" srcId="{1A843ACB-A11F-4686-8783-3765AC25DCE8}" destId="{AEA2E774-4D84-42BA-A5B6-755800A2C474}" srcOrd="2" destOrd="0" parTransId="{EDC8EE35-1693-4C72-B036-34ED33299419}" sibTransId="{16D2D939-A0BD-4F55-B53D-E7FB8B0F4B4A}"/>
    <dgm:cxn modelId="{9AAF9D51-B676-4B4B-BAE0-AB76850DF5A9}" type="presParOf" srcId="{5E70B1B5-1A62-4849-9B84-6C6A813FE855}" destId="{0A1CD5D2-E601-4CA7-8508-52116D407FB5}" srcOrd="0" destOrd="0" presId="urn:microsoft.com/office/officeart/2008/layout/LinedList"/>
    <dgm:cxn modelId="{87655527-4038-41DB-A35A-9D42ED07C14B}" type="presParOf" srcId="{5E70B1B5-1A62-4849-9B84-6C6A813FE855}" destId="{94316C3E-D1F6-49A9-BA61-18EC0AE1BFAC}" srcOrd="1" destOrd="0" presId="urn:microsoft.com/office/officeart/2008/layout/LinedList"/>
    <dgm:cxn modelId="{1A3E8D42-8F95-438C-82CF-5FAAF7EE6B1A}" type="presParOf" srcId="{94316C3E-D1F6-49A9-BA61-18EC0AE1BFAC}" destId="{65AD342D-3883-4A98-ABD0-A161559A3A56}" srcOrd="0" destOrd="0" presId="urn:microsoft.com/office/officeart/2008/layout/LinedList"/>
    <dgm:cxn modelId="{E7CEE90B-FD27-4341-9707-51B12AD873FB}" type="presParOf" srcId="{94316C3E-D1F6-49A9-BA61-18EC0AE1BFAC}" destId="{65D60621-DCC7-4F10-B8B3-7A9DC3815B05}" srcOrd="1" destOrd="0" presId="urn:microsoft.com/office/officeart/2008/layout/LinedList"/>
    <dgm:cxn modelId="{0619A698-F783-4E11-8A62-CA0B6A4E72C5}" type="presParOf" srcId="{5E70B1B5-1A62-4849-9B84-6C6A813FE855}" destId="{53476BE3-C4EE-41A0-9307-5C4DC11A2700}" srcOrd="2" destOrd="0" presId="urn:microsoft.com/office/officeart/2008/layout/LinedList"/>
    <dgm:cxn modelId="{310C07F0-7391-47AA-B415-114FB8EA0824}" type="presParOf" srcId="{5E70B1B5-1A62-4849-9B84-6C6A813FE855}" destId="{1B3223A2-02D4-4BCA-B33E-EF11A296CDFD}" srcOrd="3" destOrd="0" presId="urn:microsoft.com/office/officeart/2008/layout/LinedList"/>
    <dgm:cxn modelId="{10BD9EE6-BB92-49BA-AEB4-3C6EC4BFAB4C}" type="presParOf" srcId="{1B3223A2-02D4-4BCA-B33E-EF11A296CDFD}" destId="{9C945025-2E07-471B-989F-CD886B0B5EBD}" srcOrd="0" destOrd="0" presId="urn:microsoft.com/office/officeart/2008/layout/LinedList"/>
    <dgm:cxn modelId="{2F7D147B-C76A-490A-8D76-0E777AC63E37}" type="presParOf" srcId="{1B3223A2-02D4-4BCA-B33E-EF11A296CDFD}" destId="{0A46F06C-2A38-48A3-A422-039DB4E351C4}" srcOrd="1" destOrd="0" presId="urn:microsoft.com/office/officeart/2008/layout/LinedList"/>
    <dgm:cxn modelId="{7BA1C37A-A5ED-4B4D-95DE-5AAA06D46731}" type="presParOf" srcId="{5E70B1B5-1A62-4849-9B84-6C6A813FE855}" destId="{4F2A6F0D-2B4E-43C7-BBBE-4675AFDB9126}" srcOrd="4" destOrd="0" presId="urn:microsoft.com/office/officeart/2008/layout/LinedList"/>
    <dgm:cxn modelId="{F429FD70-4CB9-48C9-B6DC-AD018F0DE131}" type="presParOf" srcId="{5E70B1B5-1A62-4849-9B84-6C6A813FE855}" destId="{76C1A670-7C7D-4BDA-AD98-249000E678B7}" srcOrd="5" destOrd="0" presId="urn:microsoft.com/office/officeart/2008/layout/LinedList"/>
    <dgm:cxn modelId="{9222F5E5-CDA2-4546-986B-5337B95DC675}" type="presParOf" srcId="{76C1A670-7C7D-4BDA-AD98-249000E678B7}" destId="{A4414813-E583-4550-8DDE-1687C5911760}" srcOrd="0" destOrd="0" presId="urn:microsoft.com/office/officeart/2008/layout/LinedList"/>
    <dgm:cxn modelId="{A7A08CCF-D01A-4623-A829-29DBEE9800EC}" type="presParOf" srcId="{76C1A670-7C7D-4BDA-AD98-249000E678B7}" destId="{46071342-F4A6-4FD1-812B-F0AC56882F18}" srcOrd="1" destOrd="0" presId="urn:microsoft.com/office/officeart/2008/layout/LinedList"/>
    <dgm:cxn modelId="{3BF180E6-5A66-4C2B-8BBA-1FB89E22323F}" type="presParOf" srcId="{5E70B1B5-1A62-4849-9B84-6C6A813FE855}" destId="{650DD4DD-9912-4641-9CC8-5B81B1D00BF5}" srcOrd="6" destOrd="0" presId="urn:microsoft.com/office/officeart/2008/layout/LinedList"/>
    <dgm:cxn modelId="{303AD450-B4B5-4042-ABBF-4B7C31153150}" type="presParOf" srcId="{5E70B1B5-1A62-4849-9B84-6C6A813FE855}" destId="{9F6D6CE4-3A9D-43AC-9810-3FC43D1DF30E}" srcOrd="7" destOrd="0" presId="urn:microsoft.com/office/officeart/2008/layout/LinedList"/>
    <dgm:cxn modelId="{9361EE72-0634-42E1-8D1E-20EFDFBF4B91}" type="presParOf" srcId="{9F6D6CE4-3A9D-43AC-9810-3FC43D1DF30E}" destId="{2F251FBD-436A-4940-A531-FA7477E6F5E9}" srcOrd="0" destOrd="0" presId="urn:microsoft.com/office/officeart/2008/layout/LinedList"/>
    <dgm:cxn modelId="{7B90A083-F57B-4E3F-922A-46EB4E131581}" type="presParOf" srcId="{9F6D6CE4-3A9D-43AC-9810-3FC43D1DF30E}" destId="{2B2755C3-9188-4737-A55B-D74E4655D50D}" srcOrd="1" destOrd="0" presId="urn:microsoft.com/office/officeart/2008/layout/LinedList"/>
    <dgm:cxn modelId="{B2672C1B-EE01-4F2C-BB0B-26AFB5CA340A}" type="presParOf" srcId="{5E70B1B5-1A62-4849-9B84-6C6A813FE855}" destId="{78CCD54F-A818-4EC4-8CA0-9EB5B296BBBB}" srcOrd="8" destOrd="0" presId="urn:microsoft.com/office/officeart/2008/layout/LinedList"/>
    <dgm:cxn modelId="{00B7F7A9-60D8-4084-8134-68A24096D2B9}" type="presParOf" srcId="{5E70B1B5-1A62-4849-9B84-6C6A813FE855}" destId="{584AE56B-A3E4-491F-BEC1-A015CD24DAFB}" srcOrd="9" destOrd="0" presId="urn:microsoft.com/office/officeart/2008/layout/LinedList"/>
    <dgm:cxn modelId="{7C0E5F9D-4786-4295-BB68-F3B899F4D490}" type="presParOf" srcId="{584AE56B-A3E4-491F-BEC1-A015CD24DAFB}" destId="{758DEDCE-D8C4-4678-9E76-2A5E5F88EEAA}" srcOrd="0" destOrd="0" presId="urn:microsoft.com/office/officeart/2008/layout/LinedList"/>
    <dgm:cxn modelId="{CD8135DA-16A7-43BC-87DE-90079FC5E5B1}" type="presParOf" srcId="{584AE56B-A3E4-491F-BEC1-A015CD24DAFB}" destId="{675C81E5-4292-4D50-81C4-33235C4EFD7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9FF402-D367-4361-8EA4-09D8AE44AED2}"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l-GR"/>
        </a:p>
      </dgm:t>
    </dgm:pt>
    <dgm:pt modelId="{47EBEB67-8EDF-4585-BE43-5AB2FBE3ADED}">
      <dgm:prSet phldrT="[Κείμενο]" custT="1"/>
      <dgm:spPr/>
      <dgm:t>
        <a:bodyPr/>
        <a:lstStyle/>
        <a:p>
          <a:r>
            <a:rPr lang="en-US" sz="2000" dirty="0"/>
            <a:t>Expenditures</a:t>
          </a:r>
          <a:endParaRPr lang="el-GR" sz="2000" dirty="0"/>
        </a:p>
      </dgm:t>
    </dgm:pt>
    <dgm:pt modelId="{823A9A24-523A-4DDA-A7A5-A713F8062818}" type="parTrans" cxnId="{7ABC8D52-5B4C-48F5-8AED-81EA6C5B6162}">
      <dgm:prSet/>
      <dgm:spPr/>
      <dgm:t>
        <a:bodyPr/>
        <a:lstStyle/>
        <a:p>
          <a:endParaRPr lang="el-GR"/>
        </a:p>
      </dgm:t>
    </dgm:pt>
    <dgm:pt modelId="{32492422-FEB6-46E2-B4B0-BEF0DF7E5639}" type="sibTrans" cxnId="{7ABC8D52-5B4C-48F5-8AED-81EA6C5B6162}">
      <dgm:prSet/>
      <dgm:spPr/>
      <dgm:t>
        <a:bodyPr/>
        <a:lstStyle/>
        <a:p>
          <a:endParaRPr lang="el-GR"/>
        </a:p>
      </dgm:t>
    </dgm:pt>
    <dgm:pt modelId="{465C456E-0441-4FA8-9687-3F304BC25941}">
      <dgm:prSet phldrT="[Κείμενο]" custT="1"/>
      <dgm:spPr/>
      <dgm:t>
        <a:bodyPr/>
        <a:lstStyle/>
        <a:p>
          <a:pPr>
            <a:buFont typeface="Arial" panose="020B0604020202020204" pitchFamily="34" charset="0"/>
            <a:buChar char="•"/>
          </a:pPr>
          <a:r>
            <a:rPr lang="en-US" sz="2000" dirty="0"/>
            <a:t>Invoice</a:t>
          </a:r>
          <a:endParaRPr lang="el-GR" sz="2000" dirty="0"/>
        </a:p>
      </dgm:t>
    </dgm:pt>
    <dgm:pt modelId="{FF94F2E9-7EA9-45E9-A0E5-6035D36FD4DF}" type="parTrans" cxnId="{68100797-F40D-4888-96AA-3BF8C385B304}">
      <dgm:prSet/>
      <dgm:spPr/>
      <dgm:t>
        <a:bodyPr/>
        <a:lstStyle/>
        <a:p>
          <a:endParaRPr lang="el-GR"/>
        </a:p>
      </dgm:t>
    </dgm:pt>
    <dgm:pt modelId="{ED511615-0E18-4F3C-B7A8-9A3DF1AC6C7A}" type="sibTrans" cxnId="{68100797-F40D-4888-96AA-3BF8C385B304}">
      <dgm:prSet/>
      <dgm:spPr/>
      <dgm:t>
        <a:bodyPr/>
        <a:lstStyle/>
        <a:p>
          <a:endParaRPr lang="el-GR"/>
        </a:p>
      </dgm:t>
    </dgm:pt>
    <dgm:pt modelId="{AFE0429B-5EC9-4046-814F-59BB913048DD}">
      <dgm:prSet custT="1"/>
      <dgm:spPr/>
      <dgm:t>
        <a:bodyPr/>
        <a:lstStyle/>
        <a:p>
          <a:r>
            <a:rPr lang="en-US" sz="2000" dirty="0"/>
            <a:t>Accounting Document</a:t>
          </a:r>
        </a:p>
      </dgm:t>
    </dgm:pt>
    <dgm:pt modelId="{8402C033-BE9F-430F-AE03-7744B472AA1E}" type="parTrans" cxnId="{E0285206-811A-413E-87C7-29BF97933B03}">
      <dgm:prSet/>
      <dgm:spPr/>
      <dgm:t>
        <a:bodyPr/>
        <a:lstStyle/>
        <a:p>
          <a:endParaRPr lang="el-GR"/>
        </a:p>
      </dgm:t>
    </dgm:pt>
    <dgm:pt modelId="{09722F66-20F7-4AF7-AAFC-15D441831DBD}" type="sibTrans" cxnId="{E0285206-811A-413E-87C7-29BF97933B03}">
      <dgm:prSet/>
      <dgm:spPr/>
      <dgm:t>
        <a:bodyPr/>
        <a:lstStyle/>
        <a:p>
          <a:endParaRPr lang="el-GR"/>
        </a:p>
      </dgm:t>
    </dgm:pt>
    <dgm:pt modelId="{BDBE4591-5288-4A40-98F8-B7EEA03269A5}">
      <dgm:prSet custT="1"/>
      <dgm:spPr/>
      <dgm:t>
        <a:bodyPr/>
        <a:lstStyle/>
        <a:p>
          <a:r>
            <a:rPr lang="en-US" sz="2000" dirty="0"/>
            <a:t>Staff paylist</a:t>
          </a:r>
        </a:p>
      </dgm:t>
    </dgm:pt>
    <dgm:pt modelId="{A4202BD8-88D8-46B3-AD1E-229BFB16ED84}" type="parTrans" cxnId="{1E0B12FB-C314-4674-BDA9-411FA9E573A4}">
      <dgm:prSet/>
      <dgm:spPr/>
      <dgm:t>
        <a:bodyPr/>
        <a:lstStyle/>
        <a:p>
          <a:endParaRPr lang="el-GR"/>
        </a:p>
      </dgm:t>
    </dgm:pt>
    <dgm:pt modelId="{AE734D57-1B38-495F-B0A5-CF0045A82CD8}" type="sibTrans" cxnId="{1E0B12FB-C314-4674-BDA9-411FA9E573A4}">
      <dgm:prSet/>
      <dgm:spPr/>
      <dgm:t>
        <a:bodyPr/>
        <a:lstStyle/>
        <a:p>
          <a:endParaRPr lang="el-GR"/>
        </a:p>
      </dgm:t>
    </dgm:pt>
    <dgm:pt modelId="{E00DDF2B-AD20-43B0-9C68-9CF60EAA603F}">
      <dgm:prSet phldrT="[Κείμενο]" custT="1"/>
      <dgm:spPr/>
      <dgm:t>
        <a:bodyPr/>
        <a:lstStyle/>
        <a:p>
          <a:pPr>
            <a:buFont typeface="Arial" panose="020B0604020202020204" pitchFamily="34" charset="0"/>
            <a:buChar char="•"/>
          </a:pPr>
          <a:r>
            <a:rPr lang="en-US" sz="2000" dirty="0"/>
            <a:t>Check</a:t>
          </a:r>
          <a:endParaRPr lang="el-GR" sz="2000" dirty="0"/>
        </a:p>
      </dgm:t>
    </dgm:pt>
    <dgm:pt modelId="{04D65A4E-F8DF-41E0-84CE-925826DCF94F}" type="parTrans" cxnId="{B1FA4686-848C-4C88-A24E-1266080D85C9}">
      <dgm:prSet/>
      <dgm:spPr/>
      <dgm:t>
        <a:bodyPr/>
        <a:lstStyle/>
        <a:p>
          <a:endParaRPr lang="el-GR"/>
        </a:p>
      </dgm:t>
    </dgm:pt>
    <dgm:pt modelId="{1D5BDEB7-2F36-4D76-9977-F4447480176D}" type="sibTrans" cxnId="{B1FA4686-848C-4C88-A24E-1266080D85C9}">
      <dgm:prSet/>
      <dgm:spPr/>
      <dgm:t>
        <a:bodyPr/>
        <a:lstStyle/>
        <a:p>
          <a:endParaRPr lang="el-GR"/>
        </a:p>
      </dgm:t>
    </dgm:pt>
    <dgm:pt modelId="{637C10EC-252B-4E8F-9C99-A64AC7C1EAB0}">
      <dgm:prSet custT="1"/>
      <dgm:spPr/>
      <dgm:t>
        <a:bodyPr/>
        <a:lstStyle/>
        <a:p>
          <a:r>
            <a:rPr lang="en-US" sz="2000" dirty="0"/>
            <a:t>Electronic Payment</a:t>
          </a:r>
        </a:p>
      </dgm:t>
    </dgm:pt>
    <dgm:pt modelId="{1A9E2E8E-66E6-4923-B436-53C087E1490A}" type="parTrans" cxnId="{78DF63A1-1F3B-4481-92F8-A63F704A12B4}">
      <dgm:prSet/>
      <dgm:spPr/>
      <dgm:t>
        <a:bodyPr/>
        <a:lstStyle/>
        <a:p>
          <a:endParaRPr lang="el-GR"/>
        </a:p>
      </dgm:t>
    </dgm:pt>
    <dgm:pt modelId="{ED4E2A6D-8334-4ACA-B777-6DF210432D9F}" type="sibTrans" cxnId="{78DF63A1-1F3B-4481-92F8-A63F704A12B4}">
      <dgm:prSet/>
      <dgm:spPr/>
      <dgm:t>
        <a:bodyPr/>
        <a:lstStyle/>
        <a:p>
          <a:endParaRPr lang="el-GR"/>
        </a:p>
      </dgm:t>
    </dgm:pt>
    <dgm:pt modelId="{7D84282F-982A-40A0-BB3D-529D97FF7D9D}">
      <dgm:prSet custT="1"/>
      <dgm:spPr/>
      <dgm:t>
        <a:bodyPr/>
        <a:lstStyle/>
        <a:p>
          <a:r>
            <a:rPr lang="en-US" sz="2000" dirty="0"/>
            <a:t>Bank transaction</a:t>
          </a:r>
        </a:p>
      </dgm:t>
    </dgm:pt>
    <dgm:pt modelId="{E99A0076-8FFB-4E3F-B7A4-F64AC79C571E}" type="parTrans" cxnId="{A072D86E-9AB8-4531-965C-F6E2BDC1E48F}">
      <dgm:prSet/>
      <dgm:spPr/>
      <dgm:t>
        <a:bodyPr/>
        <a:lstStyle/>
        <a:p>
          <a:endParaRPr lang="el-GR"/>
        </a:p>
      </dgm:t>
    </dgm:pt>
    <dgm:pt modelId="{B2FB38F8-5069-4BF3-AB19-D9C11726D9A2}" type="sibTrans" cxnId="{A072D86E-9AB8-4531-965C-F6E2BDC1E48F}">
      <dgm:prSet/>
      <dgm:spPr/>
      <dgm:t>
        <a:bodyPr/>
        <a:lstStyle/>
        <a:p>
          <a:endParaRPr lang="el-GR"/>
        </a:p>
      </dgm:t>
    </dgm:pt>
    <dgm:pt modelId="{01281B56-E870-40D4-843A-C60545C85474}">
      <dgm:prSet custT="1"/>
      <dgm:spPr/>
      <dgm:t>
        <a:bodyPr/>
        <a:lstStyle/>
        <a:p>
          <a:r>
            <a:rPr lang="en-US" sz="2000" dirty="0"/>
            <a:t>Proof of Payment</a:t>
          </a:r>
        </a:p>
      </dgm:t>
    </dgm:pt>
    <dgm:pt modelId="{C53290DD-3FB6-4751-A511-B5AB298675D5}" type="parTrans" cxnId="{89FEBC60-872A-45C8-BBCF-826F331A6AE2}">
      <dgm:prSet/>
      <dgm:spPr/>
      <dgm:t>
        <a:bodyPr/>
        <a:lstStyle/>
        <a:p>
          <a:endParaRPr lang="el-GR"/>
        </a:p>
      </dgm:t>
    </dgm:pt>
    <dgm:pt modelId="{BDCEF143-D9BF-461D-984C-7C98EADE1936}" type="sibTrans" cxnId="{89FEBC60-872A-45C8-BBCF-826F331A6AE2}">
      <dgm:prSet/>
      <dgm:spPr/>
      <dgm:t>
        <a:bodyPr/>
        <a:lstStyle/>
        <a:p>
          <a:endParaRPr lang="el-GR"/>
        </a:p>
      </dgm:t>
    </dgm:pt>
    <dgm:pt modelId="{EEBFA53B-0AAF-4F76-80AB-8739D2A00462}">
      <dgm:prSet phldrT="[Κείμενο]" custT="1"/>
      <dgm:spPr/>
      <dgm:t>
        <a:bodyPr/>
        <a:lstStyle/>
        <a:p>
          <a:r>
            <a:rPr lang="en-US" sz="2000" dirty="0"/>
            <a:t>Payments</a:t>
          </a:r>
          <a:endParaRPr lang="el-GR" sz="2000" dirty="0"/>
        </a:p>
      </dgm:t>
    </dgm:pt>
    <dgm:pt modelId="{9ABCB597-1CD3-41AE-B9B0-5BAA5647F90A}" type="sibTrans" cxnId="{6C94E1C9-7A7D-4871-AF49-B5A7954C030B}">
      <dgm:prSet/>
      <dgm:spPr/>
      <dgm:t>
        <a:bodyPr/>
        <a:lstStyle/>
        <a:p>
          <a:endParaRPr lang="el-GR"/>
        </a:p>
      </dgm:t>
    </dgm:pt>
    <dgm:pt modelId="{4F232D13-AF3F-44E7-939F-5A95825D6FC3}" type="parTrans" cxnId="{6C94E1C9-7A7D-4871-AF49-B5A7954C030B}">
      <dgm:prSet/>
      <dgm:spPr/>
      <dgm:t>
        <a:bodyPr/>
        <a:lstStyle/>
        <a:p>
          <a:endParaRPr lang="el-GR"/>
        </a:p>
      </dgm:t>
    </dgm:pt>
    <dgm:pt modelId="{554EFC80-66F7-49FD-B13B-3440BD8F6417}" type="pres">
      <dgm:prSet presAssocID="{6D9FF402-D367-4361-8EA4-09D8AE44AED2}" presName="Name0" presStyleCnt="0">
        <dgm:presLayoutVars>
          <dgm:dir/>
          <dgm:animLvl val="lvl"/>
          <dgm:resizeHandles val="exact"/>
        </dgm:presLayoutVars>
      </dgm:prSet>
      <dgm:spPr/>
    </dgm:pt>
    <dgm:pt modelId="{2D98394F-86B1-4D1B-9C78-5C5F26E56E5C}" type="pres">
      <dgm:prSet presAssocID="{47EBEB67-8EDF-4585-BE43-5AB2FBE3ADED}" presName="composite" presStyleCnt="0"/>
      <dgm:spPr/>
    </dgm:pt>
    <dgm:pt modelId="{15264522-AC6D-4ABF-B433-B8ED46E969A6}" type="pres">
      <dgm:prSet presAssocID="{47EBEB67-8EDF-4585-BE43-5AB2FBE3ADED}" presName="parTx" presStyleLbl="alignNode1" presStyleIdx="0" presStyleCnt="2" custScaleY="68578">
        <dgm:presLayoutVars>
          <dgm:chMax val="0"/>
          <dgm:chPref val="0"/>
          <dgm:bulletEnabled val="1"/>
        </dgm:presLayoutVars>
      </dgm:prSet>
      <dgm:spPr/>
    </dgm:pt>
    <dgm:pt modelId="{7D880602-8DC5-45ED-BEE2-54B24291B538}" type="pres">
      <dgm:prSet presAssocID="{47EBEB67-8EDF-4585-BE43-5AB2FBE3ADED}" presName="desTx" presStyleLbl="alignAccFollowNode1" presStyleIdx="0" presStyleCnt="2" custScaleY="100000">
        <dgm:presLayoutVars>
          <dgm:bulletEnabled val="1"/>
        </dgm:presLayoutVars>
      </dgm:prSet>
      <dgm:spPr/>
    </dgm:pt>
    <dgm:pt modelId="{6BAC3482-D701-4242-A373-918C9943F7BA}" type="pres">
      <dgm:prSet presAssocID="{32492422-FEB6-46E2-B4B0-BEF0DF7E5639}" presName="space" presStyleCnt="0"/>
      <dgm:spPr/>
    </dgm:pt>
    <dgm:pt modelId="{85A5C013-B1C2-4654-A4C5-851D207BB6C6}" type="pres">
      <dgm:prSet presAssocID="{EEBFA53B-0AAF-4F76-80AB-8739D2A00462}" presName="composite" presStyleCnt="0"/>
      <dgm:spPr/>
    </dgm:pt>
    <dgm:pt modelId="{F37896B7-83E2-435F-8AC9-61EBD69FD369}" type="pres">
      <dgm:prSet presAssocID="{EEBFA53B-0AAF-4F76-80AB-8739D2A00462}" presName="parTx" presStyleLbl="alignNode1" presStyleIdx="1" presStyleCnt="2" custScaleY="68578">
        <dgm:presLayoutVars>
          <dgm:chMax val="0"/>
          <dgm:chPref val="0"/>
          <dgm:bulletEnabled val="1"/>
        </dgm:presLayoutVars>
      </dgm:prSet>
      <dgm:spPr/>
    </dgm:pt>
    <dgm:pt modelId="{DAF5B416-7E08-438C-83E5-225D35694018}" type="pres">
      <dgm:prSet presAssocID="{EEBFA53B-0AAF-4F76-80AB-8739D2A00462}" presName="desTx" presStyleLbl="alignAccFollowNode1" presStyleIdx="1" presStyleCnt="2" custScaleY="95398" custLinFactNeighborY="655">
        <dgm:presLayoutVars>
          <dgm:bulletEnabled val="1"/>
        </dgm:presLayoutVars>
      </dgm:prSet>
      <dgm:spPr/>
    </dgm:pt>
  </dgm:ptLst>
  <dgm:cxnLst>
    <dgm:cxn modelId="{E0285206-811A-413E-87C7-29BF97933B03}" srcId="{47EBEB67-8EDF-4585-BE43-5AB2FBE3ADED}" destId="{AFE0429B-5EC9-4046-814F-59BB913048DD}" srcOrd="1" destOrd="0" parTransId="{8402C033-BE9F-430F-AE03-7744B472AA1E}" sibTransId="{09722F66-20F7-4AF7-AAFC-15D441831DBD}"/>
    <dgm:cxn modelId="{A592FE27-2CFD-4EFC-B933-B081E1B54A82}" type="presOf" srcId="{6D9FF402-D367-4361-8EA4-09D8AE44AED2}" destId="{554EFC80-66F7-49FD-B13B-3440BD8F6417}" srcOrd="0" destOrd="0" presId="urn:microsoft.com/office/officeart/2005/8/layout/hList1"/>
    <dgm:cxn modelId="{89FEBC60-872A-45C8-BBCF-826F331A6AE2}" srcId="{EEBFA53B-0AAF-4F76-80AB-8739D2A00462}" destId="{01281B56-E870-40D4-843A-C60545C85474}" srcOrd="3" destOrd="0" parTransId="{C53290DD-3FB6-4751-A511-B5AB298675D5}" sibTransId="{BDCEF143-D9BF-461D-984C-7C98EADE1936}"/>
    <dgm:cxn modelId="{A072D86E-9AB8-4531-965C-F6E2BDC1E48F}" srcId="{EEBFA53B-0AAF-4F76-80AB-8739D2A00462}" destId="{7D84282F-982A-40A0-BB3D-529D97FF7D9D}" srcOrd="2" destOrd="0" parTransId="{E99A0076-8FFB-4E3F-B7A4-F64AC79C571E}" sibTransId="{B2FB38F8-5069-4BF3-AB19-D9C11726D9A2}"/>
    <dgm:cxn modelId="{7ABC8D52-5B4C-48F5-8AED-81EA6C5B6162}" srcId="{6D9FF402-D367-4361-8EA4-09D8AE44AED2}" destId="{47EBEB67-8EDF-4585-BE43-5AB2FBE3ADED}" srcOrd="0" destOrd="0" parTransId="{823A9A24-523A-4DDA-A7A5-A713F8062818}" sibTransId="{32492422-FEB6-46E2-B4B0-BEF0DF7E5639}"/>
    <dgm:cxn modelId="{A2D2E17C-DACD-47F3-8819-896F7AAE9018}" type="presOf" srcId="{01281B56-E870-40D4-843A-C60545C85474}" destId="{DAF5B416-7E08-438C-83E5-225D35694018}" srcOrd="0" destOrd="3" presId="urn:microsoft.com/office/officeart/2005/8/layout/hList1"/>
    <dgm:cxn modelId="{B1FA4686-848C-4C88-A24E-1266080D85C9}" srcId="{EEBFA53B-0AAF-4F76-80AB-8739D2A00462}" destId="{E00DDF2B-AD20-43B0-9C68-9CF60EAA603F}" srcOrd="0" destOrd="0" parTransId="{04D65A4E-F8DF-41E0-84CE-925826DCF94F}" sibTransId="{1D5BDEB7-2F36-4D76-9977-F4447480176D}"/>
    <dgm:cxn modelId="{E537A18F-DE1A-44FA-8E6B-DE1ECD52CFDC}" type="presOf" srcId="{7D84282F-982A-40A0-BB3D-529D97FF7D9D}" destId="{DAF5B416-7E08-438C-83E5-225D35694018}" srcOrd="0" destOrd="2" presId="urn:microsoft.com/office/officeart/2005/8/layout/hList1"/>
    <dgm:cxn modelId="{68100797-F40D-4888-96AA-3BF8C385B304}" srcId="{47EBEB67-8EDF-4585-BE43-5AB2FBE3ADED}" destId="{465C456E-0441-4FA8-9687-3F304BC25941}" srcOrd="0" destOrd="0" parTransId="{FF94F2E9-7EA9-45E9-A0E5-6035D36FD4DF}" sibTransId="{ED511615-0E18-4F3C-B7A8-9A3DF1AC6C7A}"/>
    <dgm:cxn modelId="{78DF63A1-1F3B-4481-92F8-A63F704A12B4}" srcId="{EEBFA53B-0AAF-4F76-80AB-8739D2A00462}" destId="{637C10EC-252B-4E8F-9C99-A64AC7C1EAB0}" srcOrd="1" destOrd="0" parTransId="{1A9E2E8E-66E6-4923-B436-53C087E1490A}" sibTransId="{ED4E2A6D-8334-4ACA-B777-6DF210432D9F}"/>
    <dgm:cxn modelId="{517627A8-9F66-4381-8A5B-E9A769A8C476}" type="presOf" srcId="{465C456E-0441-4FA8-9687-3F304BC25941}" destId="{7D880602-8DC5-45ED-BEE2-54B24291B538}" srcOrd="0" destOrd="0" presId="urn:microsoft.com/office/officeart/2005/8/layout/hList1"/>
    <dgm:cxn modelId="{3C1EAAAA-7EAD-42AA-BEE7-E3F57A33BF4C}" type="presOf" srcId="{EEBFA53B-0AAF-4F76-80AB-8739D2A00462}" destId="{F37896B7-83E2-435F-8AC9-61EBD69FD369}" srcOrd="0" destOrd="0" presId="urn:microsoft.com/office/officeart/2005/8/layout/hList1"/>
    <dgm:cxn modelId="{627E9BC3-7AE1-4EF7-9A58-D6770477501A}" type="presOf" srcId="{47EBEB67-8EDF-4585-BE43-5AB2FBE3ADED}" destId="{15264522-AC6D-4ABF-B433-B8ED46E969A6}" srcOrd="0" destOrd="0" presId="urn:microsoft.com/office/officeart/2005/8/layout/hList1"/>
    <dgm:cxn modelId="{6C94E1C9-7A7D-4871-AF49-B5A7954C030B}" srcId="{6D9FF402-D367-4361-8EA4-09D8AE44AED2}" destId="{EEBFA53B-0AAF-4F76-80AB-8739D2A00462}" srcOrd="1" destOrd="0" parTransId="{4F232D13-AF3F-44E7-939F-5A95825D6FC3}" sibTransId="{9ABCB597-1CD3-41AE-B9B0-5BAA5647F90A}"/>
    <dgm:cxn modelId="{1819EBCE-FC54-41F9-BC0A-CBE9BD2E6B0D}" type="presOf" srcId="{E00DDF2B-AD20-43B0-9C68-9CF60EAA603F}" destId="{DAF5B416-7E08-438C-83E5-225D35694018}" srcOrd="0" destOrd="0" presId="urn:microsoft.com/office/officeart/2005/8/layout/hList1"/>
    <dgm:cxn modelId="{628333CF-C3D7-4AA1-875F-87AED058EC28}" type="presOf" srcId="{637C10EC-252B-4E8F-9C99-A64AC7C1EAB0}" destId="{DAF5B416-7E08-438C-83E5-225D35694018}" srcOrd="0" destOrd="1" presId="urn:microsoft.com/office/officeart/2005/8/layout/hList1"/>
    <dgm:cxn modelId="{D679B8CF-196B-4533-AA6A-051110711C7F}" type="presOf" srcId="{AFE0429B-5EC9-4046-814F-59BB913048DD}" destId="{7D880602-8DC5-45ED-BEE2-54B24291B538}" srcOrd="0" destOrd="1" presId="urn:microsoft.com/office/officeart/2005/8/layout/hList1"/>
    <dgm:cxn modelId="{518E6DE7-EB8B-4811-9C3C-77DB5237C238}" type="presOf" srcId="{BDBE4591-5288-4A40-98F8-B7EEA03269A5}" destId="{7D880602-8DC5-45ED-BEE2-54B24291B538}" srcOrd="0" destOrd="2" presId="urn:microsoft.com/office/officeart/2005/8/layout/hList1"/>
    <dgm:cxn modelId="{1E0B12FB-C314-4674-BDA9-411FA9E573A4}" srcId="{47EBEB67-8EDF-4585-BE43-5AB2FBE3ADED}" destId="{BDBE4591-5288-4A40-98F8-B7EEA03269A5}" srcOrd="2" destOrd="0" parTransId="{A4202BD8-88D8-46B3-AD1E-229BFB16ED84}" sibTransId="{AE734D57-1B38-495F-B0A5-CF0045A82CD8}"/>
    <dgm:cxn modelId="{337B9BC1-D18D-4BD8-A71A-5E76F4D4951C}" type="presParOf" srcId="{554EFC80-66F7-49FD-B13B-3440BD8F6417}" destId="{2D98394F-86B1-4D1B-9C78-5C5F26E56E5C}" srcOrd="0" destOrd="0" presId="urn:microsoft.com/office/officeart/2005/8/layout/hList1"/>
    <dgm:cxn modelId="{974B8DB1-C902-47E2-8D24-F5EF5B746856}" type="presParOf" srcId="{2D98394F-86B1-4D1B-9C78-5C5F26E56E5C}" destId="{15264522-AC6D-4ABF-B433-B8ED46E969A6}" srcOrd="0" destOrd="0" presId="urn:microsoft.com/office/officeart/2005/8/layout/hList1"/>
    <dgm:cxn modelId="{D1CB80C8-3FC0-41F7-94B1-448B27BEDE4D}" type="presParOf" srcId="{2D98394F-86B1-4D1B-9C78-5C5F26E56E5C}" destId="{7D880602-8DC5-45ED-BEE2-54B24291B538}" srcOrd="1" destOrd="0" presId="urn:microsoft.com/office/officeart/2005/8/layout/hList1"/>
    <dgm:cxn modelId="{74E10DAC-316E-4BE4-BCA8-CAE5CC9CF265}" type="presParOf" srcId="{554EFC80-66F7-49FD-B13B-3440BD8F6417}" destId="{6BAC3482-D701-4242-A373-918C9943F7BA}" srcOrd="1" destOrd="0" presId="urn:microsoft.com/office/officeart/2005/8/layout/hList1"/>
    <dgm:cxn modelId="{BB8AB1C5-2259-4004-8B0D-7CE1EBF64F1C}" type="presParOf" srcId="{554EFC80-66F7-49FD-B13B-3440BD8F6417}" destId="{85A5C013-B1C2-4654-A4C5-851D207BB6C6}" srcOrd="2" destOrd="0" presId="urn:microsoft.com/office/officeart/2005/8/layout/hList1"/>
    <dgm:cxn modelId="{82347937-D4C6-4340-80A5-C444A0AFE7B2}" type="presParOf" srcId="{85A5C013-B1C2-4654-A4C5-851D207BB6C6}" destId="{F37896B7-83E2-435F-8AC9-61EBD69FD369}" srcOrd="0" destOrd="0" presId="urn:microsoft.com/office/officeart/2005/8/layout/hList1"/>
    <dgm:cxn modelId="{BBE856D3-1FAA-40EA-B0EF-715591526BA9}" type="presParOf" srcId="{85A5C013-B1C2-4654-A4C5-851D207BB6C6}" destId="{DAF5B416-7E08-438C-83E5-225D3569401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B6EC87-F2F2-46B8-B4AD-E3A43ED6776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BB2AC31-F8C8-4D1B-8B16-9BDAF8FEFDDD}">
      <dgm:prSet custT="1"/>
      <dgm:spPr/>
      <dgm:t>
        <a:bodyPr/>
        <a:lstStyle/>
        <a:p>
          <a:r>
            <a:rPr lang="en-US" sz="2400" dirty="0"/>
            <a:t>Subcontracting amount” is related to the Payment Document</a:t>
          </a:r>
        </a:p>
        <a:p>
          <a:r>
            <a:rPr lang="el-GR" sz="2400" dirty="0"/>
            <a:t> </a:t>
          </a:r>
          <a:r>
            <a:rPr lang="en-US" sz="2400" dirty="0"/>
            <a:t>Not the correlations</a:t>
          </a:r>
        </a:p>
      </dgm:t>
    </dgm:pt>
    <dgm:pt modelId="{FCB7845D-7EDF-4039-B523-965204FA9A7E}" type="parTrans" cxnId="{CA5ECFA9-E1AD-4084-94D5-39A60B847673}">
      <dgm:prSet/>
      <dgm:spPr/>
      <dgm:t>
        <a:bodyPr/>
        <a:lstStyle/>
        <a:p>
          <a:endParaRPr lang="en-US"/>
        </a:p>
      </dgm:t>
    </dgm:pt>
    <dgm:pt modelId="{511AC080-A5CE-4B17-8232-5AA138BBF577}" type="sibTrans" cxnId="{CA5ECFA9-E1AD-4084-94D5-39A60B847673}">
      <dgm:prSet phldrT="01" phldr="0"/>
      <dgm:spPr/>
      <dgm:t>
        <a:bodyPr/>
        <a:lstStyle/>
        <a:p>
          <a:endParaRPr lang="en-US"/>
        </a:p>
      </dgm:t>
    </dgm:pt>
    <dgm:pt modelId="{E0B8C131-CD86-4BC2-B89F-08DFCB23A4CD}">
      <dgm:prSet custT="1"/>
      <dgm:spPr/>
      <dgm:t>
        <a:bodyPr/>
        <a:lstStyle/>
        <a:p>
          <a:r>
            <a:rPr lang="en-US" sz="2400" dirty="0"/>
            <a:t>If the total amount of the payment document</a:t>
          </a:r>
          <a:r>
            <a:rPr lang="el-GR" sz="2400" dirty="0"/>
            <a:t>, </a:t>
          </a:r>
          <a:r>
            <a:rPr lang="en-US" sz="2400" dirty="0"/>
            <a:t>refers to other payments than the ones the beneficiary has paid for the project, then</a:t>
          </a:r>
          <a:r>
            <a:rPr lang="el-GR" sz="2400" dirty="0"/>
            <a:t> </a:t>
          </a:r>
          <a:r>
            <a:rPr lang="el-GR" sz="2400" b="1" dirty="0"/>
            <a:t>«</a:t>
          </a:r>
          <a:r>
            <a:rPr lang="en-US" sz="2400" b="1" dirty="0"/>
            <a:t>Subcontracting amount</a:t>
          </a:r>
          <a:r>
            <a:rPr lang="el-GR" sz="2400" b="1" dirty="0"/>
            <a:t>» = «</a:t>
          </a:r>
          <a:r>
            <a:rPr lang="en-US" sz="2400" b="1" dirty="0"/>
            <a:t>Amount paid for the project</a:t>
          </a:r>
          <a:r>
            <a:rPr lang="el-GR" sz="2400" b="1" dirty="0"/>
            <a:t>»</a:t>
          </a:r>
          <a:endParaRPr lang="en-US" sz="2400" b="1" dirty="0"/>
        </a:p>
      </dgm:t>
    </dgm:pt>
    <dgm:pt modelId="{4B086485-D0B3-42F1-AEA5-C66B67B2C75D}" type="parTrans" cxnId="{7205FD41-A16D-43CF-A98C-1AEA8CBF6079}">
      <dgm:prSet/>
      <dgm:spPr/>
      <dgm:t>
        <a:bodyPr/>
        <a:lstStyle/>
        <a:p>
          <a:endParaRPr lang="en-US"/>
        </a:p>
      </dgm:t>
    </dgm:pt>
    <dgm:pt modelId="{09BB177A-3DBD-4538-8E09-D5730380797A}" type="sibTrans" cxnId="{7205FD41-A16D-43CF-A98C-1AEA8CBF6079}">
      <dgm:prSet phldrT="03" phldr="0"/>
      <dgm:spPr/>
      <dgm:t>
        <a:bodyPr/>
        <a:lstStyle/>
        <a:p>
          <a:endParaRPr lang="en-US"/>
        </a:p>
      </dgm:t>
    </dgm:pt>
    <dgm:pt modelId="{AC91E741-1EA7-45DB-BAEB-AD7EB9324619}" type="pres">
      <dgm:prSet presAssocID="{F3B6EC87-F2F2-46B8-B4AD-E3A43ED67763}" presName="linear" presStyleCnt="0">
        <dgm:presLayoutVars>
          <dgm:animLvl val="lvl"/>
          <dgm:resizeHandles val="exact"/>
        </dgm:presLayoutVars>
      </dgm:prSet>
      <dgm:spPr/>
    </dgm:pt>
    <dgm:pt modelId="{C2C60A3D-EEA4-4E65-A731-035A75D290EE}" type="pres">
      <dgm:prSet presAssocID="{4BB2AC31-F8C8-4D1B-8B16-9BDAF8FEFDDD}" presName="parentText" presStyleLbl="node1" presStyleIdx="0" presStyleCnt="2">
        <dgm:presLayoutVars>
          <dgm:chMax val="0"/>
          <dgm:bulletEnabled val="1"/>
        </dgm:presLayoutVars>
      </dgm:prSet>
      <dgm:spPr/>
    </dgm:pt>
    <dgm:pt modelId="{A9B34077-20DE-4635-BA26-6BA314F4D422}" type="pres">
      <dgm:prSet presAssocID="{511AC080-A5CE-4B17-8232-5AA138BBF577}" presName="spacer" presStyleCnt="0"/>
      <dgm:spPr/>
    </dgm:pt>
    <dgm:pt modelId="{AAB036BF-E282-41B5-A373-E6B7C08C7FD7}" type="pres">
      <dgm:prSet presAssocID="{E0B8C131-CD86-4BC2-B89F-08DFCB23A4CD}" presName="parentText" presStyleLbl="node1" presStyleIdx="1" presStyleCnt="2" custScaleY="106548">
        <dgm:presLayoutVars>
          <dgm:chMax val="0"/>
          <dgm:bulletEnabled val="1"/>
        </dgm:presLayoutVars>
      </dgm:prSet>
      <dgm:spPr/>
    </dgm:pt>
  </dgm:ptLst>
  <dgm:cxnLst>
    <dgm:cxn modelId="{EA0F0F1E-F9D8-4A15-929D-7E3BA785EC50}" type="presOf" srcId="{F3B6EC87-F2F2-46B8-B4AD-E3A43ED67763}" destId="{AC91E741-1EA7-45DB-BAEB-AD7EB9324619}" srcOrd="0" destOrd="0" presId="urn:microsoft.com/office/officeart/2005/8/layout/vList2"/>
    <dgm:cxn modelId="{7205FD41-A16D-43CF-A98C-1AEA8CBF6079}" srcId="{F3B6EC87-F2F2-46B8-B4AD-E3A43ED67763}" destId="{E0B8C131-CD86-4BC2-B89F-08DFCB23A4CD}" srcOrd="1" destOrd="0" parTransId="{4B086485-D0B3-42F1-AEA5-C66B67B2C75D}" sibTransId="{09BB177A-3DBD-4538-8E09-D5730380797A}"/>
    <dgm:cxn modelId="{4837B18D-CB35-442C-A60B-03D5C7E030B0}" type="presOf" srcId="{4BB2AC31-F8C8-4D1B-8B16-9BDAF8FEFDDD}" destId="{C2C60A3D-EEA4-4E65-A731-035A75D290EE}" srcOrd="0" destOrd="0" presId="urn:microsoft.com/office/officeart/2005/8/layout/vList2"/>
    <dgm:cxn modelId="{AEF97BA0-F7FB-426A-B476-D05EAE827CB2}" type="presOf" srcId="{E0B8C131-CD86-4BC2-B89F-08DFCB23A4CD}" destId="{AAB036BF-E282-41B5-A373-E6B7C08C7FD7}" srcOrd="0" destOrd="0" presId="urn:microsoft.com/office/officeart/2005/8/layout/vList2"/>
    <dgm:cxn modelId="{CA5ECFA9-E1AD-4084-94D5-39A60B847673}" srcId="{F3B6EC87-F2F2-46B8-B4AD-E3A43ED67763}" destId="{4BB2AC31-F8C8-4D1B-8B16-9BDAF8FEFDDD}" srcOrd="0" destOrd="0" parTransId="{FCB7845D-7EDF-4039-B523-965204FA9A7E}" sibTransId="{511AC080-A5CE-4B17-8232-5AA138BBF577}"/>
    <dgm:cxn modelId="{E9A835D4-C38D-4B90-9B8E-B442566E3C26}" type="presParOf" srcId="{AC91E741-1EA7-45DB-BAEB-AD7EB9324619}" destId="{C2C60A3D-EEA4-4E65-A731-035A75D290EE}" srcOrd="0" destOrd="0" presId="urn:microsoft.com/office/officeart/2005/8/layout/vList2"/>
    <dgm:cxn modelId="{79BBF19C-99D8-45F3-8C86-BBE3803BAAA5}" type="presParOf" srcId="{AC91E741-1EA7-45DB-BAEB-AD7EB9324619}" destId="{A9B34077-20DE-4635-BA26-6BA314F4D422}" srcOrd="1" destOrd="0" presId="urn:microsoft.com/office/officeart/2005/8/layout/vList2"/>
    <dgm:cxn modelId="{5D686EDF-64D8-439E-B755-17B4FB5290BA}" type="presParOf" srcId="{AC91E741-1EA7-45DB-BAEB-AD7EB9324619}" destId="{AAB036BF-E282-41B5-A373-E6B7C08C7FD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3D26CC-82FF-43A4-A5DD-2474FA830216}"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l-GR"/>
        </a:p>
      </dgm:t>
    </dgm:pt>
    <dgm:pt modelId="{37DAED73-28F4-4606-8453-C25F22E53DBA}">
      <dgm:prSet phldrT="[Κείμενο]" custT="1"/>
      <dgm:spPr/>
      <dgm:t>
        <a:bodyPr/>
        <a:lstStyle/>
        <a:p>
          <a:pPr>
            <a:buClr>
              <a:srgbClr val="002060"/>
            </a:buClr>
            <a:buFont typeface="Arial" panose="020B0604020202020204" pitchFamily="34" charset="0"/>
            <a:buChar char="•"/>
          </a:pPr>
          <a:r>
            <a:rPr lang="en-US" altLang="el-GR" sz="1800" kern="1200" dirty="0">
              <a:solidFill>
                <a:srgbClr val="002060"/>
              </a:solidFill>
              <a:latin typeface="Calibri" panose="020F0502020204030204" pitchFamily="34" charset="0"/>
              <a:ea typeface="+mn-ea"/>
              <a:cs typeface="Calibri" panose="020F0502020204030204" pitchFamily="34" charset="0"/>
            </a:rPr>
            <a:t>Correction in No of Document or / and Date of Document</a:t>
          </a:r>
          <a:endParaRPr lang="el-GR" sz="1800" kern="1200" dirty="0">
            <a:solidFill>
              <a:srgbClr val="002060"/>
            </a:solidFill>
            <a:latin typeface="Calibri" panose="020F0502020204030204" pitchFamily="34" charset="0"/>
            <a:ea typeface="+mn-ea"/>
            <a:cs typeface="Calibri" panose="020F0502020204030204" pitchFamily="34" charset="0"/>
          </a:endParaRPr>
        </a:p>
      </dgm:t>
    </dgm:pt>
    <dgm:pt modelId="{9D5867D2-5BE2-41BB-B015-6B09FAA4C1C7}" type="parTrans" cxnId="{C114F843-F98E-4BFF-902E-4062F0D615D3}">
      <dgm:prSet/>
      <dgm:spPr/>
      <dgm:t>
        <a:bodyPr/>
        <a:lstStyle/>
        <a:p>
          <a:endParaRPr lang="el-GR"/>
        </a:p>
      </dgm:t>
    </dgm:pt>
    <dgm:pt modelId="{3BB8D5B4-AD95-467E-BD30-01ED3082656F}" type="sibTrans" cxnId="{C114F843-F98E-4BFF-902E-4062F0D615D3}">
      <dgm:prSet/>
      <dgm:spPr/>
      <dgm:t>
        <a:bodyPr/>
        <a:lstStyle/>
        <a:p>
          <a:endParaRPr lang="el-GR"/>
        </a:p>
      </dgm:t>
    </dgm:pt>
    <dgm:pt modelId="{F43345DF-E743-42BD-ADBC-40BD1AF5B239}">
      <dgm:prSet custT="1"/>
      <dgm:spPr/>
      <dgm:t>
        <a:bodyPr/>
        <a:lstStyle/>
        <a:p>
          <a:pPr marL="0" lvl="0" indent="0" algn="l" defTabSz="800100">
            <a:lnSpc>
              <a:spcPct val="90000"/>
            </a:lnSpc>
            <a:spcBef>
              <a:spcPct val="0"/>
            </a:spcBef>
            <a:spcAft>
              <a:spcPct val="35000"/>
            </a:spcAft>
            <a:buClr>
              <a:srgbClr val="002060"/>
            </a:buClr>
            <a:buFont typeface="Arial" panose="020B0604020202020204" pitchFamily="34" charset="0"/>
            <a:buNone/>
          </a:pPr>
          <a:r>
            <a:rPr lang="en-US" altLang="el-GR" sz="1800" kern="1200" dirty="0">
              <a:solidFill>
                <a:srgbClr val="002060"/>
              </a:solidFill>
              <a:latin typeface="Calibri" panose="020F0502020204030204" pitchFamily="34" charset="0"/>
              <a:ea typeface="+mn-ea"/>
              <a:cs typeface="Calibri" panose="020F0502020204030204" pitchFamily="34" charset="0"/>
            </a:rPr>
            <a:t>Correction of budget category or/and Deliverable</a:t>
          </a:r>
          <a:endParaRPr lang="el-GR" altLang="el-GR" sz="1800" kern="1200" dirty="0">
            <a:solidFill>
              <a:srgbClr val="002060"/>
            </a:solidFill>
            <a:latin typeface="Calibri" panose="020F0502020204030204" pitchFamily="34" charset="0"/>
            <a:ea typeface="+mn-ea"/>
            <a:cs typeface="Calibri" panose="020F0502020204030204" pitchFamily="34" charset="0"/>
          </a:endParaRPr>
        </a:p>
      </dgm:t>
    </dgm:pt>
    <dgm:pt modelId="{14FE261E-417F-47A7-9222-EFC5C6A1AFBE}" type="parTrans" cxnId="{9F0875CD-31D8-4D15-B54C-318A89815EA3}">
      <dgm:prSet/>
      <dgm:spPr/>
      <dgm:t>
        <a:bodyPr/>
        <a:lstStyle/>
        <a:p>
          <a:endParaRPr lang="el-GR"/>
        </a:p>
      </dgm:t>
    </dgm:pt>
    <dgm:pt modelId="{7C25BE32-14A7-4622-9157-1B18238C5031}" type="sibTrans" cxnId="{9F0875CD-31D8-4D15-B54C-318A89815EA3}">
      <dgm:prSet/>
      <dgm:spPr/>
      <dgm:t>
        <a:bodyPr/>
        <a:lstStyle/>
        <a:p>
          <a:endParaRPr lang="el-GR"/>
        </a:p>
      </dgm:t>
    </dgm:pt>
    <dgm:pt modelId="{BF00C775-6910-4590-859C-5500A9034917}">
      <dgm:prSet custT="1"/>
      <dgm:spPr/>
      <dgm:t>
        <a:bodyPr/>
        <a:lstStyle/>
        <a:p>
          <a:pPr marL="0" lvl="0" indent="0" algn="l" defTabSz="666750">
            <a:lnSpc>
              <a:spcPct val="90000"/>
            </a:lnSpc>
            <a:spcBef>
              <a:spcPct val="0"/>
            </a:spcBef>
            <a:spcAft>
              <a:spcPct val="35000"/>
            </a:spcAft>
            <a:buClr>
              <a:srgbClr val="002060"/>
            </a:buClr>
            <a:buFont typeface="Arial" panose="020B0604020202020204" pitchFamily="34" charset="0"/>
            <a:buNone/>
          </a:pPr>
          <a:r>
            <a:rPr lang="en-US" altLang="el-GR" sz="1500" i="1" kern="1200" dirty="0">
              <a:solidFill>
                <a:srgbClr val="FF9900"/>
              </a:solidFill>
              <a:latin typeface="Calibri" panose="020F0502020204030204" pitchFamily="34" charset="0"/>
              <a:ea typeface="+mn-ea"/>
              <a:cs typeface="Calibri" panose="020F0502020204030204" pitchFamily="34" charset="0"/>
            </a:rPr>
            <a:t>Contact Joint Secretariat</a:t>
          </a:r>
          <a:endParaRPr lang="el-GR" altLang="el-GR" sz="1500" i="1" kern="1200" dirty="0">
            <a:solidFill>
              <a:srgbClr val="FF9900"/>
            </a:solidFill>
            <a:latin typeface="Calibri" panose="020F0502020204030204" pitchFamily="34" charset="0"/>
            <a:ea typeface="+mn-ea"/>
            <a:cs typeface="Calibri" panose="020F0502020204030204" pitchFamily="34" charset="0"/>
          </a:endParaRPr>
        </a:p>
      </dgm:t>
    </dgm:pt>
    <dgm:pt modelId="{08A4A6D1-D0CC-461A-A3B7-49BC6CDE6838}" type="parTrans" cxnId="{640AC681-A99C-4DFD-BBA3-B95B987F07DA}">
      <dgm:prSet/>
      <dgm:spPr/>
      <dgm:t>
        <a:bodyPr/>
        <a:lstStyle/>
        <a:p>
          <a:endParaRPr lang="el-GR"/>
        </a:p>
      </dgm:t>
    </dgm:pt>
    <dgm:pt modelId="{9238750B-13CF-4625-AE58-40A1C4593D20}" type="sibTrans" cxnId="{640AC681-A99C-4DFD-BBA3-B95B987F07DA}">
      <dgm:prSet/>
      <dgm:spPr/>
      <dgm:t>
        <a:bodyPr/>
        <a:lstStyle/>
        <a:p>
          <a:endParaRPr lang="el-GR"/>
        </a:p>
      </dgm:t>
    </dgm:pt>
    <dgm:pt modelId="{21D56880-C13A-4A12-BB47-C5EE30945D87}">
      <dgm:prSet custT="1"/>
      <dgm:spPr/>
      <dgm:t>
        <a:bodyPr/>
        <a:lstStyle/>
        <a:p>
          <a:pPr marL="0" lvl="0" indent="0" algn="l" defTabSz="800100">
            <a:lnSpc>
              <a:spcPct val="90000"/>
            </a:lnSpc>
            <a:spcBef>
              <a:spcPct val="0"/>
            </a:spcBef>
            <a:spcAft>
              <a:spcPct val="35000"/>
            </a:spcAft>
            <a:buClr>
              <a:srgbClr val="002060"/>
            </a:buClr>
            <a:buFont typeface="Arial" panose="020B0604020202020204" pitchFamily="34" charset="0"/>
            <a:buNone/>
          </a:pPr>
          <a:r>
            <a:rPr lang="en-US" altLang="el-GR" sz="1800" kern="1200" dirty="0">
              <a:solidFill>
                <a:srgbClr val="002060"/>
              </a:solidFill>
              <a:latin typeface="Calibri" panose="020F0502020204030204" pitchFamily="34" charset="0"/>
              <a:ea typeface="+mn-ea"/>
              <a:cs typeface="Calibri" panose="020F0502020204030204" pitchFamily="34" charset="0"/>
            </a:rPr>
            <a:t>How can I make correction in Eligible amount?</a:t>
          </a:r>
          <a:br>
            <a:rPr lang="en-US" altLang="el-GR" sz="1800" kern="1200" dirty="0">
              <a:solidFill>
                <a:srgbClr val="002060"/>
              </a:solidFill>
              <a:latin typeface="Calibri" panose="020F0502020204030204" pitchFamily="34" charset="0"/>
              <a:ea typeface="+mn-ea"/>
              <a:cs typeface="Calibri" panose="020F0502020204030204" pitchFamily="34" charset="0"/>
            </a:rPr>
          </a:br>
          <a:endParaRPr lang="en-US" altLang="el-GR" sz="1800" kern="1200" dirty="0">
            <a:solidFill>
              <a:srgbClr val="002060"/>
            </a:solidFill>
            <a:latin typeface="Calibri" panose="020F0502020204030204" pitchFamily="34" charset="0"/>
            <a:ea typeface="+mn-ea"/>
            <a:cs typeface="Calibri" panose="020F0502020204030204" pitchFamily="34" charset="0"/>
          </a:endParaRPr>
        </a:p>
      </dgm:t>
    </dgm:pt>
    <dgm:pt modelId="{F74785AF-08A3-4DA2-9BDC-4168443D87FC}" type="parTrans" cxnId="{AC97FFA7-C86C-41D8-9EBB-801FA509C106}">
      <dgm:prSet/>
      <dgm:spPr/>
      <dgm:t>
        <a:bodyPr/>
        <a:lstStyle/>
        <a:p>
          <a:endParaRPr lang="el-GR"/>
        </a:p>
      </dgm:t>
    </dgm:pt>
    <dgm:pt modelId="{02BBBE33-68DB-4F2C-8DBB-3A7C6A315189}" type="sibTrans" cxnId="{AC97FFA7-C86C-41D8-9EBB-801FA509C106}">
      <dgm:prSet/>
      <dgm:spPr/>
      <dgm:t>
        <a:bodyPr/>
        <a:lstStyle/>
        <a:p>
          <a:endParaRPr lang="el-GR"/>
        </a:p>
      </dgm:t>
    </dgm:pt>
    <dgm:pt modelId="{C47B6B84-90CE-4F41-B252-A54A92AF512D}">
      <dgm:prSet phldrT="[Κείμενο]" custT="1"/>
      <dgm:spPr/>
      <dgm:t>
        <a:bodyPr/>
        <a:lstStyle/>
        <a:p>
          <a:pPr>
            <a:buClr>
              <a:srgbClr val="002060"/>
            </a:buClr>
            <a:buFont typeface="Arial" panose="020B0604020202020204" pitchFamily="34" charset="0"/>
            <a:buChar char="•"/>
          </a:pPr>
          <a:r>
            <a:rPr lang="en-US" altLang="el-GR" sz="1500" i="1" kern="1200" dirty="0">
              <a:solidFill>
                <a:srgbClr val="FF9900"/>
              </a:solidFill>
              <a:latin typeface="Calibri" panose="020F0502020204030204" pitchFamily="34" charset="0"/>
              <a:ea typeface="+mn-ea"/>
              <a:cs typeface="Calibri" panose="020F0502020204030204" pitchFamily="34" charset="0"/>
            </a:rPr>
            <a:t>Reply</a:t>
          </a:r>
          <a:r>
            <a:rPr lang="el-GR" altLang="el-GR" sz="1500" i="1" kern="1200" dirty="0">
              <a:solidFill>
                <a:srgbClr val="FF9900"/>
              </a:solidFill>
              <a:latin typeface="Calibri" panose="020F0502020204030204" pitchFamily="34" charset="0"/>
              <a:ea typeface="+mn-ea"/>
              <a:cs typeface="Calibri" panose="020F0502020204030204" pitchFamily="34" charset="0"/>
            </a:rPr>
            <a:t>: </a:t>
          </a:r>
          <a:r>
            <a:rPr lang="en-US" altLang="el-GR" sz="1500" i="1" kern="1200" dirty="0">
              <a:solidFill>
                <a:srgbClr val="FF9900"/>
              </a:solidFill>
              <a:latin typeface="Calibri" panose="020F0502020204030204" pitchFamily="34" charset="0"/>
              <a:ea typeface="+mn-ea"/>
              <a:cs typeface="Calibri" panose="020F0502020204030204" pitchFamily="34" charset="0"/>
            </a:rPr>
            <a:t>This document must not be included in any correlation with another Table of Expenditure</a:t>
          </a:r>
          <a:r>
            <a:rPr lang="el-GR" altLang="el-GR" sz="1500" i="1" kern="1200" dirty="0">
              <a:solidFill>
                <a:srgbClr val="FF9900"/>
              </a:solidFill>
              <a:latin typeface="Calibri" panose="020F0502020204030204" pitchFamily="34" charset="0"/>
              <a:ea typeface="+mn-ea"/>
              <a:cs typeface="Calibri" panose="020F0502020204030204" pitchFamily="34" charset="0"/>
            </a:rPr>
            <a:t>. </a:t>
          </a:r>
          <a:r>
            <a:rPr lang="en-US" altLang="el-GR" sz="1500" i="1" kern="1200" dirty="0">
              <a:solidFill>
                <a:srgbClr val="FF9900"/>
              </a:solidFill>
              <a:latin typeface="Calibri" panose="020F0502020204030204" pitchFamily="34" charset="0"/>
              <a:ea typeface="+mn-ea"/>
              <a:cs typeface="Calibri" panose="020F0502020204030204" pitchFamily="34" charset="0"/>
            </a:rPr>
            <a:t>Contact Joint Secretariat</a:t>
          </a:r>
          <a:r>
            <a:rPr lang="el-GR" altLang="el-GR" sz="1500" i="1" kern="1200" dirty="0">
              <a:solidFill>
                <a:srgbClr val="FF9900"/>
              </a:solidFill>
              <a:latin typeface="Calibri" panose="020F0502020204030204" pitchFamily="34" charset="0"/>
              <a:ea typeface="+mn-ea"/>
              <a:cs typeface="Calibri" panose="020F0502020204030204" pitchFamily="34" charset="0"/>
            </a:rPr>
            <a:t>.</a:t>
          </a:r>
          <a:endParaRPr lang="el-GR" sz="1500" i="1" kern="1200" dirty="0">
            <a:solidFill>
              <a:srgbClr val="FF9900"/>
            </a:solidFill>
            <a:latin typeface="Calibri" panose="020F0502020204030204" pitchFamily="34" charset="0"/>
            <a:ea typeface="+mn-ea"/>
            <a:cs typeface="Calibri" panose="020F0502020204030204" pitchFamily="34" charset="0"/>
          </a:endParaRPr>
        </a:p>
      </dgm:t>
    </dgm:pt>
    <dgm:pt modelId="{9FF16EB2-4D43-446F-91D3-42CB97D15AC9}" type="sibTrans" cxnId="{99E24F44-0416-4E32-9300-EA709EDC566A}">
      <dgm:prSet/>
      <dgm:spPr/>
      <dgm:t>
        <a:bodyPr/>
        <a:lstStyle/>
        <a:p>
          <a:endParaRPr lang="el-GR"/>
        </a:p>
      </dgm:t>
    </dgm:pt>
    <dgm:pt modelId="{3CAAA074-5DCD-42B8-978C-8F0517ABFD26}" type="parTrans" cxnId="{99E24F44-0416-4E32-9300-EA709EDC566A}">
      <dgm:prSet/>
      <dgm:spPr/>
      <dgm:t>
        <a:bodyPr/>
        <a:lstStyle/>
        <a:p>
          <a:endParaRPr lang="el-GR"/>
        </a:p>
      </dgm:t>
    </dgm:pt>
    <dgm:pt modelId="{2EFD3DB4-D3C1-49CA-86FE-C6E2D295C267}">
      <dgm:prSet custT="1"/>
      <dgm:spPr/>
      <dgm:t>
        <a:bodyPr/>
        <a:lstStyle/>
        <a:p>
          <a:pPr algn="just"/>
          <a:r>
            <a:rPr lang="en-US" altLang="el-GR" sz="1500" i="1" kern="1200" dirty="0">
              <a:solidFill>
                <a:srgbClr val="FF9900"/>
              </a:solidFill>
              <a:latin typeface="Calibri" panose="020F0502020204030204" pitchFamily="34" charset="0"/>
              <a:ea typeface="+mn-ea"/>
              <a:cs typeface="Calibri" panose="020F0502020204030204" pitchFamily="34" charset="0"/>
            </a:rPr>
            <a:t>Reply</a:t>
          </a:r>
          <a:r>
            <a:rPr lang="el-GR" altLang="el-GR" sz="1500" i="1" kern="1200" dirty="0">
              <a:solidFill>
                <a:srgbClr val="FF9900"/>
              </a:solidFill>
              <a:latin typeface="Calibri" panose="020F0502020204030204" pitchFamily="34" charset="0"/>
              <a:ea typeface="+mn-ea"/>
              <a:cs typeface="Calibri" panose="020F0502020204030204" pitchFamily="34" charset="0"/>
            </a:rPr>
            <a:t>:</a:t>
          </a:r>
          <a:r>
            <a:rPr lang="en-US" altLang="el-GR" sz="1500" i="1" kern="1200" dirty="0">
              <a:solidFill>
                <a:srgbClr val="FF9900"/>
              </a:solidFill>
              <a:latin typeface="Calibri" panose="020F0502020204030204" pitchFamily="34" charset="0"/>
              <a:ea typeface="+mn-ea"/>
              <a:cs typeface="Calibri" panose="020F0502020204030204" pitchFamily="34" charset="0"/>
            </a:rPr>
            <a:t> NOT POSSIBLE </a:t>
          </a:r>
          <a:r>
            <a:rPr lang="el-GR" altLang="el-GR" sz="1500" b="1" i="1" kern="1200" dirty="0">
              <a:solidFill>
                <a:srgbClr val="FF9900"/>
              </a:solidFill>
              <a:latin typeface="Calibri" panose="020F0502020204030204" pitchFamily="34" charset="0"/>
              <a:ea typeface="+mn-ea"/>
              <a:cs typeface="Calibri" panose="020F0502020204030204" pitchFamily="34" charset="0"/>
            </a:rPr>
            <a:t>. </a:t>
          </a:r>
          <a:r>
            <a:rPr lang="en-US" altLang="el-GR" sz="1500" i="1" kern="1200" dirty="0">
              <a:solidFill>
                <a:srgbClr val="FF9900"/>
              </a:solidFill>
              <a:latin typeface="Calibri" panose="020F0502020204030204" pitchFamily="34" charset="0"/>
              <a:ea typeface="+mn-ea"/>
              <a:cs typeface="Calibri" panose="020F0502020204030204" pitchFamily="34" charset="0"/>
            </a:rPr>
            <a:t>If it is the case of an additional eligible amount, then an additional Table of expenditure should be created </a:t>
          </a:r>
          <a:r>
            <a:rPr lang="el-GR" altLang="el-GR" sz="1500" i="1" kern="1200" dirty="0">
              <a:solidFill>
                <a:srgbClr val="FF9900"/>
              </a:solidFill>
              <a:latin typeface="Calibri" panose="020F0502020204030204" pitchFamily="34" charset="0"/>
              <a:ea typeface="+mn-ea"/>
              <a:cs typeface="Calibri" panose="020F0502020204030204" pitchFamily="34" charset="0"/>
            </a:rPr>
            <a:t>.</a:t>
          </a:r>
          <a:br>
            <a:rPr lang="el-GR" altLang="el-GR" sz="1500" i="1" kern="1200" dirty="0">
              <a:solidFill>
                <a:srgbClr val="FF9900"/>
              </a:solidFill>
              <a:latin typeface="Calibri" panose="020F0502020204030204" pitchFamily="34" charset="0"/>
              <a:ea typeface="+mn-ea"/>
              <a:cs typeface="Calibri" panose="020F0502020204030204" pitchFamily="34" charset="0"/>
            </a:rPr>
          </a:br>
          <a:r>
            <a:rPr lang="en-US" altLang="el-GR" sz="1500" i="1" kern="1200" dirty="0">
              <a:solidFill>
                <a:srgbClr val="FF9900"/>
              </a:solidFill>
              <a:latin typeface="Calibri" panose="020F0502020204030204" pitchFamily="34" charset="0"/>
              <a:ea typeface="+mn-ea"/>
              <a:cs typeface="Calibri" panose="020F0502020204030204" pitchFamily="34" charset="0"/>
            </a:rPr>
            <a:t>If the eligible amount should be decreased </a:t>
          </a:r>
          <a:r>
            <a:rPr lang="el-GR" altLang="el-GR" sz="1500" i="1" kern="1200" dirty="0">
              <a:solidFill>
                <a:srgbClr val="FF9900"/>
              </a:solidFill>
              <a:latin typeface="Calibri" panose="020F0502020204030204" pitchFamily="34" charset="0"/>
              <a:ea typeface="+mn-ea"/>
              <a:cs typeface="Calibri" panose="020F0502020204030204" pitchFamily="34" charset="0"/>
            </a:rPr>
            <a:t>, </a:t>
          </a:r>
          <a:r>
            <a:rPr lang="en-US" altLang="el-GR" sz="1500" i="1" kern="1200" dirty="0">
              <a:solidFill>
                <a:srgbClr val="FF9900"/>
              </a:solidFill>
              <a:latin typeface="Calibri" panose="020F0502020204030204" pitchFamily="34" charset="0"/>
              <a:ea typeface="+mn-ea"/>
              <a:cs typeface="Calibri" panose="020F0502020204030204" pitchFamily="34" charset="0"/>
            </a:rPr>
            <a:t>contact the Joint Secretariat </a:t>
          </a:r>
          <a:endParaRPr lang="en-US" altLang="el-GR" sz="1400" kern="1200" dirty="0">
            <a:solidFill>
              <a:srgbClr val="FF0000"/>
            </a:solidFill>
            <a:latin typeface="Calibri" panose="020F0502020204030204" pitchFamily="34" charset="0"/>
            <a:cs typeface="Calibri" panose="020F0502020204030204" pitchFamily="34" charset="0"/>
          </a:endParaRPr>
        </a:p>
      </dgm:t>
    </dgm:pt>
    <dgm:pt modelId="{2D19B9BD-B9AB-4B82-90A7-2E9ABDA6AADC}" type="parTrans" cxnId="{45EFD705-A7B9-4382-84B0-CAE90B6B9A96}">
      <dgm:prSet/>
      <dgm:spPr/>
      <dgm:t>
        <a:bodyPr/>
        <a:lstStyle/>
        <a:p>
          <a:endParaRPr lang="el-GR"/>
        </a:p>
      </dgm:t>
    </dgm:pt>
    <dgm:pt modelId="{DABC688C-94FD-4A31-B6B7-BCF984693C5B}" type="sibTrans" cxnId="{45EFD705-A7B9-4382-84B0-CAE90B6B9A96}">
      <dgm:prSet/>
      <dgm:spPr/>
      <dgm:t>
        <a:bodyPr/>
        <a:lstStyle/>
        <a:p>
          <a:endParaRPr lang="el-GR"/>
        </a:p>
      </dgm:t>
    </dgm:pt>
    <dgm:pt modelId="{853735BD-8492-4D33-96A1-8C154B953781}">
      <dgm:prSet custT="1"/>
      <dgm:spPr/>
      <dgm:t>
        <a:bodyPr/>
        <a:lstStyle/>
        <a:p>
          <a:pPr algn="just"/>
          <a:r>
            <a:rPr lang="en-US" altLang="el-GR" sz="1400" i="1" kern="1200" dirty="0">
              <a:solidFill>
                <a:srgbClr val="FF0000"/>
              </a:solidFill>
              <a:latin typeface="Calibri" panose="020F0502020204030204" pitchFamily="34" charset="0"/>
              <a:cs typeface="Calibri" panose="020F0502020204030204" pitchFamily="34" charset="0"/>
            </a:rPr>
            <a:t>Attention</a:t>
          </a:r>
          <a:r>
            <a:rPr lang="el-GR" altLang="el-GR" sz="1400" i="1" kern="1200" dirty="0">
              <a:solidFill>
                <a:srgbClr val="FF0000"/>
              </a:solidFill>
              <a:latin typeface="Calibri" panose="020F0502020204030204" pitchFamily="34" charset="0"/>
              <a:cs typeface="Calibri" panose="020F0502020204030204" pitchFamily="34" charset="0"/>
            </a:rPr>
            <a:t>!! </a:t>
          </a:r>
          <a:r>
            <a:rPr lang="en-US" altLang="el-GR" sz="1400" i="1" kern="1200" dirty="0">
              <a:solidFill>
                <a:srgbClr val="FF0000"/>
              </a:solidFill>
              <a:latin typeface="Calibri" panose="020F0502020204030204" pitchFamily="34" charset="0"/>
              <a:cs typeface="Calibri" panose="020F0502020204030204" pitchFamily="34" charset="0"/>
            </a:rPr>
            <a:t>Do not decrease</a:t>
          </a:r>
          <a:r>
            <a:rPr lang="el-GR" altLang="el-GR" sz="1400" i="1" kern="1200" dirty="0">
              <a:solidFill>
                <a:srgbClr val="FF0000"/>
              </a:solidFill>
              <a:latin typeface="Calibri" panose="020F0502020204030204" pitchFamily="34" charset="0"/>
              <a:cs typeface="Calibri" panose="020F0502020204030204" pitchFamily="34" charset="0"/>
            </a:rPr>
            <a:t>/ </a:t>
          </a:r>
          <a:r>
            <a:rPr lang="en-US" altLang="el-GR" sz="1400" i="1" kern="1200" dirty="0">
              <a:solidFill>
                <a:srgbClr val="FF0000"/>
              </a:solidFill>
              <a:latin typeface="Calibri" panose="020F0502020204030204" pitchFamily="34" charset="0"/>
              <a:cs typeface="Calibri" panose="020F0502020204030204" pitchFamily="34" charset="0"/>
            </a:rPr>
            <a:t>correct</a:t>
          </a:r>
          <a:r>
            <a:rPr lang="el-GR" altLang="el-GR" sz="1400" i="1" kern="1200" dirty="0">
              <a:solidFill>
                <a:srgbClr val="FF0000"/>
              </a:solidFill>
              <a:latin typeface="Calibri" panose="020F0502020204030204" pitchFamily="34" charset="0"/>
              <a:cs typeface="Calibri" panose="020F0502020204030204" pitchFamily="34" charset="0"/>
            </a:rPr>
            <a:t> </a:t>
          </a:r>
          <a:r>
            <a:rPr lang="en-US" altLang="el-GR" sz="1400" i="1" kern="1200" dirty="0">
              <a:solidFill>
                <a:srgbClr val="FF0000"/>
              </a:solidFill>
              <a:latin typeface="Calibri" panose="020F0502020204030204" pitchFamily="34" charset="0"/>
              <a:cs typeface="Calibri" panose="020F0502020204030204" pitchFamily="34" charset="0"/>
            </a:rPr>
            <a:t>‘Eligible amount by entering negative correlation in a following Table of expenditures</a:t>
          </a:r>
          <a:endParaRPr lang="en-US" altLang="el-GR" sz="1400" kern="1200" dirty="0">
            <a:solidFill>
              <a:srgbClr val="FF0000"/>
            </a:solidFill>
            <a:latin typeface="Calibri" panose="020F0502020204030204" pitchFamily="34" charset="0"/>
            <a:cs typeface="Calibri" panose="020F0502020204030204" pitchFamily="34" charset="0"/>
          </a:endParaRPr>
        </a:p>
      </dgm:t>
    </dgm:pt>
    <dgm:pt modelId="{971D6C15-634B-4807-B87C-54F9D2AE4111}" type="sibTrans" cxnId="{D834A640-D8C3-4547-A454-291CE4A8559E}">
      <dgm:prSet/>
      <dgm:spPr/>
      <dgm:t>
        <a:bodyPr/>
        <a:lstStyle/>
        <a:p>
          <a:endParaRPr lang="el-GR"/>
        </a:p>
      </dgm:t>
    </dgm:pt>
    <dgm:pt modelId="{3F4A7BFA-5ADC-494D-97C7-90C24F39255D}" type="parTrans" cxnId="{D834A640-D8C3-4547-A454-291CE4A8559E}">
      <dgm:prSet/>
      <dgm:spPr/>
      <dgm:t>
        <a:bodyPr/>
        <a:lstStyle/>
        <a:p>
          <a:endParaRPr lang="el-GR"/>
        </a:p>
      </dgm:t>
    </dgm:pt>
    <dgm:pt modelId="{4B103376-4715-4D4C-8120-07FE178429EE}" type="pres">
      <dgm:prSet presAssocID="{E73D26CC-82FF-43A4-A5DD-2474FA830216}" presName="vert0" presStyleCnt="0">
        <dgm:presLayoutVars>
          <dgm:dir/>
          <dgm:animOne val="branch"/>
          <dgm:animLvl val="lvl"/>
        </dgm:presLayoutVars>
      </dgm:prSet>
      <dgm:spPr/>
    </dgm:pt>
    <dgm:pt modelId="{0139E249-1E85-44C6-8DBC-5BA793C34CE2}" type="pres">
      <dgm:prSet presAssocID="{37DAED73-28F4-4606-8453-C25F22E53DBA}" presName="thickLine" presStyleLbl="alignNode1" presStyleIdx="0" presStyleCnt="3"/>
      <dgm:spPr/>
    </dgm:pt>
    <dgm:pt modelId="{CC7AF1C8-EB9A-437E-B165-C61CBEDA1A23}" type="pres">
      <dgm:prSet presAssocID="{37DAED73-28F4-4606-8453-C25F22E53DBA}" presName="horz1" presStyleCnt="0"/>
      <dgm:spPr/>
    </dgm:pt>
    <dgm:pt modelId="{32C5159B-A962-4163-A2BC-BFB6CAFC7854}" type="pres">
      <dgm:prSet presAssocID="{37DAED73-28F4-4606-8453-C25F22E53DBA}" presName="tx1" presStyleLbl="revTx" presStyleIdx="0" presStyleCnt="7"/>
      <dgm:spPr/>
    </dgm:pt>
    <dgm:pt modelId="{AABE8C23-37DD-4087-B970-23C1D43E2159}" type="pres">
      <dgm:prSet presAssocID="{37DAED73-28F4-4606-8453-C25F22E53DBA}" presName="vert1" presStyleCnt="0"/>
      <dgm:spPr/>
    </dgm:pt>
    <dgm:pt modelId="{62298B49-F0CA-40F8-B8C0-644B71382156}" type="pres">
      <dgm:prSet presAssocID="{C47B6B84-90CE-4F41-B252-A54A92AF512D}" presName="vertSpace2a" presStyleCnt="0"/>
      <dgm:spPr/>
    </dgm:pt>
    <dgm:pt modelId="{D83CF79E-39F3-4027-856D-C25C27315850}" type="pres">
      <dgm:prSet presAssocID="{C47B6B84-90CE-4F41-B252-A54A92AF512D}" presName="horz2" presStyleCnt="0"/>
      <dgm:spPr/>
    </dgm:pt>
    <dgm:pt modelId="{AF3C8F7C-B154-43CA-9F85-FE9BE813C7F3}" type="pres">
      <dgm:prSet presAssocID="{C47B6B84-90CE-4F41-B252-A54A92AF512D}" presName="horzSpace2" presStyleCnt="0"/>
      <dgm:spPr/>
    </dgm:pt>
    <dgm:pt modelId="{7F250E40-080F-4A6C-BDEC-B9AFB8B31C83}" type="pres">
      <dgm:prSet presAssocID="{C47B6B84-90CE-4F41-B252-A54A92AF512D}" presName="tx2" presStyleLbl="revTx" presStyleIdx="1" presStyleCnt="7"/>
      <dgm:spPr/>
    </dgm:pt>
    <dgm:pt modelId="{FBEBDDF2-F50E-48CC-887F-B5105E55A1B7}" type="pres">
      <dgm:prSet presAssocID="{C47B6B84-90CE-4F41-B252-A54A92AF512D}" presName="vert2" presStyleCnt="0"/>
      <dgm:spPr/>
    </dgm:pt>
    <dgm:pt modelId="{688D5D78-2796-4D7C-BA71-632043DF8F5D}" type="pres">
      <dgm:prSet presAssocID="{C47B6B84-90CE-4F41-B252-A54A92AF512D}" presName="thinLine2b" presStyleLbl="callout" presStyleIdx="0" presStyleCnt="4"/>
      <dgm:spPr/>
    </dgm:pt>
    <dgm:pt modelId="{8DD32BAD-8C89-4502-B341-4BBF6164EF32}" type="pres">
      <dgm:prSet presAssocID="{C47B6B84-90CE-4F41-B252-A54A92AF512D}" presName="vertSpace2b" presStyleCnt="0"/>
      <dgm:spPr/>
    </dgm:pt>
    <dgm:pt modelId="{9B758C6E-D0F5-4B8E-8CBD-C1FC81381A98}" type="pres">
      <dgm:prSet presAssocID="{F43345DF-E743-42BD-ADBC-40BD1AF5B239}" presName="thickLine" presStyleLbl="alignNode1" presStyleIdx="1" presStyleCnt="3"/>
      <dgm:spPr/>
    </dgm:pt>
    <dgm:pt modelId="{1B582F26-9545-47DC-9CAB-806E224F7DF2}" type="pres">
      <dgm:prSet presAssocID="{F43345DF-E743-42BD-ADBC-40BD1AF5B239}" presName="horz1" presStyleCnt="0"/>
      <dgm:spPr/>
    </dgm:pt>
    <dgm:pt modelId="{BA851111-91C7-4A9F-885A-AE0175E02C33}" type="pres">
      <dgm:prSet presAssocID="{F43345DF-E743-42BD-ADBC-40BD1AF5B239}" presName="tx1" presStyleLbl="revTx" presStyleIdx="2" presStyleCnt="7" custScaleY="79943"/>
      <dgm:spPr/>
    </dgm:pt>
    <dgm:pt modelId="{8DC051EB-FFD2-4017-919D-D3E24D92B2A7}" type="pres">
      <dgm:prSet presAssocID="{F43345DF-E743-42BD-ADBC-40BD1AF5B239}" presName="vert1" presStyleCnt="0"/>
      <dgm:spPr/>
    </dgm:pt>
    <dgm:pt modelId="{9BBB497F-5315-471B-8B7C-553A35B14A38}" type="pres">
      <dgm:prSet presAssocID="{BF00C775-6910-4590-859C-5500A9034917}" presName="vertSpace2a" presStyleCnt="0"/>
      <dgm:spPr/>
    </dgm:pt>
    <dgm:pt modelId="{B7BED1DE-E667-48EF-80D8-416BD49C07DB}" type="pres">
      <dgm:prSet presAssocID="{BF00C775-6910-4590-859C-5500A9034917}" presName="horz2" presStyleCnt="0"/>
      <dgm:spPr/>
    </dgm:pt>
    <dgm:pt modelId="{E4E667DD-44BC-4CC4-B4E0-0AD274A49F79}" type="pres">
      <dgm:prSet presAssocID="{BF00C775-6910-4590-859C-5500A9034917}" presName="horzSpace2" presStyleCnt="0"/>
      <dgm:spPr/>
    </dgm:pt>
    <dgm:pt modelId="{3E68CE7D-FA74-4B59-B219-A2A79B069E00}" type="pres">
      <dgm:prSet presAssocID="{BF00C775-6910-4590-859C-5500A9034917}" presName="tx2" presStyleLbl="revTx" presStyleIdx="3" presStyleCnt="7" custScaleY="28723" custLinFactNeighborX="445" custLinFactNeighborY="3149"/>
      <dgm:spPr/>
    </dgm:pt>
    <dgm:pt modelId="{59FFEA92-CF4E-41B6-B8CC-1C9B17389D2F}" type="pres">
      <dgm:prSet presAssocID="{BF00C775-6910-4590-859C-5500A9034917}" presName="vert2" presStyleCnt="0"/>
      <dgm:spPr/>
    </dgm:pt>
    <dgm:pt modelId="{0D6BA31C-9593-41A1-AECC-EE4E6D61688E}" type="pres">
      <dgm:prSet presAssocID="{BF00C775-6910-4590-859C-5500A9034917}" presName="thinLine2b" presStyleLbl="callout" presStyleIdx="1" presStyleCnt="4"/>
      <dgm:spPr/>
    </dgm:pt>
    <dgm:pt modelId="{548FE4D3-FBDE-4E7C-B85C-7DD82E7F261E}" type="pres">
      <dgm:prSet presAssocID="{BF00C775-6910-4590-859C-5500A9034917}" presName="vertSpace2b" presStyleCnt="0"/>
      <dgm:spPr/>
    </dgm:pt>
    <dgm:pt modelId="{4B669D88-AD9C-4DFC-B6C3-E893196C4E5D}" type="pres">
      <dgm:prSet presAssocID="{21D56880-C13A-4A12-BB47-C5EE30945D87}" presName="thickLine" presStyleLbl="alignNode1" presStyleIdx="2" presStyleCnt="3" custLinFactNeighborY="-1885"/>
      <dgm:spPr/>
    </dgm:pt>
    <dgm:pt modelId="{3FF5D846-3167-414A-A8A6-4E6CC42F49B2}" type="pres">
      <dgm:prSet presAssocID="{21D56880-C13A-4A12-BB47-C5EE30945D87}" presName="horz1" presStyleCnt="0"/>
      <dgm:spPr/>
    </dgm:pt>
    <dgm:pt modelId="{A8FEE7DA-EE87-44B3-99BA-C62125EF476F}" type="pres">
      <dgm:prSet presAssocID="{21D56880-C13A-4A12-BB47-C5EE30945D87}" presName="tx1" presStyleLbl="revTx" presStyleIdx="4" presStyleCnt="7" custScaleY="136227"/>
      <dgm:spPr/>
    </dgm:pt>
    <dgm:pt modelId="{0BB28411-B2ED-467B-845C-97D2F16FBF7F}" type="pres">
      <dgm:prSet presAssocID="{21D56880-C13A-4A12-BB47-C5EE30945D87}" presName="vert1" presStyleCnt="0"/>
      <dgm:spPr/>
    </dgm:pt>
    <dgm:pt modelId="{93C6EFD1-1A8E-4E83-A39D-67CEA51E5CA6}" type="pres">
      <dgm:prSet presAssocID="{2EFD3DB4-D3C1-49CA-86FE-C6E2D295C267}" presName="vertSpace2a" presStyleCnt="0"/>
      <dgm:spPr/>
    </dgm:pt>
    <dgm:pt modelId="{9D23AB51-3CD4-460E-9CE0-30DAA0047E12}" type="pres">
      <dgm:prSet presAssocID="{2EFD3DB4-D3C1-49CA-86FE-C6E2D295C267}" presName="horz2" presStyleCnt="0"/>
      <dgm:spPr/>
    </dgm:pt>
    <dgm:pt modelId="{3B4CF00C-9A9E-45D2-B689-E5FD287AFD8A}" type="pres">
      <dgm:prSet presAssocID="{2EFD3DB4-D3C1-49CA-86FE-C6E2D295C267}" presName="horzSpace2" presStyleCnt="0"/>
      <dgm:spPr/>
    </dgm:pt>
    <dgm:pt modelId="{63510CD3-3897-4DD7-B325-D9DF603E8D4E}" type="pres">
      <dgm:prSet presAssocID="{2EFD3DB4-D3C1-49CA-86FE-C6E2D295C267}" presName="tx2" presStyleLbl="revTx" presStyleIdx="5" presStyleCnt="7" custScaleY="2000000"/>
      <dgm:spPr/>
    </dgm:pt>
    <dgm:pt modelId="{3F0BF78E-F330-4149-8EA5-766A5F2C34EB}" type="pres">
      <dgm:prSet presAssocID="{2EFD3DB4-D3C1-49CA-86FE-C6E2D295C267}" presName="vert2" presStyleCnt="0"/>
      <dgm:spPr/>
    </dgm:pt>
    <dgm:pt modelId="{215F664C-4FB1-47E1-8FC5-F48CE40084C3}" type="pres">
      <dgm:prSet presAssocID="{2EFD3DB4-D3C1-49CA-86FE-C6E2D295C267}" presName="thinLine2b" presStyleLbl="callout" presStyleIdx="2" presStyleCnt="4"/>
      <dgm:spPr/>
    </dgm:pt>
    <dgm:pt modelId="{32F5B1D2-2F13-465B-86B5-7D53F68B324E}" type="pres">
      <dgm:prSet presAssocID="{2EFD3DB4-D3C1-49CA-86FE-C6E2D295C267}" presName="vertSpace2b" presStyleCnt="0"/>
      <dgm:spPr/>
    </dgm:pt>
    <dgm:pt modelId="{D11C744A-1230-4D1B-903D-90624BC44120}" type="pres">
      <dgm:prSet presAssocID="{853735BD-8492-4D33-96A1-8C154B953781}" presName="horz2" presStyleCnt="0"/>
      <dgm:spPr/>
    </dgm:pt>
    <dgm:pt modelId="{6755E75F-5220-4DD4-AD34-2605C1292DF5}" type="pres">
      <dgm:prSet presAssocID="{853735BD-8492-4D33-96A1-8C154B953781}" presName="horzSpace2" presStyleCnt="0"/>
      <dgm:spPr/>
    </dgm:pt>
    <dgm:pt modelId="{19D44D1A-0EC7-4119-BC4F-A015487076D0}" type="pres">
      <dgm:prSet presAssocID="{853735BD-8492-4D33-96A1-8C154B953781}" presName="tx2" presStyleLbl="revTx" presStyleIdx="6" presStyleCnt="7" custScaleX="102166" custScaleY="1393527" custLinFactY="431785" custLinFactNeighborX="-1449" custLinFactNeighborY="500000"/>
      <dgm:spPr/>
    </dgm:pt>
    <dgm:pt modelId="{302C2D6A-1885-42E4-9F1B-2EFB5BF47DDC}" type="pres">
      <dgm:prSet presAssocID="{853735BD-8492-4D33-96A1-8C154B953781}" presName="vert2" presStyleCnt="0"/>
      <dgm:spPr/>
    </dgm:pt>
    <dgm:pt modelId="{37C43998-58C3-4DDB-A024-2EDAE43B160C}" type="pres">
      <dgm:prSet presAssocID="{853735BD-8492-4D33-96A1-8C154B953781}" presName="thinLine2b" presStyleLbl="callout" presStyleIdx="3" presStyleCnt="4" custLinFactY="872220" custLinFactNeighborX="-347" custLinFactNeighborY="900000"/>
      <dgm:spPr/>
    </dgm:pt>
    <dgm:pt modelId="{F0E29EC9-60D2-4E16-9577-81318A7E6AE0}" type="pres">
      <dgm:prSet presAssocID="{853735BD-8492-4D33-96A1-8C154B953781}" presName="vertSpace2b" presStyleCnt="0"/>
      <dgm:spPr/>
    </dgm:pt>
  </dgm:ptLst>
  <dgm:cxnLst>
    <dgm:cxn modelId="{45EFD705-A7B9-4382-84B0-CAE90B6B9A96}" srcId="{21D56880-C13A-4A12-BB47-C5EE30945D87}" destId="{2EFD3DB4-D3C1-49CA-86FE-C6E2D295C267}" srcOrd="0" destOrd="0" parTransId="{2D19B9BD-B9AB-4B82-90A7-2E9ABDA6AADC}" sibTransId="{DABC688C-94FD-4A31-B6B7-BCF984693C5B}"/>
    <dgm:cxn modelId="{94190F39-2770-46BB-99AA-5CBEB6A80442}" type="presOf" srcId="{F43345DF-E743-42BD-ADBC-40BD1AF5B239}" destId="{BA851111-91C7-4A9F-885A-AE0175E02C33}" srcOrd="0" destOrd="0" presId="urn:microsoft.com/office/officeart/2008/layout/LinedList"/>
    <dgm:cxn modelId="{D834A640-D8C3-4547-A454-291CE4A8559E}" srcId="{21D56880-C13A-4A12-BB47-C5EE30945D87}" destId="{853735BD-8492-4D33-96A1-8C154B953781}" srcOrd="1" destOrd="0" parTransId="{3F4A7BFA-5ADC-494D-97C7-90C24F39255D}" sibTransId="{971D6C15-634B-4807-B87C-54F9D2AE4111}"/>
    <dgm:cxn modelId="{6BF6CA5E-1734-43D7-BE38-41639A5EF199}" type="presOf" srcId="{853735BD-8492-4D33-96A1-8C154B953781}" destId="{19D44D1A-0EC7-4119-BC4F-A015487076D0}" srcOrd="0" destOrd="0" presId="urn:microsoft.com/office/officeart/2008/layout/LinedList"/>
    <dgm:cxn modelId="{536C5B43-0F01-49C9-88F7-8C7AF1C02C0E}" type="presOf" srcId="{37DAED73-28F4-4606-8453-C25F22E53DBA}" destId="{32C5159B-A962-4163-A2BC-BFB6CAFC7854}" srcOrd="0" destOrd="0" presId="urn:microsoft.com/office/officeart/2008/layout/LinedList"/>
    <dgm:cxn modelId="{C114F843-F98E-4BFF-902E-4062F0D615D3}" srcId="{E73D26CC-82FF-43A4-A5DD-2474FA830216}" destId="{37DAED73-28F4-4606-8453-C25F22E53DBA}" srcOrd="0" destOrd="0" parTransId="{9D5867D2-5BE2-41BB-B015-6B09FAA4C1C7}" sibTransId="{3BB8D5B4-AD95-467E-BD30-01ED3082656F}"/>
    <dgm:cxn modelId="{99E24F44-0416-4E32-9300-EA709EDC566A}" srcId="{37DAED73-28F4-4606-8453-C25F22E53DBA}" destId="{C47B6B84-90CE-4F41-B252-A54A92AF512D}" srcOrd="0" destOrd="0" parTransId="{3CAAA074-5DCD-42B8-978C-8F0517ABFD26}" sibTransId="{9FF16EB2-4D43-446F-91D3-42CB97D15AC9}"/>
    <dgm:cxn modelId="{9A93CD4D-225D-4F54-B251-65FA1E747612}" type="presOf" srcId="{BF00C775-6910-4590-859C-5500A9034917}" destId="{3E68CE7D-FA74-4B59-B219-A2A79B069E00}" srcOrd="0" destOrd="0" presId="urn:microsoft.com/office/officeart/2008/layout/LinedList"/>
    <dgm:cxn modelId="{EB977758-2EB5-4E07-B028-05EDF7FCA0D8}" type="presOf" srcId="{21D56880-C13A-4A12-BB47-C5EE30945D87}" destId="{A8FEE7DA-EE87-44B3-99BA-C62125EF476F}" srcOrd="0" destOrd="0" presId="urn:microsoft.com/office/officeart/2008/layout/LinedList"/>
    <dgm:cxn modelId="{640AC681-A99C-4DFD-BBA3-B95B987F07DA}" srcId="{F43345DF-E743-42BD-ADBC-40BD1AF5B239}" destId="{BF00C775-6910-4590-859C-5500A9034917}" srcOrd="0" destOrd="0" parTransId="{08A4A6D1-D0CC-461A-A3B7-49BC6CDE6838}" sibTransId="{9238750B-13CF-4625-AE58-40A1C4593D20}"/>
    <dgm:cxn modelId="{B1AAA48C-0D8D-4AF1-8C6A-FC7921970DBB}" type="presOf" srcId="{C47B6B84-90CE-4F41-B252-A54A92AF512D}" destId="{7F250E40-080F-4A6C-BDEC-B9AFB8B31C83}" srcOrd="0" destOrd="0" presId="urn:microsoft.com/office/officeart/2008/layout/LinedList"/>
    <dgm:cxn modelId="{C3DB2B9E-B322-4549-8585-D06E305119EC}" type="presOf" srcId="{E73D26CC-82FF-43A4-A5DD-2474FA830216}" destId="{4B103376-4715-4D4C-8120-07FE178429EE}" srcOrd="0" destOrd="0" presId="urn:microsoft.com/office/officeart/2008/layout/LinedList"/>
    <dgm:cxn modelId="{AC97FFA7-C86C-41D8-9EBB-801FA509C106}" srcId="{E73D26CC-82FF-43A4-A5DD-2474FA830216}" destId="{21D56880-C13A-4A12-BB47-C5EE30945D87}" srcOrd="2" destOrd="0" parTransId="{F74785AF-08A3-4DA2-9BDC-4168443D87FC}" sibTransId="{02BBBE33-68DB-4F2C-8DBB-3A7C6A315189}"/>
    <dgm:cxn modelId="{9F0875CD-31D8-4D15-B54C-318A89815EA3}" srcId="{E73D26CC-82FF-43A4-A5DD-2474FA830216}" destId="{F43345DF-E743-42BD-ADBC-40BD1AF5B239}" srcOrd="1" destOrd="0" parTransId="{14FE261E-417F-47A7-9222-EFC5C6A1AFBE}" sibTransId="{7C25BE32-14A7-4622-9157-1B18238C5031}"/>
    <dgm:cxn modelId="{0E7269D3-5BD4-4ABE-B781-1C253465EC49}" type="presOf" srcId="{2EFD3DB4-D3C1-49CA-86FE-C6E2D295C267}" destId="{63510CD3-3897-4DD7-B325-D9DF603E8D4E}" srcOrd="0" destOrd="0" presId="urn:microsoft.com/office/officeart/2008/layout/LinedList"/>
    <dgm:cxn modelId="{31C87A26-A6AF-4C7B-9980-4E6D6ED9F4B6}" type="presParOf" srcId="{4B103376-4715-4D4C-8120-07FE178429EE}" destId="{0139E249-1E85-44C6-8DBC-5BA793C34CE2}" srcOrd="0" destOrd="0" presId="urn:microsoft.com/office/officeart/2008/layout/LinedList"/>
    <dgm:cxn modelId="{BA090FC1-E0EF-4341-9D4B-6706852186B0}" type="presParOf" srcId="{4B103376-4715-4D4C-8120-07FE178429EE}" destId="{CC7AF1C8-EB9A-437E-B165-C61CBEDA1A23}" srcOrd="1" destOrd="0" presId="urn:microsoft.com/office/officeart/2008/layout/LinedList"/>
    <dgm:cxn modelId="{ED844DE8-94B3-46DF-A4F6-69CC969768EA}" type="presParOf" srcId="{CC7AF1C8-EB9A-437E-B165-C61CBEDA1A23}" destId="{32C5159B-A962-4163-A2BC-BFB6CAFC7854}" srcOrd="0" destOrd="0" presId="urn:microsoft.com/office/officeart/2008/layout/LinedList"/>
    <dgm:cxn modelId="{3AA518D9-6268-4BB4-A301-F4561E722123}" type="presParOf" srcId="{CC7AF1C8-EB9A-437E-B165-C61CBEDA1A23}" destId="{AABE8C23-37DD-4087-B970-23C1D43E2159}" srcOrd="1" destOrd="0" presId="urn:microsoft.com/office/officeart/2008/layout/LinedList"/>
    <dgm:cxn modelId="{20D4E105-CAA5-4D2F-B834-8AD71496DA88}" type="presParOf" srcId="{AABE8C23-37DD-4087-B970-23C1D43E2159}" destId="{62298B49-F0CA-40F8-B8C0-644B71382156}" srcOrd="0" destOrd="0" presId="urn:microsoft.com/office/officeart/2008/layout/LinedList"/>
    <dgm:cxn modelId="{AAA594A6-C297-4549-A12E-EACE653A148E}" type="presParOf" srcId="{AABE8C23-37DD-4087-B970-23C1D43E2159}" destId="{D83CF79E-39F3-4027-856D-C25C27315850}" srcOrd="1" destOrd="0" presId="urn:microsoft.com/office/officeart/2008/layout/LinedList"/>
    <dgm:cxn modelId="{9F66AA54-F483-4559-BE4C-49F6BF80F6B2}" type="presParOf" srcId="{D83CF79E-39F3-4027-856D-C25C27315850}" destId="{AF3C8F7C-B154-43CA-9F85-FE9BE813C7F3}" srcOrd="0" destOrd="0" presId="urn:microsoft.com/office/officeart/2008/layout/LinedList"/>
    <dgm:cxn modelId="{BAC665E4-A11A-4FCD-A04A-3A8F65944756}" type="presParOf" srcId="{D83CF79E-39F3-4027-856D-C25C27315850}" destId="{7F250E40-080F-4A6C-BDEC-B9AFB8B31C83}" srcOrd="1" destOrd="0" presId="urn:microsoft.com/office/officeart/2008/layout/LinedList"/>
    <dgm:cxn modelId="{F06E5BD3-A402-45D2-9F00-9C1B6D677B6E}" type="presParOf" srcId="{D83CF79E-39F3-4027-856D-C25C27315850}" destId="{FBEBDDF2-F50E-48CC-887F-B5105E55A1B7}" srcOrd="2" destOrd="0" presId="urn:microsoft.com/office/officeart/2008/layout/LinedList"/>
    <dgm:cxn modelId="{B9A545DE-024B-4FCB-9FF9-831031A56B1F}" type="presParOf" srcId="{AABE8C23-37DD-4087-B970-23C1D43E2159}" destId="{688D5D78-2796-4D7C-BA71-632043DF8F5D}" srcOrd="2" destOrd="0" presId="urn:microsoft.com/office/officeart/2008/layout/LinedList"/>
    <dgm:cxn modelId="{4B32CB17-F349-4064-89BD-C94F2F128801}" type="presParOf" srcId="{AABE8C23-37DD-4087-B970-23C1D43E2159}" destId="{8DD32BAD-8C89-4502-B341-4BBF6164EF32}" srcOrd="3" destOrd="0" presId="urn:microsoft.com/office/officeart/2008/layout/LinedList"/>
    <dgm:cxn modelId="{DA618383-0ACF-4AEA-BCCB-E5121AB57D5C}" type="presParOf" srcId="{4B103376-4715-4D4C-8120-07FE178429EE}" destId="{9B758C6E-D0F5-4B8E-8CBD-C1FC81381A98}" srcOrd="2" destOrd="0" presId="urn:microsoft.com/office/officeart/2008/layout/LinedList"/>
    <dgm:cxn modelId="{B4BF38F3-6F91-47E8-8E2C-DB1B2F033730}" type="presParOf" srcId="{4B103376-4715-4D4C-8120-07FE178429EE}" destId="{1B582F26-9545-47DC-9CAB-806E224F7DF2}" srcOrd="3" destOrd="0" presId="urn:microsoft.com/office/officeart/2008/layout/LinedList"/>
    <dgm:cxn modelId="{7362C086-F104-4F0C-AFC7-6D95420C573C}" type="presParOf" srcId="{1B582F26-9545-47DC-9CAB-806E224F7DF2}" destId="{BA851111-91C7-4A9F-885A-AE0175E02C33}" srcOrd="0" destOrd="0" presId="urn:microsoft.com/office/officeart/2008/layout/LinedList"/>
    <dgm:cxn modelId="{73CD44CF-048E-455F-B4C7-D0AC95EC9E85}" type="presParOf" srcId="{1B582F26-9545-47DC-9CAB-806E224F7DF2}" destId="{8DC051EB-FFD2-4017-919D-D3E24D92B2A7}" srcOrd="1" destOrd="0" presId="urn:microsoft.com/office/officeart/2008/layout/LinedList"/>
    <dgm:cxn modelId="{796ECD22-DF16-4D3E-8506-79C6C8E3B1A6}" type="presParOf" srcId="{8DC051EB-FFD2-4017-919D-D3E24D92B2A7}" destId="{9BBB497F-5315-471B-8B7C-553A35B14A38}" srcOrd="0" destOrd="0" presId="urn:microsoft.com/office/officeart/2008/layout/LinedList"/>
    <dgm:cxn modelId="{AC1EDDB3-822D-448E-A96C-D10142804D0D}" type="presParOf" srcId="{8DC051EB-FFD2-4017-919D-D3E24D92B2A7}" destId="{B7BED1DE-E667-48EF-80D8-416BD49C07DB}" srcOrd="1" destOrd="0" presId="urn:microsoft.com/office/officeart/2008/layout/LinedList"/>
    <dgm:cxn modelId="{65AE88DB-ECC5-4AD0-B49E-A1A6BC7D05FB}" type="presParOf" srcId="{B7BED1DE-E667-48EF-80D8-416BD49C07DB}" destId="{E4E667DD-44BC-4CC4-B4E0-0AD274A49F79}" srcOrd="0" destOrd="0" presId="urn:microsoft.com/office/officeart/2008/layout/LinedList"/>
    <dgm:cxn modelId="{0F267451-C7ED-4DD2-817B-5C994AA63E05}" type="presParOf" srcId="{B7BED1DE-E667-48EF-80D8-416BD49C07DB}" destId="{3E68CE7D-FA74-4B59-B219-A2A79B069E00}" srcOrd="1" destOrd="0" presId="urn:microsoft.com/office/officeart/2008/layout/LinedList"/>
    <dgm:cxn modelId="{DA04AC8D-AFE9-422A-BA37-A84DCD553667}" type="presParOf" srcId="{B7BED1DE-E667-48EF-80D8-416BD49C07DB}" destId="{59FFEA92-CF4E-41B6-B8CC-1C9B17389D2F}" srcOrd="2" destOrd="0" presId="urn:microsoft.com/office/officeart/2008/layout/LinedList"/>
    <dgm:cxn modelId="{CB9F9F94-242E-4D1A-96CB-75091887E3C6}" type="presParOf" srcId="{8DC051EB-FFD2-4017-919D-D3E24D92B2A7}" destId="{0D6BA31C-9593-41A1-AECC-EE4E6D61688E}" srcOrd="2" destOrd="0" presId="urn:microsoft.com/office/officeart/2008/layout/LinedList"/>
    <dgm:cxn modelId="{820A0DA5-BDEF-4A45-B5AB-D78CA5F503B8}" type="presParOf" srcId="{8DC051EB-FFD2-4017-919D-D3E24D92B2A7}" destId="{548FE4D3-FBDE-4E7C-B85C-7DD82E7F261E}" srcOrd="3" destOrd="0" presId="urn:microsoft.com/office/officeart/2008/layout/LinedList"/>
    <dgm:cxn modelId="{010A754C-7AF8-409B-9933-D2701C9BC0FA}" type="presParOf" srcId="{4B103376-4715-4D4C-8120-07FE178429EE}" destId="{4B669D88-AD9C-4DFC-B6C3-E893196C4E5D}" srcOrd="4" destOrd="0" presId="urn:microsoft.com/office/officeart/2008/layout/LinedList"/>
    <dgm:cxn modelId="{633A9705-315E-4618-BFE6-72A8CF348AE4}" type="presParOf" srcId="{4B103376-4715-4D4C-8120-07FE178429EE}" destId="{3FF5D846-3167-414A-A8A6-4E6CC42F49B2}" srcOrd="5" destOrd="0" presId="urn:microsoft.com/office/officeart/2008/layout/LinedList"/>
    <dgm:cxn modelId="{5D32335D-002A-40BC-855B-C9ABCDF5462D}" type="presParOf" srcId="{3FF5D846-3167-414A-A8A6-4E6CC42F49B2}" destId="{A8FEE7DA-EE87-44B3-99BA-C62125EF476F}" srcOrd="0" destOrd="0" presId="urn:microsoft.com/office/officeart/2008/layout/LinedList"/>
    <dgm:cxn modelId="{88066FCA-6E2D-4C32-9DF1-3E2DD66993A2}" type="presParOf" srcId="{3FF5D846-3167-414A-A8A6-4E6CC42F49B2}" destId="{0BB28411-B2ED-467B-845C-97D2F16FBF7F}" srcOrd="1" destOrd="0" presId="urn:microsoft.com/office/officeart/2008/layout/LinedList"/>
    <dgm:cxn modelId="{6630C001-C650-4D96-80DD-3C111D782AD5}" type="presParOf" srcId="{0BB28411-B2ED-467B-845C-97D2F16FBF7F}" destId="{93C6EFD1-1A8E-4E83-A39D-67CEA51E5CA6}" srcOrd="0" destOrd="0" presId="urn:microsoft.com/office/officeart/2008/layout/LinedList"/>
    <dgm:cxn modelId="{8BD9CE73-CFC4-436E-93DE-06C4211E594F}" type="presParOf" srcId="{0BB28411-B2ED-467B-845C-97D2F16FBF7F}" destId="{9D23AB51-3CD4-460E-9CE0-30DAA0047E12}" srcOrd="1" destOrd="0" presId="urn:microsoft.com/office/officeart/2008/layout/LinedList"/>
    <dgm:cxn modelId="{E0A472E4-1BB2-4FC3-B3B0-35911B94C7A6}" type="presParOf" srcId="{9D23AB51-3CD4-460E-9CE0-30DAA0047E12}" destId="{3B4CF00C-9A9E-45D2-B689-E5FD287AFD8A}" srcOrd="0" destOrd="0" presId="urn:microsoft.com/office/officeart/2008/layout/LinedList"/>
    <dgm:cxn modelId="{695AF51A-E5F7-4520-BF32-E886D876A0DB}" type="presParOf" srcId="{9D23AB51-3CD4-460E-9CE0-30DAA0047E12}" destId="{63510CD3-3897-4DD7-B325-D9DF603E8D4E}" srcOrd="1" destOrd="0" presId="urn:microsoft.com/office/officeart/2008/layout/LinedList"/>
    <dgm:cxn modelId="{ABFACB6D-DD33-4CC0-9A34-BA24E324AF80}" type="presParOf" srcId="{9D23AB51-3CD4-460E-9CE0-30DAA0047E12}" destId="{3F0BF78E-F330-4149-8EA5-766A5F2C34EB}" srcOrd="2" destOrd="0" presId="urn:microsoft.com/office/officeart/2008/layout/LinedList"/>
    <dgm:cxn modelId="{AC3392FB-7278-46F5-AFFA-C7A968439C0F}" type="presParOf" srcId="{0BB28411-B2ED-467B-845C-97D2F16FBF7F}" destId="{215F664C-4FB1-47E1-8FC5-F48CE40084C3}" srcOrd="2" destOrd="0" presId="urn:microsoft.com/office/officeart/2008/layout/LinedList"/>
    <dgm:cxn modelId="{0746D77A-ACC6-4526-A646-AD11F9A0C9D5}" type="presParOf" srcId="{0BB28411-B2ED-467B-845C-97D2F16FBF7F}" destId="{32F5B1D2-2F13-465B-86B5-7D53F68B324E}" srcOrd="3" destOrd="0" presId="urn:microsoft.com/office/officeart/2008/layout/LinedList"/>
    <dgm:cxn modelId="{D80F1EC7-EF9D-41E2-8ED6-4BACB9B63CFE}" type="presParOf" srcId="{0BB28411-B2ED-467B-845C-97D2F16FBF7F}" destId="{D11C744A-1230-4D1B-903D-90624BC44120}" srcOrd="4" destOrd="0" presId="urn:microsoft.com/office/officeart/2008/layout/LinedList"/>
    <dgm:cxn modelId="{49DF2F22-C97A-4275-B424-BBE5AEB92402}" type="presParOf" srcId="{D11C744A-1230-4D1B-903D-90624BC44120}" destId="{6755E75F-5220-4DD4-AD34-2605C1292DF5}" srcOrd="0" destOrd="0" presId="urn:microsoft.com/office/officeart/2008/layout/LinedList"/>
    <dgm:cxn modelId="{733E3715-E9B6-4AE6-B9D2-1B5CE56A9195}" type="presParOf" srcId="{D11C744A-1230-4D1B-903D-90624BC44120}" destId="{19D44D1A-0EC7-4119-BC4F-A015487076D0}" srcOrd="1" destOrd="0" presId="urn:microsoft.com/office/officeart/2008/layout/LinedList"/>
    <dgm:cxn modelId="{3D90DAFE-CA88-4F0D-8C26-41E633A0CB31}" type="presParOf" srcId="{D11C744A-1230-4D1B-903D-90624BC44120}" destId="{302C2D6A-1885-42E4-9F1B-2EFB5BF47DDC}" srcOrd="2" destOrd="0" presId="urn:microsoft.com/office/officeart/2008/layout/LinedList"/>
    <dgm:cxn modelId="{C55654A6-240D-4EEF-A2E9-EF494164DECC}" type="presParOf" srcId="{0BB28411-B2ED-467B-845C-97D2F16FBF7F}" destId="{37C43998-58C3-4DDB-A024-2EDAE43B160C}" srcOrd="5" destOrd="0" presId="urn:microsoft.com/office/officeart/2008/layout/LinedList"/>
    <dgm:cxn modelId="{B1A67659-A19E-4B8D-9D2F-B5A622125C26}" type="presParOf" srcId="{0BB28411-B2ED-467B-845C-97D2F16FBF7F}" destId="{F0E29EC9-60D2-4E16-9577-81318A7E6AE0}"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73D26CC-82FF-43A4-A5DD-2474FA830216}"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l-GR"/>
        </a:p>
      </dgm:t>
    </dgm:pt>
    <dgm:pt modelId="{DEA1606A-A5FA-4972-9811-DCAE1C9CC976}">
      <dgm:prSet custT="1"/>
      <dgm:spPr/>
      <dgm:t>
        <a:bodyPr/>
        <a:lstStyle/>
        <a:p>
          <a:r>
            <a:rPr lang="en-US" altLang="el-GR" sz="2000" dirty="0">
              <a:solidFill>
                <a:srgbClr val="002060"/>
              </a:solidFill>
              <a:latin typeface="Calibri" panose="020F0502020204030204" pitchFamily="34" charset="0"/>
              <a:cs typeface="Calibri" panose="020F0502020204030204" pitchFamily="34" charset="0"/>
            </a:rPr>
            <a:t>Cannot find the Taxation Number of the Contractor</a:t>
          </a:r>
          <a:endParaRPr lang="el-GR" altLang="el-GR" sz="2100" dirty="0">
            <a:solidFill>
              <a:srgbClr val="002060"/>
            </a:solidFill>
            <a:latin typeface="Calibri" panose="020F0502020204030204" pitchFamily="34" charset="0"/>
            <a:cs typeface="Calibri" panose="020F0502020204030204" pitchFamily="34" charset="0"/>
          </a:endParaRPr>
        </a:p>
      </dgm:t>
    </dgm:pt>
    <dgm:pt modelId="{0B1AC69D-7901-4576-807C-8F804CC73B3A}" type="parTrans" cxnId="{39B8F939-F285-4393-824B-F83B128B1F99}">
      <dgm:prSet/>
      <dgm:spPr/>
      <dgm:t>
        <a:bodyPr/>
        <a:lstStyle/>
        <a:p>
          <a:endParaRPr lang="el-GR"/>
        </a:p>
      </dgm:t>
    </dgm:pt>
    <dgm:pt modelId="{37E98B92-7A7A-40EA-8304-8303712D0631}" type="sibTrans" cxnId="{39B8F939-F285-4393-824B-F83B128B1F99}">
      <dgm:prSet/>
      <dgm:spPr/>
      <dgm:t>
        <a:bodyPr/>
        <a:lstStyle/>
        <a:p>
          <a:endParaRPr lang="el-GR"/>
        </a:p>
      </dgm:t>
    </dgm:pt>
    <dgm:pt modelId="{76FB2266-CFA6-4976-8CCC-B67B73767854}">
      <dgm:prSet/>
      <dgm:spPr/>
      <dgm:t>
        <a:bodyPr/>
        <a:lstStyle/>
        <a:p>
          <a:r>
            <a:rPr lang="en-US" altLang="el-GR" i="1" dirty="0">
              <a:solidFill>
                <a:srgbClr val="FF9900"/>
              </a:solidFill>
              <a:latin typeface="Calibri" panose="020F0502020204030204" pitchFamily="34" charset="0"/>
              <a:cs typeface="Calibri" panose="020F0502020204030204" pitchFamily="34" charset="0"/>
            </a:rPr>
            <a:t>Reply</a:t>
          </a:r>
          <a:r>
            <a:rPr lang="el-GR" altLang="el-GR" i="1" dirty="0">
              <a:solidFill>
                <a:srgbClr val="FF9900"/>
              </a:solidFill>
              <a:latin typeface="Calibri" panose="020F0502020204030204" pitchFamily="34" charset="0"/>
              <a:cs typeface="Calibri" panose="020F0502020204030204" pitchFamily="34" charset="0"/>
            </a:rPr>
            <a:t>:</a:t>
          </a:r>
          <a:r>
            <a:rPr lang="en-US" altLang="el-GR" i="1" dirty="0">
              <a:solidFill>
                <a:srgbClr val="FF9900"/>
              </a:solidFill>
              <a:latin typeface="Calibri" panose="020F0502020204030204" pitchFamily="34" charset="0"/>
              <a:cs typeface="Calibri" panose="020F0502020204030204" pitchFamily="34" charset="0"/>
            </a:rPr>
            <a:t> This document is already entered in previous Table of Expenditures </a:t>
          </a:r>
          <a:r>
            <a:rPr lang="el-GR" altLang="el-GR" i="1" dirty="0">
              <a:solidFill>
                <a:srgbClr val="FF9900"/>
              </a:solidFill>
              <a:latin typeface="Calibri" panose="020F0502020204030204" pitchFamily="34" charset="0"/>
              <a:cs typeface="Calibri" panose="020F0502020204030204" pitchFamily="34" charset="0"/>
            </a:rPr>
            <a:t>. </a:t>
          </a:r>
          <a:r>
            <a:rPr lang="en-US" altLang="el-GR" i="1" dirty="0">
              <a:solidFill>
                <a:srgbClr val="FF9900"/>
              </a:solidFill>
              <a:latin typeface="Calibri" panose="020F0502020204030204" pitchFamily="34" charset="0"/>
              <a:cs typeface="Calibri" panose="020F0502020204030204" pitchFamily="34" charset="0"/>
            </a:rPr>
            <a:t>If it is required to be used in a correlation, then it should be retrieved and added to  “Correlations”</a:t>
          </a:r>
          <a:endParaRPr lang="el-GR" altLang="el-GR" i="1" dirty="0">
            <a:solidFill>
              <a:srgbClr val="FF9900"/>
            </a:solidFill>
            <a:latin typeface="Calibri" panose="020F0502020204030204" pitchFamily="34" charset="0"/>
            <a:cs typeface="Calibri" panose="020F0502020204030204" pitchFamily="34" charset="0"/>
          </a:endParaRPr>
        </a:p>
      </dgm:t>
    </dgm:pt>
    <dgm:pt modelId="{681A9F1A-5C63-4778-90CF-C7F1E16542A1}" type="parTrans" cxnId="{7D53AFE5-A0AB-4AE6-9CCF-80DAACE176F0}">
      <dgm:prSet/>
      <dgm:spPr/>
      <dgm:t>
        <a:bodyPr/>
        <a:lstStyle/>
        <a:p>
          <a:endParaRPr lang="el-GR"/>
        </a:p>
      </dgm:t>
    </dgm:pt>
    <dgm:pt modelId="{4F13B8AB-5DA4-4C72-B244-D0492CD6FA96}" type="sibTrans" cxnId="{7D53AFE5-A0AB-4AE6-9CCF-80DAACE176F0}">
      <dgm:prSet/>
      <dgm:spPr/>
      <dgm:t>
        <a:bodyPr/>
        <a:lstStyle/>
        <a:p>
          <a:endParaRPr lang="el-GR"/>
        </a:p>
      </dgm:t>
    </dgm:pt>
    <dgm:pt modelId="{EBE9CD90-52A9-45BC-8E3D-ECD433CAAE19}">
      <dgm:prSet custT="1"/>
      <dgm:spPr/>
      <dgm:t>
        <a:bodyPr/>
        <a:lstStyle/>
        <a:p>
          <a:r>
            <a:rPr lang="en-US" altLang="el-GR" sz="2000" i="1" kern="1200" dirty="0">
              <a:solidFill>
                <a:srgbClr val="FF0000"/>
              </a:solidFill>
              <a:latin typeface="Calibri" panose="020F0502020204030204" pitchFamily="34" charset="0"/>
              <a:cs typeface="Calibri" panose="020F0502020204030204" pitchFamily="34" charset="0"/>
            </a:rPr>
            <a:t>Attention</a:t>
          </a:r>
          <a:r>
            <a:rPr lang="el-GR" altLang="el-GR" sz="2000" i="1" kern="1200" dirty="0">
              <a:solidFill>
                <a:srgbClr val="FF0000"/>
              </a:solidFill>
              <a:latin typeface="Calibri" panose="020F0502020204030204" pitchFamily="34" charset="0"/>
              <a:cs typeface="Calibri" panose="020F0502020204030204" pitchFamily="34" charset="0"/>
            </a:rPr>
            <a:t>!!! </a:t>
          </a:r>
          <a:r>
            <a:rPr lang="en-US" sz="2000" i="1" kern="1200" dirty="0">
              <a:solidFill>
                <a:srgbClr val="FF0000"/>
              </a:solidFill>
              <a:latin typeface="Calibri" panose="020F0502020204030204" pitchFamily="34" charset="0"/>
              <a:cs typeface="Calibri" panose="020F0502020204030204" pitchFamily="34" charset="0"/>
            </a:rPr>
            <a:t>Do not change the name of the Document with symbols such as  #*”” in order </a:t>
          </a:r>
          <a:r>
            <a:rPr lang="en-US" sz="2000" i="1" kern="1200" dirty="0">
              <a:solidFill>
                <a:srgbClr val="FF0000"/>
              </a:solidFill>
              <a:latin typeface="Calibri" panose="020F0502020204030204" pitchFamily="34" charset="0"/>
              <a:ea typeface="+mn-ea"/>
              <a:cs typeface="Calibri" panose="020F0502020204030204" pitchFamily="34" charset="0"/>
            </a:rPr>
            <a:t>to differentiate</a:t>
          </a:r>
          <a:r>
            <a:rPr lang="el-GR" sz="2000" i="1" kern="1200" dirty="0">
              <a:solidFill>
                <a:srgbClr val="FF0000"/>
              </a:solidFill>
              <a:latin typeface="Calibri" panose="020F0502020204030204" pitchFamily="34" charset="0"/>
              <a:ea typeface="+mn-ea"/>
              <a:cs typeface="Calibri" panose="020F0502020204030204" pitchFamily="34" charset="0"/>
            </a:rPr>
            <a:t> </a:t>
          </a:r>
          <a:r>
            <a:rPr lang="en-US" sz="2000" i="1" kern="1200" dirty="0">
              <a:solidFill>
                <a:srgbClr val="FF0000"/>
              </a:solidFill>
              <a:latin typeface="Calibri" panose="020F0502020204030204" pitchFamily="34" charset="0"/>
              <a:ea typeface="+mn-ea"/>
              <a:cs typeface="Calibri" panose="020F0502020204030204" pitchFamily="34" charset="0"/>
            </a:rPr>
            <a:t>it and enter it again at B1.Costs</a:t>
          </a:r>
          <a:endParaRPr lang="el-GR" altLang="el-GR" sz="2000" i="1" kern="1200" dirty="0">
            <a:solidFill>
              <a:srgbClr val="FF0000"/>
            </a:solidFill>
            <a:latin typeface="Calibri" panose="020F0502020204030204" pitchFamily="34" charset="0"/>
            <a:ea typeface="+mn-ea"/>
            <a:cs typeface="Calibri" panose="020F0502020204030204" pitchFamily="34" charset="0"/>
          </a:endParaRPr>
        </a:p>
      </dgm:t>
    </dgm:pt>
    <dgm:pt modelId="{ACE06655-B6D0-4126-8CB9-418347515CF7}" type="parTrans" cxnId="{67492449-1079-4DDB-9CE6-B9F66D041DB8}">
      <dgm:prSet/>
      <dgm:spPr/>
      <dgm:t>
        <a:bodyPr/>
        <a:lstStyle/>
        <a:p>
          <a:endParaRPr lang="el-GR"/>
        </a:p>
      </dgm:t>
    </dgm:pt>
    <dgm:pt modelId="{394DCA6D-99CD-4938-9A9C-A2DB2B74A960}" type="sibTrans" cxnId="{67492449-1079-4DDB-9CE6-B9F66D041DB8}">
      <dgm:prSet/>
      <dgm:spPr/>
      <dgm:t>
        <a:bodyPr/>
        <a:lstStyle/>
        <a:p>
          <a:endParaRPr lang="el-GR"/>
        </a:p>
      </dgm:t>
    </dgm:pt>
    <dgm:pt modelId="{5424F983-AD58-4262-8F53-F1DEC946BE1C}">
      <dgm:prSet custT="1"/>
      <dgm:spPr/>
      <dgm:t>
        <a:bodyPr/>
        <a:lstStyle/>
        <a:p>
          <a:r>
            <a:rPr lang="en-US" altLang="el-GR" sz="2000" kern="1200" dirty="0">
              <a:solidFill>
                <a:srgbClr val="002060"/>
              </a:solidFill>
              <a:latin typeface="Calibri" panose="020F0502020204030204" pitchFamily="34" charset="0"/>
              <a:ea typeface="+mn-ea"/>
              <a:cs typeface="Calibri" panose="020F0502020204030204" pitchFamily="34" charset="0"/>
            </a:rPr>
            <a:t>I cannot enter a Document</a:t>
          </a:r>
          <a:endParaRPr lang="el-GR" altLang="el-GR" sz="2000" kern="1200" dirty="0">
            <a:solidFill>
              <a:srgbClr val="002060"/>
            </a:solidFill>
            <a:latin typeface="Calibri" panose="020F0502020204030204" pitchFamily="34" charset="0"/>
            <a:ea typeface="+mn-ea"/>
            <a:cs typeface="Calibri" panose="020F0502020204030204" pitchFamily="34" charset="0"/>
          </a:endParaRPr>
        </a:p>
      </dgm:t>
    </dgm:pt>
    <dgm:pt modelId="{88B61DD2-B4CD-4697-B6DE-C139709EA120}" type="parTrans" cxnId="{25241B5E-7B5C-4D39-AFFC-B8F324D9FD2A}">
      <dgm:prSet/>
      <dgm:spPr/>
      <dgm:t>
        <a:bodyPr/>
        <a:lstStyle/>
        <a:p>
          <a:endParaRPr lang="el-GR"/>
        </a:p>
      </dgm:t>
    </dgm:pt>
    <dgm:pt modelId="{17F030D6-52E5-4C5D-A38B-7A2103C98938}" type="sibTrans" cxnId="{25241B5E-7B5C-4D39-AFFC-B8F324D9FD2A}">
      <dgm:prSet/>
      <dgm:spPr/>
      <dgm:t>
        <a:bodyPr/>
        <a:lstStyle/>
        <a:p>
          <a:endParaRPr lang="el-GR"/>
        </a:p>
      </dgm:t>
    </dgm:pt>
    <dgm:pt modelId="{F0F5A9C1-072D-4A41-A8CF-305229B41B6D}">
      <dgm:prSet custT="1"/>
      <dgm:spPr/>
      <dgm:t>
        <a:bodyPr/>
        <a:lstStyle/>
        <a:p>
          <a:r>
            <a:rPr lang="en-US" altLang="el-GR" i="1" dirty="0">
              <a:solidFill>
                <a:srgbClr val="FF9900"/>
              </a:solidFill>
              <a:latin typeface="Calibri" panose="020F0502020204030204" pitchFamily="34" charset="0"/>
              <a:cs typeface="Calibri" panose="020F0502020204030204" pitchFamily="34" charset="0"/>
            </a:rPr>
            <a:t>Reply</a:t>
          </a:r>
          <a:r>
            <a:rPr lang="el-GR" altLang="el-GR" i="1" dirty="0">
              <a:solidFill>
                <a:srgbClr val="FF9900"/>
              </a:solidFill>
              <a:latin typeface="Calibri" panose="020F0502020204030204" pitchFamily="34" charset="0"/>
              <a:cs typeface="Calibri" panose="020F0502020204030204" pitchFamily="34" charset="0"/>
            </a:rPr>
            <a:t>: </a:t>
          </a:r>
          <a:r>
            <a:rPr lang="en-US" altLang="el-GR" i="1" dirty="0">
              <a:solidFill>
                <a:srgbClr val="FF9900"/>
              </a:solidFill>
              <a:latin typeface="Calibri" panose="020F0502020204030204" pitchFamily="34" charset="0"/>
              <a:cs typeface="Calibri" panose="020F0502020204030204" pitchFamily="34" charset="0"/>
            </a:rPr>
            <a:t>Add Contractor and then the Document</a:t>
          </a:r>
          <a:endParaRPr lang="el-GR" altLang="el-GR" sz="2100" dirty="0">
            <a:solidFill>
              <a:srgbClr val="002060"/>
            </a:solidFill>
            <a:latin typeface="Calibri" panose="020F0502020204030204" pitchFamily="34" charset="0"/>
            <a:cs typeface="Calibri" panose="020F0502020204030204" pitchFamily="34" charset="0"/>
          </a:endParaRPr>
        </a:p>
      </dgm:t>
    </dgm:pt>
    <dgm:pt modelId="{6952AC85-51F5-490F-8575-63D20B78A4A8}" type="parTrans" cxnId="{B91CE2C5-33E9-4CC8-AF03-92215A465A4D}">
      <dgm:prSet/>
      <dgm:spPr/>
      <dgm:t>
        <a:bodyPr/>
        <a:lstStyle/>
        <a:p>
          <a:endParaRPr lang="el-GR"/>
        </a:p>
      </dgm:t>
    </dgm:pt>
    <dgm:pt modelId="{CF31B519-C9EC-4051-AA62-6D888583980F}" type="sibTrans" cxnId="{B91CE2C5-33E9-4CC8-AF03-92215A465A4D}">
      <dgm:prSet/>
      <dgm:spPr/>
      <dgm:t>
        <a:bodyPr/>
        <a:lstStyle/>
        <a:p>
          <a:endParaRPr lang="el-GR"/>
        </a:p>
      </dgm:t>
    </dgm:pt>
    <dgm:pt modelId="{4B103376-4715-4D4C-8120-07FE178429EE}" type="pres">
      <dgm:prSet presAssocID="{E73D26CC-82FF-43A4-A5DD-2474FA830216}" presName="vert0" presStyleCnt="0">
        <dgm:presLayoutVars>
          <dgm:dir/>
          <dgm:animOne val="branch"/>
          <dgm:animLvl val="lvl"/>
        </dgm:presLayoutVars>
      </dgm:prSet>
      <dgm:spPr/>
    </dgm:pt>
    <dgm:pt modelId="{146227C3-C283-432E-A9DD-3EDBCE72BD59}" type="pres">
      <dgm:prSet presAssocID="{DEA1606A-A5FA-4972-9811-DCAE1C9CC976}" presName="thickLine" presStyleLbl="alignNode1" presStyleIdx="0" presStyleCnt="2"/>
      <dgm:spPr/>
    </dgm:pt>
    <dgm:pt modelId="{95E40079-A3CC-42A1-BF4F-C73900F9650B}" type="pres">
      <dgm:prSet presAssocID="{DEA1606A-A5FA-4972-9811-DCAE1C9CC976}" presName="horz1" presStyleCnt="0"/>
      <dgm:spPr/>
    </dgm:pt>
    <dgm:pt modelId="{D3AF4625-2E83-4B30-A9CA-73C5C4621002}" type="pres">
      <dgm:prSet presAssocID="{DEA1606A-A5FA-4972-9811-DCAE1C9CC976}" presName="tx1" presStyleLbl="revTx" presStyleIdx="0" presStyleCnt="5" custScaleX="111254"/>
      <dgm:spPr/>
    </dgm:pt>
    <dgm:pt modelId="{967D55CE-FB43-40B4-B5CA-D65FED11B8DB}" type="pres">
      <dgm:prSet presAssocID="{DEA1606A-A5FA-4972-9811-DCAE1C9CC976}" presName="vert1" presStyleCnt="0"/>
      <dgm:spPr/>
    </dgm:pt>
    <dgm:pt modelId="{9DDD59DF-9E79-4C67-AF98-9ADA13DE850C}" type="pres">
      <dgm:prSet presAssocID="{F0F5A9C1-072D-4A41-A8CF-305229B41B6D}" presName="vertSpace2a" presStyleCnt="0"/>
      <dgm:spPr/>
    </dgm:pt>
    <dgm:pt modelId="{5A2F6CDC-6214-4254-86C5-5BDD28F8B860}" type="pres">
      <dgm:prSet presAssocID="{F0F5A9C1-072D-4A41-A8CF-305229B41B6D}" presName="horz2" presStyleCnt="0"/>
      <dgm:spPr/>
    </dgm:pt>
    <dgm:pt modelId="{94037E15-DA80-4A23-8F63-F4ED5C1872F3}" type="pres">
      <dgm:prSet presAssocID="{F0F5A9C1-072D-4A41-A8CF-305229B41B6D}" presName="horzSpace2" presStyleCnt="0"/>
      <dgm:spPr/>
    </dgm:pt>
    <dgm:pt modelId="{44D20F98-D527-4354-9066-E44E3FB1B6A3}" type="pres">
      <dgm:prSet presAssocID="{F0F5A9C1-072D-4A41-A8CF-305229B41B6D}" presName="tx2" presStyleLbl="revTx" presStyleIdx="1" presStyleCnt="5"/>
      <dgm:spPr/>
    </dgm:pt>
    <dgm:pt modelId="{872581A6-2197-4927-9CA7-9D3B688002F9}" type="pres">
      <dgm:prSet presAssocID="{F0F5A9C1-072D-4A41-A8CF-305229B41B6D}" presName="vert2" presStyleCnt="0"/>
      <dgm:spPr/>
    </dgm:pt>
    <dgm:pt modelId="{E33ABD34-AA3B-4655-A665-9637A0811FE7}" type="pres">
      <dgm:prSet presAssocID="{F0F5A9C1-072D-4A41-A8CF-305229B41B6D}" presName="thinLine2b" presStyleLbl="callout" presStyleIdx="0" presStyleCnt="3"/>
      <dgm:spPr/>
    </dgm:pt>
    <dgm:pt modelId="{F58F9E97-A165-4455-8EC7-989EF7D6216D}" type="pres">
      <dgm:prSet presAssocID="{F0F5A9C1-072D-4A41-A8CF-305229B41B6D}" presName="vertSpace2b" presStyleCnt="0"/>
      <dgm:spPr/>
    </dgm:pt>
    <dgm:pt modelId="{EA74B6F1-4D86-483C-828A-9F7FDDA6A435}" type="pres">
      <dgm:prSet presAssocID="{5424F983-AD58-4262-8F53-F1DEC946BE1C}" presName="thickLine" presStyleLbl="alignNode1" presStyleIdx="1" presStyleCnt="2"/>
      <dgm:spPr/>
    </dgm:pt>
    <dgm:pt modelId="{4CDA8591-FDBD-4B37-957E-21132FB60F23}" type="pres">
      <dgm:prSet presAssocID="{5424F983-AD58-4262-8F53-F1DEC946BE1C}" presName="horz1" presStyleCnt="0"/>
      <dgm:spPr/>
    </dgm:pt>
    <dgm:pt modelId="{B929C0C9-02A4-4348-BE3F-B5C106501B07}" type="pres">
      <dgm:prSet presAssocID="{5424F983-AD58-4262-8F53-F1DEC946BE1C}" presName="tx1" presStyleLbl="revTx" presStyleIdx="2" presStyleCnt="5"/>
      <dgm:spPr/>
    </dgm:pt>
    <dgm:pt modelId="{CA352142-07CB-486B-9767-EC59FCC18648}" type="pres">
      <dgm:prSet presAssocID="{5424F983-AD58-4262-8F53-F1DEC946BE1C}" presName="vert1" presStyleCnt="0"/>
      <dgm:spPr/>
    </dgm:pt>
    <dgm:pt modelId="{64B3FFEA-987D-431A-B24E-78F3604F77DC}" type="pres">
      <dgm:prSet presAssocID="{76FB2266-CFA6-4976-8CCC-B67B73767854}" presName="vertSpace2a" presStyleCnt="0"/>
      <dgm:spPr/>
    </dgm:pt>
    <dgm:pt modelId="{0E858BCE-06BE-42E9-97B3-60F65D6E6EE3}" type="pres">
      <dgm:prSet presAssocID="{76FB2266-CFA6-4976-8CCC-B67B73767854}" presName="horz2" presStyleCnt="0"/>
      <dgm:spPr/>
    </dgm:pt>
    <dgm:pt modelId="{E20F5DD5-1EBE-44B8-8D26-3E6EFA7DC692}" type="pres">
      <dgm:prSet presAssocID="{76FB2266-CFA6-4976-8CCC-B67B73767854}" presName="horzSpace2" presStyleCnt="0"/>
      <dgm:spPr/>
    </dgm:pt>
    <dgm:pt modelId="{03C520CE-C791-483B-A2E7-3997493CCF10}" type="pres">
      <dgm:prSet presAssocID="{76FB2266-CFA6-4976-8CCC-B67B73767854}" presName="tx2" presStyleLbl="revTx" presStyleIdx="3" presStyleCnt="5"/>
      <dgm:spPr/>
    </dgm:pt>
    <dgm:pt modelId="{BD8642FC-84C9-4997-AA6D-AB46DA089B38}" type="pres">
      <dgm:prSet presAssocID="{76FB2266-CFA6-4976-8CCC-B67B73767854}" presName="vert2" presStyleCnt="0"/>
      <dgm:spPr/>
    </dgm:pt>
    <dgm:pt modelId="{032AFC46-5DCE-4369-868F-A14C3873E84F}" type="pres">
      <dgm:prSet presAssocID="{76FB2266-CFA6-4976-8CCC-B67B73767854}" presName="thinLine2b" presStyleLbl="callout" presStyleIdx="1" presStyleCnt="3"/>
      <dgm:spPr/>
    </dgm:pt>
    <dgm:pt modelId="{5AE6C0ED-700E-4A94-A7EB-D2D129EAD137}" type="pres">
      <dgm:prSet presAssocID="{76FB2266-CFA6-4976-8CCC-B67B73767854}" presName="vertSpace2b" presStyleCnt="0"/>
      <dgm:spPr/>
    </dgm:pt>
    <dgm:pt modelId="{0EF0A3F1-6AC1-49F0-8A34-8F2387168A43}" type="pres">
      <dgm:prSet presAssocID="{EBE9CD90-52A9-45BC-8E3D-ECD433CAAE19}" presName="horz2" presStyleCnt="0"/>
      <dgm:spPr/>
    </dgm:pt>
    <dgm:pt modelId="{A82A7505-89B7-4941-AF47-FDFC0372BE8A}" type="pres">
      <dgm:prSet presAssocID="{EBE9CD90-52A9-45BC-8E3D-ECD433CAAE19}" presName="horzSpace2" presStyleCnt="0"/>
      <dgm:spPr/>
    </dgm:pt>
    <dgm:pt modelId="{7A483FA1-1BF5-43EE-BE5E-B88468C8FA6E}" type="pres">
      <dgm:prSet presAssocID="{EBE9CD90-52A9-45BC-8E3D-ECD433CAAE19}" presName="tx2" presStyleLbl="revTx" presStyleIdx="4" presStyleCnt="5"/>
      <dgm:spPr/>
    </dgm:pt>
    <dgm:pt modelId="{2F9BEB8B-89AE-46D6-AC11-8714FA321CFE}" type="pres">
      <dgm:prSet presAssocID="{EBE9CD90-52A9-45BC-8E3D-ECD433CAAE19}" presName="vert2" presStyleCnt="0"/>
      <dgm:spPr/>
    </dgm:pt>
    <dgm:pt modelId="{58091D5B-BCF9-4AE1-B059-7CA56B7492FC}" type="pres">
      <dgm:prSet presAssocID="{EBE9CD90-52A9-45BC-8E3D-ECD433CAAE19}" presName="thinLine2b" presStyleLbl="callout" presStyleIdx="2" presStyleCnt="3"/>
      <dgm:spPr/>
    </dgm:pt>
    <dgm:pt modelId="{67EB4FDE-BF9C-4E5E-A58E-C755BBC6A9D5}" type="pres">
      <dgm:prSet presAssocID="{EBE9CD90-52A9-45BC-8E3D-ECD433CAAE19}" presName="vertSpace2b" presStyleCnt="0"/>
      <dgm:spPr/>
    </dgm:pt>
  </dgm:ptLst>
  <dgm:cxnLst>
    <dgm:cxn modelId="{39B8F939-F285-4393-824B-F83B128B1F99}" srcId="{E73D26CC-82FF-43A4-A5DD-2474FA830216}" destId="{DEA1606A-A5FA-4972-9811-DCAE1C9CC976}" srcOrd="0" destOrd="0" parTransId="{0B1AC69D-7901-4576-807C-8F804CC73B3A}" sibTransId="{37E98B92-7A7A-40EA-8304-8303712D0631}"/>
    <dgm:cxn modelId="{25241B5E-7B5C-4D39-AFFC-B8F324D9FD2A}" srcId="{E73D26CC-82FF-43A4-A5DD-2474FA830216}" destId="{5424F983-AD58-4262-8F53-F1DEC946BE1C}" srcOrd="1" destOrd="0" parTransId="{88B61DD2-B4CD-4697-B6DE-C139709EA120}" sibTransId="{17F030D6-52E5-4C5D-A38B-7A2103C98938}"/>
    <dgm:cxn modelId="{6E287060-5660-4D3D-9656-05DC726617B3}" type="presOf" srcId="{5424F983-AD58-4262-8F53-F1DEC946BE1C}" destId="{B929C0C9-02A4-4348-BE3F-B5C106501B07}" srcOrd="0" destOrd="0" presId="urn:microsoft.com/office/officeart/2008/layout/LinedList"/>
    <dgm:cxn modelId="{7DF12B67-FDFA-4290-B58F-72554C86D1B0}" type="presOf" srcId="{76FB2266-CFA6-4976-8CCC-B67B73767854}" destId="{03C520CE-C791-483B-A2E7-3997493CCF10}" srcOrd="0" destOrd="0" presId="urn:microsoft.com/office/officeart/2008/layout/LinedList"/>
    <dgm:cxn modelId="{67492449-1079-4DDB-9CE6-B9F66D041DB8}" srcId="{5424F983-AD58-4262-8F53-F1DEC946BE1C}" destId="{EBE9CD90-52A9-45BC-8E3D-ECD433CAAE19}" srcOrd="1" destOrd="0" parTransId="{ACE06655-B6D0-4126-8CB9-418347515CF7}" sibTransId="{394DCA6D-99CD-4938-9A9C-A2DB2B74A960}"/>
    <dgm:cxn modelId="{B08A047D-6043-4941-B925-77F31287C073}" type="presOf" srcId="{DEA1606A-A5FA-4972-9811-DCAE1C9CC976}" destId="{D3AF4625-2E83-4B30-A9CA-73C5C4621002}" srcOrd="0" destOrd="0" presId="urn:microsoft.com/office/officeart/2008/layout/LinedList"/>
    <dgm:cxn modelId="{C3DB2B9E-B322-4549-8585-D06E305119EC}" type="presOf" srcId="{E73D26CC-82FF-43A4-A5DD-2474FA830216}" destId="{4B103376-4715-4D4C-8120-07FE178429EE}" srcOrd="0" destOrd="0" presId="urn:microsoft.com/office/officeart/2008/layout/LinedList"/>
    <dgm:cxn modelId="{0BDA69AE-2E67-406C-B81D-108D4FC80997}" type="presOf" srcId="{EBE9CD90-52A9-45BC-8E3D-ECD433CAAE19}" destId="{7A483FA1-1BF5-43EE-BE5E-B88468C8FA6E}" srcOrd="0" destOrd="0" presId="urn:microsoft.com/office/officeart/2008/layout/LinedList"/>
    <dgm:cxn modelId="{B91CE2C5-33E9-4CC8-AF03-92215A465A4D}" srcId="{DEA1606A-A5FA-4972-9811-DCAE1C9CC976}" destId="{F0F5A9C1-072D-4A41-A8CF-305229B41B6D}" srcOrd="0" destOrd="0" parTransId="{6952AC85-51F5-490F-8575-63D20B78A4A8}" sibTransId="{CF31B519-C9EC-4051-AA62-6D888583980F}"/>
    <dgm:cxn modelId="{7D53AFE5-A0AB-4AE6-9CCF-80DAACE176F0}" srcId="{5424F983-AD58-4262-8F53-F1DEC946BE1C}" destId="{76FB2266-CFA6-4976-8CCC-B67B73767854}" srcOrd="0" destOrd="0" parTransId="{681A9F1A-5C63-4778-90CF-C7F1E16542A1}" sibTransId="{4F13B8AB-5DA4-4C72-B244-D0492CD6FA96}"/>
    <dgm:cxn modelId="{92F32CFC-41B4-48AF-BEE7-6ECA74D1C17C}" type="presOf" srcId="{F0F5A9C1-072D-4A41-A8CF-305229B41B6D}" destId="{44D20F98-D527-4354-9066-E44E3FB1B6A3}" srcOrd="0" destOrd="0" presId="urn:microsoft.com/office/officeart/2008/layout/LinedList"/>
    <dgm:cxn modelId="{D3D4D826-FE28-49B0-BE47-EB2D2CA8844B}" type="presParOf" srcId="{4B103376-4715-4D4C-8120-07FE178429EE}" destId="{146227C3-C283-432E-A9DD-3EDBCE72BD59}" srcOrd="0" destOrd="0" presId="urn:microsoft.com/office/officeart/2008/layout/LinedList"/>
    <dgm:cxn modelId="{11896500-3BB0-4279-8BAA-493D67B443CD}" type="presParOf" srcId="{4B103376-4715-4D4C-8120-07FE178429EE}" destId="{95E40079-A3CC-42A1-BF4F-C73900F9650B}" srcOrd="1" destOrd="0" presId="urn:microsoft.com/office/officeart/2008/layout/LinedList"/>
    <dgm:cxn modelId="{7CE34FA3-B7B6-4D7F-941B-2627A297D725}" type="presParOf" srcId="{95E40079-A3CC-42A1-BF4F-C73900F9650B}" destId="{D3AF4625-2E83-4B30-A9CA-73C5C4621002}" srcOrd="0" destOrd="0" presId="urn:microsoft.com/office/officeart/2008/layout/LinedList"/>
    <dgm:cxn modelId="{590677D3-33A0-4ACA-9F70-2F6E65393489}" type="presParOf" srcId="{95E40079-A3CC-42A1-BF4F-C73900F9650B}" destId="{967D55CE-FB43-40B4-B5CA-D65FED11B8DB}" srcOrd="1" destOrd="0" presId="urn:microsoft.com/office/officeart/2008/layout/LinedList"/>
    <dgm:cxn modelId="{BCD237EF-444D-4E30-AE3C-7F8749D93B1B}" type="presParOf" srcId="{967D55CE-FB43-40B4-B5CA-D65FED11B8DB}" destId="{9DDD59DF-9E79-4C67-AF98-9ADA13DE850C}" srcOrd="0" destOrd="0" presId="urn:microsoft.com/office/officeart/2008/layout/LinedList"/>
    <dgm:cxn modelId="{865F3C66-29FF-47DB-8D95-FCABC1723C9C}" type="presParOf" srcId="{967D55CE-FB43-40B4-B5CA-D65FED11B8DB}" destId="{5A2F6CDC-6214-4254-86C5-5BDD28F8B860}" srcOrd="1" destOrd="0" presId="urn:microsoft.com/office/officeart/2008/layout/LinedList"/>
    <dgm:cxn modelId="{5A64D449-2720-4237-AF81-C33C49323070}" type="presParOf" srcId="{5A2F6CDC-6214-4254-86C5-5BDD28F8B860}" destId="{94037E15-DA80-4A23-8F63-F4ED5C1872F3}" srcOrd="0" destOrd="0" presId="urn:microsoft.com/office/officeart/2008/layout/LinedList"/>
    <dgm:cxn modelId="{14FAFEF9-A4A9-4F4D-A401-0B5623F657C5}" type="presParOf" srcId="{5A2F6CDC-6214-4254-86C5-5BDD28F8B860}" destId="{44D20F98-D527-4354-9066-E44E3FB1B6A3}" srcOrd="1" destOrd="0" presId="urn:microsoft.com/office/officeart/2008/layout/LinedList"/>
    <dgm:cxn modelId="{88B138FF-168E-408D-B96B-AEE7F7575DF5}" type="presParOf" srcId="{5A2F6CDC-6214-4254-86C5-5BDD28F8B860}" destId="{872581A6-2197-4927-9CA7-9D3B688002F9}" srcOrd="2" destOrd="0" presId="urn:microsoft.com/office/officeart/2008/layout/LinedList"/>
    <dgm:cxn modelId="{1AC34123-2F3A-4564-BA6B-7C6CEE19081E}" type="presParOf" srcId="{967D55CE-FB43-40B4-B5CA-D65FED11B8DB}" destId="{E33ABD34-AA3B-4655-A665-9637A0811FE7}" srcOrd="2" destOrd="0" presId="urn:microsoft.com/office/officeart/2008/layout/LinedList"/>
    <dgm:cxn modelId="{9249C772-7088-442F-83EF-4A75AE1A6ED4}" type="presParOf" srcId="{967D55CE-FB43-40B4-B5CA-D65FED11B8DB}" destId="{F58F9E97-A165-4455-8EC7-989EF7D6216D}" srcOrd="3" destOrd="0" presId="urn:microsoft.com/office/officeart/2008/layout/LinedList"/>
    <dgm:cxn modelId="{7255BFC3-2BE3-4FCF-82B6-271DE202F39D}" type="presParOf" srcId="{4B103376-4715-4D4C-8120-07FE178429EE}" destId="{EA74B6F1-4D86-483C-828A-9F7FDDA6A435}" srcOrd="2" destOrd="0" presId="urn:microsoft.com/office/officeart/2008/layout/LinedList"/>
    <dgm:cxn modelId="{B62C86F2-8C18-476F-A59D-85B3DCA2524F}" type="presParOf" srcId="{4B103376-4715-4D4C-8120-07FE178429EE}" destId="{4CDA8591-FDBD-4B37-957E-21132FB60F23}" srcOrd="3" destOrd="0" presId="urn:microsoft.com/office/officeart/2008/layout/LinedList"/>
    <dgm:cxn modelId="{13FAE87F-AC91-46E3-8605-0821C3B32DE9}" type="presParOf" srcId="{4CDA8591-FDBD-4B37-957E-21132FB60F23}" destId="{B929C0C9-02A4-4348-BE3F-B5C106501B07}" srcOrd="0" destOrd="0" presId="urn:microsoft.com/office/officeart/2008/layout/LinedList"/>
    <dgm:cxn modelId="{DB7757F5-8336-46EF-B474-AE212AC9F01F}" type="presParOf" srcId="{4CDA8591-FDBD-4B37-957E-21132FB60F23}" destId="{CA352142-07CB-486B-9767-EC59FCC18648}" srcOrd="1" destOrd="0" presId="urn:microsoft.com/office/officeart/2008/layout/LinedList"/>
    <dgm:cxn modelId="{F6DE4E2A-AE4C-4498-9572-21CB2E1BD1BA}" type="presParOf" srcId="{CA352142-07CB-486B-9767-EC59FCC18648}" destId="{64B3FFEA-987D-431A-B24E-78F3604F77DC}" srcOrd="0" destOrd="0" presId="urn:microsoft.com/office/officeart/2008/layout/LinedList"/>
    <dgm:cxn modelId="{D5A149C7-CD36-4522-B261-678284137F68}" type="presParOf" srcId="{CA352142-07CB-486B-9767-EC59FCC18648}" destId="{0E858BCE-06BE-42E9-97B3-60F65D6E6EE3}" srcOrd="1" destOrd="0" presId="urn:microsoft.com/office/officeart/2008/layout/LinedList"/>
    <dgm:cxn modelId="{E2BE4B08-4C28-408F-85BC-2870FDB0C784}" type="presParOf" srcId="{0E858BCE-06BE-42E9-97B3-60F65D6E6EE3}" destId="{E20F5DD5-1EBE-44B8-8D26-3E6EFA7DC692}" srcOrd="0" destOrd="0" presId="urn:microsoft.com/office/officeart/2008/layout/LinedList"/>
    <dgm:cxn modelId="{82ED25C9-FF5C-4BB1-943C-43A8A0AA9F6F}" type="presParOf" srcId="{0E858BCE-06BE-42E9-97B3-60F65D6E6EE3}" destId="{03C520CE-C791-483B-A2E7-3997493CCF10}" srcOrd="1" destOrd="0" presId="urn:microsoft.com/office/officeart/2008/layout/LinedList"/>
    <dgm:cxn modelId="{A8DA0B82-83B8-4F9A-AEB4-C08D79927302}" type="presParOf" srcId="{0E858BCE-06BE-42E9-97B3-60F65D6E6EE3}" destId="{BD8642FC-84C9-4997-AA6D-AB46DA089B38}" srcOrd="2" destOrd="0" presId="urn:microsoft.com/office/officeart/2008/layout/LinedList"/>
    <dgm:cxn modelId="{A9769C8F-50ED-43BA-9C01-CEC3C00D076A}" type="presParOf" srcId="{CA352142-07CB-486B-9767-EC59FCC18648}" destId="{032AFC46-5DCE-4369-868F-A14C3873E84F}" srcOrd="2" destOrd="0" presId="urn:microsoft.com/office/officeart/2008/layout/LinedList"/>
    <dgm:cxn modelId="{17C848C2-001E-4DAF-9B91-CE669A4C85D9}" type="presParOf" srcId="{CA352142-07CB-486B-9767-EC59FCC18648}" destId="{5AE6C0ED-700E-4A94-A7EB-D2D129EAD137}" srcOrd="3" destOrd="0" presId="urn:microsoft.com/office/officeart/2008/layout/LinedList"/>
    <dgm:cxn modelId="{D15DA2B4-8B51-4E12-B67E-1032A8F3911D}" type="presParOf" srcId="{CA352142-07CB-486B-9767-EC59FCC18648}" destId="{0EF0A3F1-6AC1-49F0-8A34-8F2387168A43}" srcOrd="4" destOrd="0" presId="urn:microsoft.com/office/officeart/2008/layout/LinedList"/>
    <dgm:cxn modelId="{64F4ECF6-133C-42CF-8058-32A5127F3DE9}" type="presParOf" srcId="{0EF0A3F1-6AC1-49F0-8A34-8F2387168A43}" destId="{A82A7505-89B7-4941-AF47-FDFC0372BE8A}" srcOrd="0" destOrd="0" presId="urn:microsoft.com/office/officeart/2008/layout/LinedList"/>
    <dgm:cxn modelId="{DCF1FA0D-AB0D-4369-9E7B-475D683B4FAD}" type="presParOf" srcId="{0EF0A3F1-6AC1-49F0-8A34-8F2387168A43}" destId="{7A483FA1-1BF5-43EE-BE5E-B88468C8FA6E}" srcOrd="1" destOrd="0" presId="urn:microsoft.com/office/officeart/2008/layout/LinedList"/>
    <dgm:cxn modelId="{1E8A7C4D-1318-45D7-B8CA-20719717326A}" type="presParOf" srcId="{0EF0A3F1-6AC1-49F0-8A34-8F2387168A43}" destId="{2F9BEB8B-89AE-46D6-AC11-8714FA321CFE}" srcOrd="2" destOrd="0" presId="urn:microsoft.com/office/officeart/2008/layout/LinedList"/>
    <dgm:cxn modelId="{C172A6CC-6E66-4B39-A6C4-8910186AFDF7}" type="presParOf" srcId="{CA352142-07CB-486B-9767-EC59FCC18648}" destId="{58091D5B-BCF9-4AE1-B059-7CA56B7492FC}" srcOrd="5" destOrd="0" presId="urn:microsoft.com/office/officeart/2008/layout/LinedList"/>
    <dgm:cxn modelId="{895FE399-3210-42CD-A1A7-A86D24E9BD1A}" type="presParOf" srcId="{CA352142-07CB-486B-9767-EC59FCC18648}" destId="{67EB4FDE-BF9C-4E5E-A58E-C755BBC6A9D5}"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95F07C-92F3-4973-941D-C4B9E784E58B}">
      <dsp:nvSpPr>
        <dsp:cNvPr id="0" name=""/>
        <dsp:cNvSpPr/>
      </dsp:nvSpPr>
      <dsp:spPr>
        <a:xfrm>
          <a:off x="2960" y="891955"/>
          <a:ext cx="1602912" cy="2498914"/>
        </a:xfrm>
        <a:prstGeom prst="rect">
          <a:avLst/>
        </a:prstGeom>
        <a:solidFill>
          <a:sysClr val="window" lastClr="FFFFFF">
            <a:lumMod val="65000"/>
            <a:alpha val="90000"/>
          </a:sysClr>
        </a:solidFill>
        <a:ln w="12700" cap="flat" cmpd="sng" algn="ctr">
          <a:solidFill>
            <a:srgbClr val="44546A">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4969" tIns="330200" rIns="124969" bIns="330200" numCol="1" spcCol="1270" anchor="t" anchorCtr="0">
          <a:noAutofit/>
        </a:bodyPr>
        <a:lstStyle/>
        <a:p>
          <a:pPr marL="0" lvl="0" indent="0" algn="l" defTabSz="533400">
            <a:lnSpc>
              <a:spcPct val="90000"/>
            </a:lnSpc>
            <a:spcBef>
              <a:spcPct val="0"/>
            </a:spcBef>
            <a:spcAft>
              <a:spcPct val="35000"/>
            </a:spcAft>
            <a:buNone/>
          </a:pPr>
          <a:r>
            <a:rPr lang="en-US" sz="1200" kern="1200" dirty="0">
              <a:solidFill>
                <a:sysClr val="windowText" lastClr="000000">
                  <a:hueOff val="0"/>
                  <a:satOff val="0"/>
                  <a:lumOff val="0"/>
                  <a:alphaOff val="0"/>
                </a:sysClr>
              </a:solidFill>
              <a:latin typeface="Calibri" panose="020F0502020204030204"/>
              <a:ea typeface="+mn-ea"/>
              <a:cs typeface="+mn-cs"/>
            </a:rPr>
            <a:t>Submission of Table of Expenditures</a:t>
          </a:r>
        </a:p>
        <a:p>
          <a:pPr marL="0" lvl="0" indent="0" algn="l" defTabSz="533400">
            <a:lnSpc>
              <a:spcPct val="90000"/>
            </a:lnSpc>
            <a:spcBef>
              <a:spcPct val="0"/>
            </a:spcBef>
            <a:spcAft>
              <a:spcPct val="35000"/>
            </a:spcAft>
            <a:buNone/>
          </a:pPr>
          <a:r>
            <a:rPr lang="el-GR" sz="1200" kern="1200" dirty="0">
              <a:solidFill>
                <a:sysClr val="windowText" lastClr="000000">
                  <a:hueOff val="0"/>
                  <a:satOff val="0"/>
                  <a:lumOff val="0"/>
                  <a:alphaOff val="0"/>
                </a:sysClr>
              </a:solidFill>
              <a:latin typeface="Calibri" panose="020F0502020204030204"/>
              <a:ea typeface="+mn-ea"/>
              <a:cs typeface="+mn-cs"/>
            </a:rPr>
            <a:t>(</a:t>
          </a:r>
          <a:r>
            <a:rPr lang="en-US" sz="1200" kern="1200" dirty="0">
              <a:solidFill>
                <a:sysClr val="windowText" lastClr="000000">
                  <a:hueOff val="0"/>
                  <a:satOff val="0"/>
                  <a:lumOff val="0"/>
                  <a:alphaOff val="0"/>
                </a:sysClr>
              </a:solidFill>
              <a:latin typeface="Calibri" panose="020F0502020204030204"/>
              <a:ea typeface="+mn-ea"/>
              <a:cs typeface="+mn-cs"/>
            </a:rPr>
            <a:t>Beneficiaries</a:t>
          </a:r>
          <a:r>
            <a:rPr lang="el-GR" sz="1200" kern="1200" dirty="0">
              <a:solidFill>
                <a:sysClr val="windowText" lastClr="000000">
                  <a:hueOff val="0"/>
                  <a:satOff val="0"/>
                  <a:lumOff val="0"/>
                  <a:alphaOff val="0"/>
                </a:sysClr>
              </a:solidFill>
              <a:latin typeface="Calibri" panose="020F0502020204030204"/>
              <a:ea typeface="+mn-ea"/>
              <a:cs typeface="+mn-cs"/>
            </a:rPr>
            <a:t>)</a:t>
          </a:r>
        </a:p>
      </dsp:txBody>
      <dsp:txXfrm>
        <a:off x="2960" y="1841542"/>
        <a:ext cx="1602912" cy="1499348"/>
      </dsp:txXfrm>
    </dsp:sp>
    <dsp:sp modelId="{D1D53B88-3C7A-40A3-B133-2E63234FA708}">
      <dsp:nvSpPr>
        <dsp:cNvPr id="0" name=""/>
        <dsp:cNvSpPr/>
      </dsp:nvSpPr>
      <dsp:spPr>
        <a:xfrm>
          <a:off x="467805" y="1243781"/>
          <a:ext cx="673223" cy="673223"/>
        </a:xfrm>
        <a:prstGeom prst="ellipse">
          <a:avLst/>
        </a:prstGeom>
        <a:solidFill>
          <a:srgbClr val="44546A">
            <a:hueOff val="0"/>
            <a:satOff val="0"/>
            <a:lumOff val="0"/>
            <a:alphaOff val="0"/>
          </a:srgbClr>
        </a:solidFill>
        <a:ln w="12700" cap="flat" cmpd="sng" algn="ctr">
          <a:solidFill>
            <a:srgbClr val="44546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487" tIns="12700" rIns="52487" bIns="12700" numCol="1" spcCol="1270" anchor="ctr" anchorCtr="0">
          <a:noAutofit/>
        </a:bodyPr>
        <a:lstStyle/>
        <a:p>
          <a:pPr marL="0" lvl="0" indent="0" algn="ctr" defTabSz="1422400">
            <a:lnSpc>
              <a:spcPct val="90000"/>
            </a:lnSpc>
            <a:spcBef>
              <a:spcPct val="0"/>
            </a:spcBef>
            <a:spcAft>
              <a:spcPct val="35000"/>
            </a:spcAft>
            <a:buNone/>
          </a:pPr>
          <a:r>
            <a:rPr lang="el-GR" sz="3200" kern="1200" dirty="0">
              <a:solidFill>
                <a:sysClr val="window" lastClr="FFFFFF"/>
              </a:solidFill>
              <a:latin typeface="Calibri" panose="020F0502020204030204"/>
              <a:ea typeface="+mn-ea"/>
              <a:cs typeface="+mn-cs"/>
            </a:rPr>
            <a:t>1</a:t>
          </a:r>
        </a:p>
      </dsp:txBody>
      <dsp:txXfrm>
        <a:off x="566396" y="1342372"/>
        <a:ext cx="476041" cy="476041"/>
      </dsp:txXfrm>
    </dsp:sp>
    <dsp:sp modelId="{BF4D581C-0D2C-4641-84A2-32B2E9251F89}">
      <dsp:nvSpPr>
        <dsp:cNvPr id="0" name=""/>
        <dsp:cNvSpPr/>
      </dsp:nvSpPr>
      <dsp:spPr>
        <a:xfrm>
          <a:off x="2960" y="3263379"/>
          <a:ext cx="1602912" cy="72"/>
        </a:xfrm>
        <a:prstGeom prst="rect">
          <a:avLst/>
        </a:prstGeom>
        <a:solidFill>
          <a:srgbClr val="44546A">
            <a:hueOff val="0"/>
            <a:satOff val="0"/>
            <a:lumOff val="0"/>
            <a:alphaOff val="0"/>
          </a:srgbClr>
        </a:solidFill>
        <a:ln w="12700" cap="flat" cmpd="sng" algn="ctr">
          <a:solidFill>
            <a:srgbClr val="44546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8FAF18-32E0-4744-A694-AFC354D1BD7E}">
      <dsp:nvSpPr>
        <dsp:cNvPr id="0" name=""/>
        <dsp:cNvSpPr/>
      </dsp:nvSpPr>
      <dsp:spPr>
        <a:xfrm>
          <a:off x="1766164" y="891955"/>
          <a:ext cx="1602912" cy="2244077"/>
        </a:xfrm>
        <a:prstGeom prst="rect">
          <a:avLst/>
        </a:prstGeom>
        <a:solidFill>
          <a:srgbClr val="D6D888">
            <a:alpha val="89804"/>
          </a:srgbClr>
        </a:solidFill>
        <a:ln w="12700" cap="flat" cmpd="sng" algn="ctr">
          <a:solidFill>
            <a:srgbClr val="44546A">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4969" tIns="330200" rIns="124969" bIns="330200" numCol="1" spcCol="1270" anchor="t" anchorCtr="0">
          <a:noAutofit/>
        </a:bodyPr>
        <a:lstStyle/>
        <a:p>
          <a:pPr marL="0" lvl="0" indent="0" algn="l" defTabSz="533400">
            <a:lnSpc>
              <a:spcPct val="90000"/>
            </a:lnSpc>
            <a:spcBef>
              <a:spcPct val="0"/>
            </a:spcBef>
            <a:spcAft>
              <a:spcPct val="35000"/>
            </a:spcAft>
            <a:buNone/>
          </a:pPr>
          <a:r>
            <a:rPr lang="en-US" sz="1200" kern="1200" dirty="0">
              <a:solidFill>
                <a:sysClr val="windowText" lastClr="000000">
                  <a:hueOff val="0"/>
                  <a:satOff val="0"/>
                  <a:lumOff val="0"/>
                  <a:alphaOff val="0"/>
                </a:sysClr>
              </a:solidFill>
              <a:latin typeface="Calibri" panose="020F0502020204030204"/>
              <a:ea typeface="+mn-ea"/>
              <a:cs typeface="+mn-cs"/>
            </a:rPr>
            <a:t>Submission of Last Progress Report</a:t>
          </a:r>
          <a:endParaRPr lang="el-GR" sz="1200" kern="1200" dirty="0">
            <a:solidFill>
              <a:sysClr val="windowText" lastClr="000000">
                <a:hueOff val="0"/>
                <a:satOff val="0"/>
                <a:lumOff val="0"/>
                <a:alphaOff val="0"/>
              </a:sysClr>
            </a:solidFill>
            <a:latin typeface="Calibri" panose="020F0502020204030204"/>
            <a:ea typeface="+mn-ea"/>
            <a:cs typeface="+mn-cs"/>
          </a:endParaRPr>
        </a:p>
        <a:p>
          <a:pPr marL="0" lvl="0" indent="0" algn="l" defTabSz="533400">
            <a:lnSpc>
              <a:spcPct val="90000"/>
            </a:lnSpc>
            <a:spcBef>
              <a:spcPct val="0"/>
            </a:spcBef>
            <a:spcAft>
              <a:spcPct val="35000"/>
            </a:spcAft>
            <a:buNone/>
          </a:pPr>
          <a:r>
            <a:rPr lang="el-GR" sz="1200" kern="1200" dirty="0">
              <a:solidFill>
                <a:sysClr val="windowText" lastClr="000000">
                  <a:hueOff val="0"/>
                  <a:satOff val="0"/>
                  <a:lumOff val="0"/>
                  <a:alphaOff val="0"/>
                </a:sysClr>
              </a:solidFill>
              <a:latin typeface="Calibri" panose="020F0502020204030204"/>
              <a:ea typeface="+mn-ea"/>
              <a:cs typeface="+mn-cs"/>
            </a:rPr>
            <a:t>(</a:t>
          </a:r>
          <a:r>
            <a:rPr lang="en-US" sz="1200" kern="1200" dirty="0">
              <a:solidFill>
                <a:sysClr val="windowText" lastClr="000000">
                  <a:hueOff val="0"/>
                  <a:satOff val="0"/>
                  <a:lumOff val="0"/>
                  <a:alphaOff val="0"/>
                </a:sysClr>
              </a:solidFill>
              <a:latin typeface="Calibri" panose="020F0502020204030204"/>
              <a:ea typeface="+mn-ea"/>
              <a:cs typeface="+mn-cs"/>
            </a:rPr>
            <a:t>Lead Beneficiary</a:t>
          </a:r>
          <a:r>
            <a:rPr lang="el-GR" sz="1200" kern="1200" dirty="0">
              <a:solidFill>
                <a:sysClr val="windowText" lastClr="000000">
                  <a:hueOff val="0"/>
                  <a:satOff val="0"/>
                  <a:lumOff val="0"/>
                  <a:alphaOff val="0"/>
                </a:sysClr>
              </a:solidFill>
              <a:latin typeface="Calibri" panose="020F0502020204030204"/>
              <a:ea typeface="+mn-ea"/>
              <a:cs typeface="+mn-cs"/>
            </a:rPr>
            <a:t>)</a:t>
          </a:r>
        </a:p>
      </dsp:txBody>
      <dsp:txXfrm>
        <a:off x="1766164" y="1744704"/>
        <a:ext cx="1602912" cy="1346446"/>
      </dsp:txXfrm>
    </dsp:sp>
    <dsp:sp modelId="{732E7D8C-FF94-4411-87A1-2B3CD9719E36}">
      <dsp:nvSpPr>
        <dsp:cNvPr id="0" name=""/>
        <dsp:cNvSpPr/>
      </dsp:nvSpPr>
      <dsp:spPr>
        <a:xfrm>
          <a:off x="2231008" y="1116362"/>
          <a:ext cx="673223" cy="673223"/>
        </a:xfrm>
        <a:prstGeom prst="ellipse">
          <a:avLst/>
        </a:prstGeom>
        <a:solidFill>
          <a:srgbClr val="44546A">
            <a:hueOff val="0"/>
            <a:satOff val="0"/>
            <a:lumOff val="0"/>
            <a:alphaOff val="0"/>
          </a:srgbClr>
        </a:solidFill>
        <a:ln w="12700" cap="flat" cmpd="sng" algn="ctr">
          <a:solidFill>
            <a:srgbClr val="44546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487" tIns="12700" rIns="52487" bIns="12700" numCol="1" spcCol="1270" anchor="ctr" anchorCtr="0">
          <a:noAutofit/>
        </a:bodyPr>
        <a:lstStyle/>
        <a:p>
          <a:pPr marL="0" lvl="0" indent="0" algn="ctr" defTabSz="1422400">
            <a:lnSpc>
              <a:spcPct val="90000"/>
            </a:lnSpc>
            <a:spcBef>
              <a:spcPct val="0"/>
            </a:spcBef>
            <a:spcAft>
              <a:spcPct val="35000"/>
            </a:spcAft>
            <a:buNone/>
          </a:pPr>
          <a:r>
            <a:rPr lang="el-GR" sz="3200" kern="1200" dirty="0">
              <a:solidFill>
                <a:sysClr val="window" lastClr="FFFFFF"/>
              </a:solidFill>
              <a:latin typeface="Calibri" panose="020F0502020204030204"/>
              <a:ea typeface="+mn-ea"/>
              <a:cs typeface="+mn-cs"/>
            </a:rPr>
            <a:t>2</a:t>
          </a:r>
        </a:p>
      </dsp:txBody>
      <dsp:txXfrm>
        <a:off x="2329599" y="1214953"/>
        <a:ext cx="476041" cy="476041"/>
      </dsp:txXfrm>
    </dsp:sp>
    <dsp:sp modelId="{69C8E94D-765F-4339-886C-764625368022}">
      <dsp:nvSpPr>
        <dsp:cNvPr id="0" name=""/>
        <dsp:cNvSpPr/>
      </dsp:nvSpPr>
      <dsp:spPr>
        <a:xfrm>
          <a:off x="1766164" y="3135960"/>
          <a:ext cx="1602912" cy="72"/>
        </a:xfrm>
        <a:prstGeom prst="rect">
          <a:avLst/>
        </a:prstGeom>
        <a:solidFill>
          <a:srgbClr val="44546A">
            <a:hueOff val="0"/>
            <a:satOff val="0"/>
            <a:lumOff val="0"/>
            <a:alphaOff val="0"/>
          </a:srgbClr>
        </a:solidFill>
        <a:ln w="12700" cap="flat" cmpd="sng" algn="ctr">
          <a:solidFill>
            <a:srgbClr val="44546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D7EFA8-8107-4676-A8B8-6DE9AF9E6E4B}">
      <dsp:nvSpPr>
        <dsp:cNvPr id="0" name=""/>
        <dsp:cNvSpPr/>
      </dsp:nvSpPr>
      <dsp:spPr>
        <a:xfrm>
          <a:off x="3529367" y="891955"/>
          <a:ext cx="1602912" cy="3616689"/>
        </a:xfrm>
        <a:prstGeom prst="rect">
          <a:avLst/>
        </a:prstGeom>
        <a:solidFill>
          <a:sysClr val="window" lastClr="FFFFFF">
            <a:lumMod val="65000"/>
            <a:alpha val="90000"/>
          </a:sysClr>
        </a:solidFill>
        <a:ln w="12700" cap="flat" cmpd="sng" algn="ctr">
          <a:solidFill>
            <a:srgbClr val="44546A">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4969" tIns="330200" rIns="124969" bIns="330200" numCol="1" spcCol="1270" anchor="t" anchorCtr="0">
          <a:noAutofit/>
        </a:bodyPr>
        <a:lstStyle/>
        <a:p>
          <a:pPr marL="0" lvl="0" indent="0" algn="l" defTabSz="533400">
            <a:lnSpc>
              <a:spcPct val="90000"/>
            </a:lnSpc>
            <a:spcBef>
              <a:spcPct val="0"/>
            </a:spcBef>
            <a:spcAft>
              <a:spcPct val="35000"/>
            </a:spcAft>
            <a:buNone/>
          </a:pPr>
          <a:r>
            <a:rPr lang="el-GR" sz="1200" i="1" kern="1200" dirty="0">
              <a:solidFill>
                <a:sysClr val="windowText" lastClr="000000">
                  <a:hueOff val="0"/>
                  <a:satOff val="0"/>
                  <a:lumOff val="0"/>
                  <a:alphaOff val="0"/>
                </a:sysClr>
              </a:solidFill>
              <a:latin typeface="Calibri" panose="020F0502020204030204"/>
              <a:ea typeface="+mn-ea"/>
              <a:cs typeface="+mn-cs"/>
            </a:rPr>
            <a:t>(</a:t>
          </a:r>
          <a:r>
            <a:rPr lang="en-US" sz="1200" i="1" kern="1200" dirty="0">
              <a:solidFill>
                <a:sysClr val="windowText" lastClr="000000">
                  <a:hueOff val="0"/>
                  <a:satOff val="0"/>
                  <a:lumOff val="0"/>
                  <a:alphaOff val="0"/>
                </a:sysClr>
              </a:solidFill>
              <a:latin typeface="Calibri" panose="020F0502020204030204"/>
              <a:ea typeface="+mn-ea"/>
              <a:cs typeface="+mn-cs"/>
            </a:rPr>
            <a:t>Submission of any final expenses</a:t>
          </a:r>
          <a:r>
            <a:rPr lang="el-GR" sz="1200" i="1" kern="1200" dirty="0">
              <a:solidFill>
                <a:sysClr val="windowText" lastClr="000000">
                  <a:hueOff val="0"/>
                  <a:satOff val="0"/>
                  <a:lumOff val="0"/>
                  <a:alphaOff val="0"/>
                </a:sysClr>
              </a:solidFill>
              <a:latin typeface="Calibri" panose="020F0502020204030204"/>
              <a:ea typeface="+mn-ea"/>
              <a:cs typeface="+mn-cs"/>
            </a:rPr>
            <a:t>)</a:t>
          </a:r>
        </a:p>
        <a:p>
          <a:pPr marL="0" lvl="0" indent="0" algn="l" defTabSz="533400">
            <a:lnSpc>
              <a:spcPct val="90000"/>
            </a:lnSpc>
            <a:spcBef>
              <a:spcPct val="0"/>
            </a:spcBef>
            <a:spcAft>
              <a:spcPct val="35000"/>
            </a:spcAft>
            <a:buNone/>
          </a:pPr>
          <a:r>
            <a:rPr lang="el-GR" sz="1200" kern="1200" dirty="0">
              <a:solidFill>
                <a:sysClr val="windowText" lastClr="000000">
                  <a:hueOff val="0"/>
                  <a:satOff val="0"/>
                  <a:lumOff val="0"/>
                  <a:alphaOff val="0"/>
                </a:sysClr>
              </a:solidFill>
              <a:latin typeface="Calibri" panose="020F0502020204030204"/>
              <a:ea typeface="+mn-ea"/>
              <a:cs typeface="+mn-cs"/>
            </a:rPr>
            <a:t>(</a:t>
          </a:r>
          <a:r>
            <a:rPr lang="en-US" sz="1200" kern="1200" dirty="0">
              <a:solidFill>
                <a:sysClr val="windowText" lastClr="000000">
                  <a:hueOff val="0"/>
                  <a:satOff val="0"/>
                  <a:lumOff val="0"/>
                  <a:alphaOff val="0"/>
                </a:sysClr>
              </a:solidFill>
              <a:latin typeface="Calibri" panose="020F0502020204030204"/>
              <a:ea typeface="+mn-ea"/>
              <a:cs typeface="+mn-cs"/>
            </a:rPr>
            <a:t>Beneficiaries</a:t>
          </a:r>
          <a:r>
            <a:rPr lang="el-GR" sz="1200" kern="1200" dirty="0">
              <a:solidFill>
                <a:sysClr val="windowText" lastClr="000000">
                  <a:hueOff val="0"/>
                  <a:satOff val="0"/>
                  <a:lumOff val="0"/>
                  <a:alphaOff val="0"/>
                </a:sysClr>
              </a:solidFill>
              <a:latin typeface="Calibri" panose="020F0502020204030204"/>
              <a:ea typeface="+mn-ea"/>
              <a:cs typeface="+mn-cs"/>
            </a:rPr>
            <a:t>)</a:t>
          </a:r>
          <a:r>
            <a:rPr lang="en-US" sz="1200" i="1" kern="1200" dirty="0">
              <a:solidFill>
                <a:sysClr val="windowText" lastClr="000000">
                  <a:hueOff val="0"/>
                  <a:satOff val="0"/>
                  <a:lumOff val="0"/>
                  <a:alphaOff val="0"/>
                </a:sysClr>
              </a:solidFill>
              <a:latin typeface="Calibri" panose="020F0502020204030204"/>
              <a:ea typeface="+mn-ea"/>
              <a:cs typeface="+mn-cs"/>
            </a:rPr>
            <a:t> </a:t>
          </a:r>
          <a:endParaRPr lang="el-GR" sz="1200" i="1" kern="1200" dirty="0">
            <a:solidFill>
              <a:sysClr val="windowText" lastClr="000000">
                <a:hueOff val="0"/>
                <a:satOff val="0"/>
                <a:lumOff val="0"/>
                <a:alphaOff val="0"/>
              </a:sysClr>
            </a:solidFill>
            <a:latin typeface="Calibri" panose="020F0502020204030204"/>
            <a:ea typeface="+mn-ea"/>
            <a:cs typeface="+mn-cs"/>
          </a:endParaRPr>
        </a:p>
      </dsp:txBody>
      <dsp:txXfrm>
        <a:off x="3529367" y="2266297"/>
        <a:ext cx="1602912" cy="2170013"/>
      </dsp:txXfrm>
    </dsp:sp>
    <dsp:sp modelId="{AB3527B5-54CF-4968-83D3-72163612EF06}">
      <dsp:nvSpPr>
        <dsp:cNvPr id="0" name=""/>
        <dsp:cNvSpPr/>
      </dsp:nvSpPr>
      <dsp:spPr>
        <a:xfrm>
          <a:off x="3994212" y="1802669"/>
          <a:ext cx="673223" cy="673223"/>
        </a:xfrm>
        <a:prstGeom prst="ellipse">
          <a:avLst/>
        </a:prstGeom>
        <a:solidFill>
          <a:srgbClr val="44546A">
            <a:hueOff val="0"/>
            <a:satOff val="0"/>
            <a:lumOff val="0"/>
            <a:alphaOff val="0"/>
          </a:srgbClr>
        </a:solidFill>
        <a:ln w="12700" cap="flat" cmpd="sng" algn="ctr">
          <a:solidFill>
            <a:srgbClr val="44546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487" tIns="12700" rIns="52487" bIns="12700" numCol="1" spcCol="1270" anchor="ctr" anchorCtr="0">
          <a:noAutofit/>
        </a:bodyPr>
        <a:lstStyle/>
        <a:p>
          <a:pPr marL="0" lvl="0" indent="0" algn="ctr" defTabSz="1422400">
            <a:lnSpc>
              <a:spcPct val="90000"/>
            </a:lnSpc>
            <a:spcBef>
              <a:spcPct val="0"/>
            </a:spcBef>
            <a:spcAft>
              <a:spcPct val="35000"/>
            </a:spcAft>
            <a:buNone/>
          </a:pPr>
          <a:endParaRPr lang="el-GR" sz="3200" kern="1200" dirty="0">
            <a:solidFill>
              <a:sysClr val="window" lastClr="FFFFFF"/>
            </a:solidFill>
            <a:latin typeface="Calibri" panose="020F0502020204030204"/>
            <a:ea typeface="+mn-ea"/>
            <a:cs typeface="+mn-cs"/>
          </a:endParaRPr>
        </a:p>
      </dsp:txBody>
      <dsp:txXfrm>
        <a:off x="4092803" y="1901260"/>
        <a:ext cx="476041" cy="476041"/>
      </dsp:txXfrm>
    </dsp:sp>
    <dsp:sp modelId="{DBF64334-9A75-4D3F-B3C7-EB60E6AE8D03}">
      <dsp:nvSpPr>
        <dsp:cNvPr id="0" name=""/>
        <dsp:cNvSpPr/>
      </dsp:nvSpPr>
      <dsp:spPr>
        <a:xfrm>
          <a:off x="3529367" y="3822266"/>
          <a:ext cx="1602912" cy="72"/>
        </a:xfrm>
        <a:prstGeom prst="rect">
          <a:avLst/>
        </a:prstGeom>
        <a:solidFill>
          <a:srgbClr val="44546A">
            <a:hueOff val="0"/>
            <a:satOff val="0"/>
            <a:lumOff val="0"/>
            <a:alphaOff val="0"/>
          </a:srgbClr>
        </a:solidFill>
        <a:ln w="12700" cap="flat" cmpd="sng" algn="ctr">
          <a:solidFill>
            <a:srgbClr val="44546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865682-3358-4A34-8DE4-725435C59C16}">
      <dsp:nvSpPr>
        <dsp:cNvPr id="0" name=""/>
        <dsp:cNvSpPr/>
      </dsp:nvSpPr>
      <dsp:spPr>
        <a:xfrm>
          <a:off x="5292571" y="891955"/>
          <a:ext cx="1602912" cy="2244077"/>
        </a:xfrm>
        <a:prstGeom prst="rect">
          <a:avLst/>
        </a:prstGeom>
        <a:solidFill>
          <a:srgbClr val="D6D888"/>
        </a:solidFill>
        <a:ln w="12700" cap="flat" cmpd="sng" algn="ctr">
          <a:solidFill>
            <a:srgbClr val="44546A">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4969" tIns="330200" rIns="124969" bIns="330200" numCol="1" spcCol="1270" anchor="t" anchorCtr="0">
          <a:noAutofit/>
        </a:bodyPr>
        <a:lstStyle/>
        <a:p>
          <a:pPr marL="0" lvl="0" indent="0" algn="l" defTabSz="533400">
            <a:lnSpc>
              <a:spcPct val="90000"/>
            </a:lnSpc>
            <a:spcBef>
              <a:spcPct val="0"/>
            </a:spcBef>
            <a:spcAft>
              <a:spcPct val="35000"/>
            </a:spcAft>
            <a:buNone/>
          </a:pPr>
          <a:r>
            <a:rPr lang="en-US" sz="1200" kern="1200" dirty="0">
              <a:solidFill>
                <a:sysClr val="windowText" lastClr="000000">
                  <a:hueOff val="0"/>
                  <a:satOff val="0"/>
                  <a:lumOff val="0"/>
                  <a:alphaOff val="0"/>
                </a:sysClr>
              </a:solidFill>
              <a:latin typeface="Calibri" panose="020F0502020204030204"/>
              <a:ea typeface="+mn-ea"/>
              <a:cs typeface="+mn-cs"/>
            </a:rPr>
            <a:t>Submission of Final Application Form</a:t>
          </a:r>
          <a:endParaRPr lang="el-GR" sz="1200" kern="1200" dirty="0">
            <a:solidFill>
              <a:sysClr val="windowText" lastClr="000000">
                <a:hueOff val="0"/>
                <a:satOff val="0"/>
                <a:lumOff val="0"/>
                <a:alphaOff val="0"/>
              </a:sysClr>
            </a:solidFill>
            <a:latin typeface="Calibri" panose="020F0502020204030204"/>
            <a:ea typeface="+mn-ea"/>
            <a:cs typeface="+mn-cs"/>
          </a:endParaRPr>
        </a:p>
        <a:p>
          <a:pPr marL="0" lvl="0" indent="0" algn="l" defTabSz="533400">
            <a:lnSpc>
              <a:spcPct val="90000"/>
            </a:lnSpc>
            <a:spcBef>
              <a:spcPct val="0"/>
            </a:spcBef>
            <a:spcAft>
              <a:spcPct val="35000"/>
            </a:spcAft>
            <a:buNone/>
          </a:pPr>
          <a:r>
            <a:rPr lang="el-GR" sz="1200" kern="1200" dirty="0">
              <a:solidFill>
                <a:sysClr val="windowText" lastClr="000000">
                  <a:hueOff val="0"/>
                  <a:satOff val="0"/>
                  <a:lumOff val="0"/>
                  <a:alphaOff val="0"/>
                </a:sysClr>
              </a:solidFill>
              <a:latin typeface="Calibri" panose="020F0502020204030204"/>
              <a:ea typeface="+mn-ea"/>
              <a:cs typeface="+mn-cs"/>
            </a:rPr>
            <a:t>(</a:t>
          </a:r>
          <a:r>
            <a:rPr lang="en-US" sz="1200" kern="1200" dirty="0">
              <a:solidFill>
                <a:sysClr val="windowText" lastClr="000000">
                  <a:hueOff val="0"/>
                  <a:satOff val="0"/>
                  <a:lumOff val="0"/>
                  <a:alphaOff val="0"/>
                </a:sysClr>
              </a:solidFill>
              <a:latin typeface="Calibri" panose="020F0502020204030204"/>
              <a:ea typeface="+mn-ea"/>
              <a:cs typeface="+mn-cs"/>
            </a:rPr>
            <a:t>Lead Beneficiary</a:t>
          </a:r>
          <a:r>
            <a:rPr lang="el-GR" sz="1200" kern="1200" dirty="0">
              <a:solidFill>
                <a:sysClr val="windowText" lastClr="000000">
                  <a:hueOff val="0"/>
                  <a:satOff val="0"/>
                  <a:lumOff val="0"/>
                  <a:alphaOff val="0"/>
                </a:sysClr>
              </a:solidFill>
              <a:latin typeface="Calibri" panose="020F0502020204030204"/>
              <a:ea typeface="+mn-ea"/>
              <a:cs typeface="+mn-cs"/>
            </a:rPr>
            <a:t>)</a:t>
          </a:r>
        </a:p>
      </dsp:txBody>
      <dsp:txXfrm>
        <a:off x="5292571" y="1744704"/>
        <a:ext cx="1602912" cy="1346446"/>
      </dsp:txXfrm>
    </dsp:sp>
    <dsp:sp modelId="{C3E9A582-DDEE-4D90-A1AD-FDE9BE0130C0}">
      <dsp:nvSpPr>
        <dsp:cNvPr id="0" name=""/>
        <dsp:cNvSpPr/>
      </dsp:nvSpPr>
      <dsp:spPr>
        <a:xfrm>
          <a:off x="5757416" y="1116362"/>
          <a:ext cx="673223" cy="673223"/>
        </a:xfrm>
        <a:prstGeom prst="ellipse">
          <a:avLst/>
        </a:prstGeom>
        <a:solidFill>
          <a:srgbClr val="44546A">
            <a:hueOff val="0"/>
            <a:satOff val="0"/>
            <a:lumOff val="0"/>
            <a:alphaOff val="0"/>
          </a:srgbClr>
        </a:solidFill>
        <a:ln w="12700" cap="flat" cmpd="sng" algn="ctr">
          <a:solidFill>
            <a:srgbClr val="44546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487" tIns="12700" rIns="52487" bIns="12700" numCol="1" spcCol="1270" anchor="ctr" anchorCtr="0">
          <a:noAutofit/>
        </a:bodyPr>
        <a:lstStyle/>
        <a:p>
          <a:pPr marL="0" lvl="0" indent="0" algn="ctr" defTabSz="1422400">
            <a:lnSpc>
              <a:spcPct val="90000"/>
            </a:lnSpc>
            <a:spcBef>
              <a:spcPct val="0"/>
            </a:spcBef>
            <a:spcAft>
              <a:spcPct val="35000"/>
            </a:spcAft>
            <a:buNone/>
          </a:pPr>
          <a:r>
            <a:rPr lang="el-GR" sz="3200" kern="1200" dirty="0">
              <a:solidFill>
                <a:sysClr val="window" lastClr="FFFFFF"/>
              </a:solidFill>
              <a:latin typeface="Calibri" panose="020F0502020204030204"/>
              <a:ea typeface="+mn-ea"/>
              <a:cs typeface="+mn-cs"/>
            </a:rPr>
            <a:t>3</a:t>
          </a:r>
        </a:p>
      </dsp:txBody>
      <dsp:txXfrm>
        <a:off x="5856007" y="1214953"/>
        <a:ext cx="476041" cy="476041"/>
      </dsp:txXfrm>
    </dsp:sp>
    <dsp:sp modelId="{EF40E255-B838-4149-94F8-46FC75B6129B}">
      <dsp:nvSpPr>
        <dsp:cNvPr id="0" name=""/>
        <dsp:cNvSpPr/>
      </dsp:nvSpPr>
      <dsp:spPr>
        <a:xfrm>
          <a:off x="5292571" y="3135960"/>
          <a:ext cx="1602912" cy="72"/>
        </a:xfrm>
        <a:prstGeom prst="rect">
          <a:avLst/>
        </a:prstGeom>
        <a:solidFill>
          <a:srgbClr val="44546A">
            <a:hueOff val="0"/>
            <a:satOff val="0"/>
            <a:lumOff val="0"/>
            <a:alphaOff val="0"/>
          </a:srgbClr>
        </a:solidFill>
        <a:ln w="12700" cap="flat" cmpd="sng" algn="ctr">
          <a:solidFill>
            <a:srgbClr val="44546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77D93B-5CCB-4687-90A9-7E4A39CF2807}">
      <dsp:nvSpPr>
        <dsp:cNvPr id="0" name=""/>
        <dsp:cNvSpPr/>
      </dsp:nvSpPr>
      <dsp:spPr>
        <a:xfrm>
          <a:off x="7055775" y="891955"/>
          <a:ext cx="1602912" cy="2244077"/>
        </a:xfrm>
        <a:prstGeom prst="rect">
          <a:avLst/>
        </a:prstGeom>
        <a:solidFill>
          <a:srgbClr val="FBF46D"/>
        </a:solidFill>
        <a:ln w="12700" cap="flat" cmpd="sng" algn="ctr">
          <a:solidFill>
            <a:srgbClr val="44546A">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4969" tIns="330200" rIns="124969" bIns="330200" numCol="1" spcCol="1270" anchor="t" anchorCtr="0">
          <a:noAutofit/>
        </a:bodyPr>
        <a:lstStyle/>
        <a:p>
          <a:pPr marL="0" lvl="0" indent="0" algn="l" defTabSz="533400">
            <a:lnSpc>
              <a:spcPct val="90000"/>
            </a:lnSpc>
            <a:spcBef>
              <a:spcPct val="0"/>
            </a:spcBef>
            <a:spcAft>
              <a:spcPct val="35000"/>
            </a:spcAft>
            <a:buNone/>
          </a:pPr>
          <a:r>
            <a:rPr lang="en-US" sz="1200" kern="1200" dirty="0">
              <a:solidFill>
                <a:sysClr val="windowText" lastClr="000000">
                  <a:hueOff val="0"/>
                  <a:satOff val="0"/>
                  <a:lumOff val="0"/>
                  <a:alphaOff val="0"/>
                </a:sysClr>
              </a:solidFill>
              <a:latin typeface="Calibri" panose="020F0502020204030204"/>
              <a:ea typeface="+mn-ea"/>
              <a:cs typeface="+mn-cs"/>
            </a:rPr>
            <a:t>Decision Completion Letter</a:t>
          </a:r>
          <a:endParaRPr lang="el-GR" sz="1200" kern="1200" dirty="0">
            <a:solidFill>
              <a:sysClr val="windowText" lastClr="000000">
                <a:hueOff val="0"/>
                <a:satOff val="0"/>
                <a:lumOff val="0"/>
                <a:alphaOff val="0"/>
              </a:sysClr>
            </a:solidFill>
            <a:latin typeface="Calibri" panose="020F0502020204030204"/>
            <a:ea typeface="+mn-ea"/>
            <a:cs typeface="+mn-cs"/>
          </a:endParaRPr>
        </a:p>
        <a:p>
          <a:pPr marL="0" lvl="0" indent="0" algn="l" defTabSz="533400">
            <a:lnSpc>
              <a:spcPct val="90000"/>
            </a:lnSpc>
            <a:spcBef>
              <a:spcPct val="0"/>
            </a:spcBef>
            <a:spcAft>
              <a:spcPct val="35000"/>
            </a:spcAft>
            <a:buNone/>
          </a:pPr>
          <a:r>
            <a:rPr lang="el-GR" sz="1200" kern="1200" dirty="0">
              <a:solidFill>
                <a:sysClr val="windowText" lastClr="000000">
                  <a:hueOff val="0"/>
                  <a:satOff val="0"/>
                  <a:lumOff val="0"/>
                  <a:alphaOff val="0"/>
                </a:sysClr>
              </a:solidFill>
              <a:latin typeface="Calibri" panose="020F0502020204030204"/>
              <a:ea typeface="+mn-ea"/>
              <a:cs typeface="+mn-cs"/>
            </a:rPr>
            <a:t>(</a:t>
          </a:r>
          <a:r>
            <a:rPr lang="en-US" sz="1200" kern="1200" dirty="0">
              <a:solidFill>
                <a:sysClr val="windowText" lastClr="000000">
                  <a:hueOff val="0"/>
                  <a:satOff val="0"/>
                  <a:lumOff val="0"/>
                  <a:alphaOff val="0"/>
                </a:sysClr>
              </a:solidFill>
              <a:latin typeface="Calibri" panose="020F0502020204030204"/>
              <a:ea typeface="+mn-ea"/>
              <a:cs typeface="+mn-cs"/>
            </a:rPr>
            <a:t>Managing Authority</a:t>
          </a:r>
          <a:r>
            <a:rPr lang="el-GR" sz="1200" kern="1200" dirty="0">
              <a:solidFill>
                <a:sysClr val="windowText" lastClr="000000">
                  <a:hueOff val="0"/>
                  <a:satOff val="0"/>
                  <a:lumOff val="0"/>
                  <a:alphaOff val="0"/>
                </a:sysClr>
              </a:solidFill>
              <a:latin typeface="Calibri" panose="020F0502020204030204"/>
              <a:ea typeface="+mn-ea"/>
              <a:cs typeface="+mn-cs"/>
            </a:rPr>
            <a:t>)</a:t>
          </a:r>
        </a:p>
      </dsp:txBody>
      <dsp:txXfrm>
        <a:off x="7055775" y="1744704"/>
        <a:ext cx="1602912" cy="1346446"/>
      </dsp:txXfrm>
    </dsp:sp>
    <dsp:sp modelId="{5DF3C0E8-AD97-4E6C-84D3-091397A5E904}">
      <dsp:nvSpPr>
        <dsp:cNvPr id="0" name=""/>
        <dsp:cNvSpPr/>
      </dsp:nvSpPr>
      <dsp:spPr>
        <a:xfrm>
          <a:off x="7520619" y="1116362"/>
          <a:ext cx="673223" cy="673223"/>
        </a:xfrm>
        <a:prstGeom prst="ellipse">
          <a:avLst/>
        </a:prstGeom>
        <a:solidFill>
          <a:srgbClr val="44546A">
            <a:hueOff val="0"/>
            <a:satOff val="0"/>
            <a:lumOff val="0"/>
            <a:alphaOff val="0"/>
          </a:srgbClr>
        </a:solidFill>
        <a:ln w="12700" cap="flat" cmpd="sng" algn="ctr">
          <a:solidFill>
            <a:srgbClr val="44546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487" tIns="12700" rIns="52487" bIns="12700" numCol="1" spcCol="1270" anchor="ctr" anchorCtr="0">
          <a:noAutofit/>
        </a:bodyPr>
        <a:lstStyle/>
        <a:p>
          <a:pPr marL="0" lvl="0" indent="0" algn="ctr" defTabSz="1422400">
            <a:lnSpc>
              <a:spcPct val="90000"/>
            </a:lnSpc>
            <a:spcBef>
              <a:spcPct val="0"/>
            </a:spcBef>
            <a:spcAft>
              <a:spcPct val="35000"/>
            </a:spcAft>
            <a:buNone/>
          </a:pPr>
          <a:r>
            <a:rPr lang="el-GR" sz="3200" kern="1200" dirty="0">
              <a:solidFill>
                <a:sysClr val="window" lastClr="FFFFFF"/>
              </a:solidFill>
              <a:latin typeface="Calibri" panose="020F0502020204030204"/>
              <a:ea typeface="+mn-ea"/>
              <a:cs typeface="+mn-cs"/>
            </a:rPr>
            <a:t>4</a:t>
          </a:r>
        </a:p>
      </dsp:txBody>
      <dsp:txXfrm>
        <a:off x="7619210" y="1214953"/>
        <a:ext cx="476041" cy="476041"/>
      </dsp:txXfrm>
    </dsp:sp>
    <dsp:sp modelId="{527C2B23-E16E-4879-9C87-8C1F88A5E8B4}">
      <dsp:nvSpPr>
        <dsp:cNvPr id="0" name=""/>
        <dsp:cNvSpPr/>
      </dsp:nvSpPr>
      <dsp:spPr>
        <a:xfrm>
          <a:off x="7055775" y="3135960"/>
          <a:ext cx="1602912" cy="72"/>
        </a:xfrm>
        <a:prstGeom prst="rect">
          <a:avLst/>
        </a:prstGeom>
        <a:solidFill>
          <a:srgbClr val="44546A">
            <a:hueOff val="0"/>
            <a:satOff val="0"/>
            <a:lumOff val="0"/>
            <a:alphaOff val="0"/>
          </a:srgbClr>
        </a:solidFill>
        <a:ln w="12700" cap="flat" cmpd="sng" algn="ctr">
          <a:solidFill>
            <a:srgbClr val="44546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CD5D2-E601-4CA7-8508-52116D407FB5}">
      <dsp:nvSpPr>
        <dsp:cNvPr id="0" name=""/>
        <dsp:cNvSpPr/>
      </dsp:nvSpPr>
      <dsp:spPr>
        <a:xfrm>
          <a:off x="0" y="430"/>
          <a:ext cx="5338936"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2">
          <a:scrgbClr r="0" g="0" b="0"/>
        </a:lnRef>
        <a:fillRef idx="1">
          <a:scrgbClr r="0" g="0" b="0"/>
        </a:fillRef>
        <a:effectRef idx="1">
          <a:scrgbClr r="0" g="0" b="0"/>
        </a:effectRef>
        <a:fontRef idx="minor">
          <a:schemeClr val="lt1"/>
        </a:fontRef>
      </dsp:style>
    </dsp:sp>
    <dsp:sp modelId="{65AD342D-3883-4A98-ABD0-A161559A3A56}">
      <dsp:nvSpPr>
        <dsp:cNvPr id="0" name=""/>
        <dsp:cNvSpPr/>
      </dsp:nvSpPr>
      <dsp:spPr>
        <a:xfrm>
          <a:off x="0" y="430"/>
          <a:ext cx="5338936" cy="705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Creation of Table of Expenditures</a:t>
          </a:r>
        </a:p>
      </dsp:txBody>
      <dsp:txXfrm>
        <a:off x="0" y="430"/>
        <a:ext cx="5338936" cy="705506"/>
      </dsp:txXfrm>
    </dsp:sp>
    <dsp:sp modelId="{53476BE3-C4EE-41A0-9307-5C4DC11A2700}">
      <dsp:nvSpPr>
        <dsp:cNvPr id="0" name=""/>
        <dsp:cNvSpPr/>
      </dsp:nvSpPr>
      <dsp:spPr>
        <a:xfrm>
          <a:off x="0" y="705936"/>
          <a:ext cx="5338936"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2">
          <a:scrgbClr r="0" g="0" b="0"/>
        </a:lnRef>
        <a:fillRef idx="1">
          <a:scrgbClr r="0" g="0" b="0"/>
        </a:fillRef>
        <a:effectRef idx="1">
          <a:scrgbClr r="0" g="0" b="0"/>
        </a:effectRef>
        <a:fontRef idx="minor">
          <a:schemeClr val="lt1"/>
        </a:fontRef>
      </dsp:style>
    </dsp:sp>
    <dsp:sp modelId="{9C945025-2E07-471B-989F-CD886B0B5EBD}">
      <dsp:nvSpPr>
        <dsp:cNvPr id="0" name=""/>
        <dsp:cNvSpPr/>
      </dsp:nvSpPr>
      <dsp:spPr>
        <a:xfrm>
          <a:off x="0" y="705936"/>
          <a:ext cx="5338936" cy="705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Upload of invoices/documents</a:t>
          </a:r>
        </a:p>
      </dsp:txBody>
      <dsp:txXfrm>
        <a:off x="0" y="705936"/>
        <a:ext cx="5338936" cy="705506"/>
      </dsp:txXfrm>
    </dsp:sp>
    <dsp:sp modelId="{4F2A6F0D-2B4E-43C7-BBBE-4675AFDB9126}">
      <dsp:nvSpPr>
        <dsp:cNvPr id="0" name=""/>
        <dsp:cNvSpPr/>
      </dsp:nvSpPr>
      <dsp:spPr>
        <a:xfrm>
          <a:off x="0" y="1411442"/>
          <a:ext cx="5338936"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2">
          <a:scrgbClr r="0" g="0" b="0"/>
        </a:lnRef>
        <a:fillRef idx="1">
          <a:scrgbClr r="0" g="0" b="0"/>
        </a:fillRef>
        <a:effectRef idx="1">
          <a:scrgbClr r="0" g="0" b="0"/>
        </a:effectRef>
        <a:fontRef idx="minor">
          <a:schemeClr val="lt1"/>
        </a:fontRef>
      </dsp:style>
    </dsp:sp>
    <dsp:sp modelId="{A4414813-E583-4550-8DDE-1687C5911760}">
      <dsp:nvSpPr>
        <dsp:cNvPr id="0" name=""/>
        <dsp:cNvSpPr/>
      </dsp:nvSpPr>
      <dsp:spPr>
        <a:xfrm>
          <a:off x="0" y="1411442"/>
          <a:ext cx="5338936" cy="705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Correlations</a:t>
          </a:r>
        </a:p>
      </dsp:txBody>
      <dsp:txXfrm>
        <a:off x="0" y="1411442"/>
        <a:ext cx="5338936" cy="705506"/>
      </dsp:txXfrm>
    </dsp:sp>
    <dsp:sp modelId="{650DD4DD-9912-4641-9CC8-5B81B1D00BF5}">
      <dsp:nvSpPr>
        <dsp:cNvPr id="0" name=""/>
        <dsp:cNvSpPr/>
      </dsp:nvSpPr>
      <dsp:spPr>
        <a:xfrm>
          <a:off x="0" y="2116949"/>
          <a:ext cx="5338936"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2">
          <a:scrgbClr r="0" g="0" b="0"/>
        </a:lnRef>
        <a:fillRef idx="1">
          <a:scrgbClr r="0" g="0" b="0"/>
        </a:fillRef>
        <a:effectRef idx="1">
          <a:scrgbClr r="0" g="0" b="0"/>
        </a:effectRef>
        <a:fontRef idx="minor">
          <a:schemeClr val="lt1"/>
        </a:fontRef>
      </dsp:style>
    </dsp:sp>
    <dsp:sp modelId="{2F251FBD-436A-4940-A531-FA7477E6F5E9}">
      <dsp:nvSpPr>
        <dsp:cNvPr id="0" name=""/>
        <dsp:cNvSpPr/>
      </dsp:nvSpPr>
      <dsp:spPr>
        <a:xfrm>
          <a:off x="0" y="2116949"/>
          <a:ext cx="5338936" cy="705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Attachments</a:t>
          </a:r>
        </a:p>
      </dsp:txBody>
      <dsp:txXfrm>
        <a:off x="0" y="2116949"/>
        <a:ext cx="5338936" cy="705506"/>
      </dsp:txXfrm>
    </dsp:sp>
    <dsp:sp modelId="{78CCD54F-A818-4EC4-8CA0-9EB5B296BBBB}">
      <dsp:nvSpPr>
        <dsp:cNvPr id="0" name=""/>
        <dsp:cNvSpPr/>
      </dsp:nvSpPr>
      <dsp:spPr>
        <a:xfrm>
          <a:off x="0" y="2822455"/>
          <a:ext cx="5338936"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2">
          <a:scrgbClr r="0" g="0" b="0"/>
        </a:lnRef>
        <a:fillRef idx="1">
          <a:scrgbClr r="0" g="0" b="0"/>
        </a:fillRef>
        <a:effectRef idx="1">
          <a:scrgbClr r="0" g="0" b="0"/>
        </a:effectRef>
        <a:fontRef idx="minor">
          <a:schemeClr val="lt1"/>
        </a:fontRef>
      </dsp:style>
    </dsp:sp>
    <dsp:sp modelId="{758DEDCE-D8C4-4678-9E76-2A5E5F88EEAA}">
      <dsp:nvSpPr>
        <dsp:cNvPr id="0" name=""/>
        <dsp:cNvSpPr/>
      </dsp:nvSpPr>
      <dsp:spPr>
        <a:xfrm>
          <a:off x="0" y="2822455"/>
          <a:ext cx="5338936" cy="705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Submission of Table of Expenditures</a:t>
          </a:r>
        </a:p>
      </dsp:txBody>
      <dsp:txXfrm>
        <a:off x="0" y="2822455"/>
        <a:ext cx="5338936" cy="7055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264522-AC6D-4ABF-B433-B8ED46E969A6}">
      <dsp:nvSpPr>
        <dsp:cNvPr id="0" name=""/>
        <dsp:cNvSpPr/>
      </dsp:nvSpPr>
      <dsp:spPr>
        <a:xfrm>
          <a:off x="303" y="436408"/>
          <a:ext cx="3845569" cy="179101"/>
        </a:xfrm>
        <a:prstGeom prst="rect">
          <a:avLst/>
        </a:prstGeom>
        <a:solidFill>
          <a:schemeClr val="accent2">
            <a:hueOff val="0"/>
            <a:satOff val="0"/>
            <a:lumOff val="0"/>
            <a:alphaOff val="0"/>
          </a:schemeClr>
        </a:solidFill>
        <a:ln w="55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Expenditures</a:t>
          </a:r>
          <a:endParaRPr lang="el-GR" sz="2000" kern="1200" dirty="0"/>
        </a:p>
      </dsp:txBody>
      <dsp:txXfrm>
        <a:off x="303" y="436408"/>
        <a:ext cx="3845569" cy="179101"/>
      </dsp:txXfrm>
    </dsp:sp>
    <dsp:sp modelId="{7D880602-8DC5-45ED-BEE2-54B24291B538}">
      <dsp:nvSpPr>
        <dsp:cNvPr id="0" name=""/>
        <dsp:cNvSpPr/>
      </dsp:nvSpPr>
      <dsp:spPr>
        <a:xfrm>
          <a:off x="303" y="656542"/>
          <a:ext cx="3845569" cy="1787369"/>
        </a:xfrm>
        <a:prstGeom prst="rect">
          <a:avLst/>
        </a:prstGeom>
        <a:solidFill>
          <a:schemeClr val="accent2">
            <a:tint val="40000"/>
            <a:alpha val="90000"/>
            <a:hueOff val="0"/>
            <a:satOff val="0"/>
            <a:lumOff val="0"/>
            <a:alphaOff val="0"/>
          </a:schemeClr>
        </a:solidFill>
        <a:ln w="55000" cap="flat" cmpd="thickThin"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t>Invoice</a:t>
          </a:r>
          <a:endParaRPr lang="el-GR" sz="2000" kern="1200" dirty="0"/>
        </a:p>
        <a:p>
          <a:pPr marL="228600" lvl="1" indent="-228600" algn="l" defTabSz="889000">
            <a:lnSpc>
              <a:spcPct val="90000"/>
            </a:lnSpc>
            <a:spcBef>
              <a:spcPct val="0"/>
            </a:spcBef>
            <a:spcAft>
              <a:spcPct val="15000"/>
            </a:spcAft>
            <a:buChar char="•"/>
          </a:pPr>
          <a:r>
            <a:rPr lang="en-US" sz="2000" kern="1200" dirty="0"/>
            <a:t>Accounting Document</a:t>
          </a:r>
        </a:p>
        <a:p>
          <a:pPr marL="228600" lvl="1" indent="-228600" algn="l" defTabSz="889000">
            <a:lnSpc>
              <a:spcPct val="90000"/>
            </a:lnSpc>
            <a:spcBef>
              <a:spcPct val="0"/>
            </a:spcBef>
            <a:spcAft>
              <a:spcPct val="15000"/>
            </a:spcAft>
            <a:buChar char="•"/>
          </a:pPr>
          <a:r>
            <a:rPr lang="en-US" sz="2000" kern="1200" dirty="0"/>
            <a:t>Staff paylist</a:t>
          </a:r>
        </a:p>
      </dsp:txBody>
      <dsp:txXfrm>
        <a:off x="303" y="656542"/>
        <a:ext cx="3845569" cy="1787369"/>
      </dsp:txXfrm>
    </dsp:sp>
    <dsp:sp modelId="{F37896B7-83E2-435F-8AC9-61EBD69FD369}">
      <dsp:nvSpPr>
        <dsp:cNvPr id="0" name=""/>
        <dsp:cNvSpPr/>
      </dsp:nvSpPr>
      <dsp:spPr>
        <a:xfrm>
          <a:off x="4383727" y="531738"/>
          <a:ext cx="3845569" cy="122824"/>
        </a:xfrm>
        <a:prstGeom prst="rect">
          <a:avLst/>
        </a:prstGeom>
        <a:solidFill>
          <a:schemeClr val="accent3">
            <a:hueOff val="0"/>
            <a:satOff val="0"/>
            <a:lumOff val="0"/>
            <a:alphaOff val="0"/>
          </a:schemeClr>
        </a:solidFill>
        <a:ln w="55000" cap="flat" cmpd="thickThin"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Payments</a:t>
          </a:r>
          <a:endParaRPr lang="el-GR" sz="2000" kern="1200" dirty="0"/>
        </a:p>
      </dsp:txBody>
      <dsp:txXfrm>
        <a:off x="4383727" y="531738"/>
        <a:ext cx="3845569" cy="122824"/>
      </dsp:txXfrm>
    </dsp:sp>
    <dsp:sp modelId="{DAF5B416-7E08-438C-83E5-225D35694018}">
      <dsp:nvSpPr>
        <dsp:cNvPr id="0" name=""/>
        <dsp:cNvSpPr/>
      </dsp:nvSpPr>
      <dsp:spPr>
        <a:xfrm>
          <a:off x="4383727" y="733104"/>
          <a:ext cx="3845569" cy="1626644"/>
        </a:xfrm>
        <a:prstGeom prst="rect">
          <a:avLst/>
        </a:prstGeom>
        <a:solidFill>
          <a:schemeClr val="accent3">
            <a:tint val="40000"/>
            <a:alpha val="90000"/>
            <a:hueOff val="0"/>
            <a:satOff val="0"/>
            <a:lumOff val="0"/>
            <a:alphaOff val="0"/>
          </a:schemeClr>
        </a:solidFill>
        <a:ln w="55000" cap="flat" cmpd="thickThin"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t>Check</a:t>
          </a:r>
          <a:endParaRPr lang="el-GR" sz="2000" kern="1200" dirty="0"/>
        </a:p>
        <a:p>
          <a:pPr marL="228600" lvl="1" indent="-228600" algn="l" defTabSz="889000">
            <a:lnSpc>
              <a:spcPct val="90000"/>
            </a:lnSpc>
            <a:spcBef>
              <a:spcPct val="0"/>
            </a:spcBef>
            <a:spcAft>
              <a:spcPct val="15000"/>
            </a:spcAft>
            <a:buChar char="•"/>
          </a:pPr>
          <a:r>
            <a:rPr lang="en-US" sz="2000" kern="1200" dirty="0"/>
            <a:t>Electronic Payment</a:t>
          </a:r>
        </a:p>
        <a:p>
          <a:pPr marL="228600" lvl="1" indent="-228600" algn="l" defTabSz="889000">
            <a:lnSpc>
              <a:spcPct val="90000"/>
            </a:lnSpc>
            <a:spcBef>
              <a:spcPct val="0"/>
            </a:spcBef>
            <a:spcAft>
              <a:spcPct val="15000"/>
            </a:spcAft>
            <a:buChar char="•"/>
          </a:pPr>
          <a:r>
            <a:rPr lang="en-US" sz="2000" kern="1200" dirty="0"/>
            <a:t>Bank transaction</a:t>
          </a:r>
        </a:p>
        <a:p>
          <a:pPr marL="228600" lvl="1" indent="-228600" algn="l" defTabSz="889000">
            <a:lnSpc>
              <a:spcPct val="90000"/>
            </a:lnSpc>
            <a:spcBef>
              <a:spcPct val="0"/>
            </a:spcBef>
            <a:spcAft>
              <a:spcPct val="15000"/>
            </a:spcAft>
            <a:buChar char="•"/>
          </a:pPr>
          <a:r>
            <a:rPr lang="en-US" sz="2000" kern="1200" dirty="0"/>
            <a:t>Proof of Payment</a:t>
          </a:r>
        </a:p>
      </dsp:txBody>
      <dsp:txXfrm>
        <a:off x="4383727" y="733104"/>
        <a:ext cx="3845569" cy="16266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C60A3D-EEA4-4E65-A731-035A75D290EE}">
      <dsp:nvSpPr>
        <dsp:cNvPr id="0" name=""/>
        <dsp:cNvSpPr/>
      </dsp:nvSpPr>
      <dsp:spPr>
        <a:xfrm>
          <a:off x="0" y="87409"/>
          <a:ext cx="8229600" cy="2092563"/>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Subcontracting amount” is related to the Payment Document</a:t>
          </a:r>
        </a:p>
        <a:p>
          <a:pPr marL="0" lvl="0" indent="0" algn="l" defTabSz="1066800">
            <a:lnSpc>
              <a:spcPct val="90000"/>
            </a:lnSpc>
            <a:spcBef>
              <a:spcPct val="0"/>
            </a:spcBef>
            <a:spcAft>
              <a:spcPct val="35000"/>
            </a:spcAft>
            <a:buNone/>
          </a:pPr>
          <a:r>
            <a:rPr lang="el-GR" sz="2400" kern="1200" dirty="0"/>
            <a:t> </a:t>
          </a:r>
          <a:r>
            <a:rPr lang="en-US" sz="2400" kern="1200" dirty="0"/>
            <a:t>Not the correlations</a:t>
          </a:r>
        </a:p>
      </dsp:txBody>
      <dsp:txXfrm>
        <a:off x="102151" y="189560"/>
        <a:ext cx="8025298" cy="1888261"/>
      </dsp:txXfrm>
    </dsp:sp>
    <dsp:sp modelId="{AAB036BF-E282-41B5-A373-E6B7C08C7FD7}">
      <dsp:nvSpPr>
        <dsp:cNvPr id="0" name=""/>
        <dsp:cNvSpPr/>
      </dsp:nvSpPr>
      <dsp:spPr>
        <a:xfrm>
          <a:off x="0" y="2367172"/>
          <a:ext cx="8229600" cy="2229584"/>
        </a:xfrm>
        <a:prstGeom prst="roundRect">
          <a:avLst/>
        </a:prstGeom>
        <a:solidFill>
          <a:schemeClr val="accent2">
            <a:hueOff val="-20163186"/>
            <a:satOff val="8769"/>
            <a:lumOff val="255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If the total amount of the payment document</a:t>
          </a:r>
          <a:r>
            <a:rPr lang="el-GR" sz="2400" kern="1200" dirty="0"/>
            <a:t>, </a:t>
          </a:r>
          <a:r>
            <a:rPr lang="en-US" sz="2400" kern="1200" dirty="0"/>
            <a:t>refers to other payments than the ones the beneficiary has paid for the project, then</a:t>
          </a:r>
          <a:r>
            <a:rPr lang="el-GR" sz="2400" kern="1200" dirty="0"/>
            <a:t> </a:t>
          </a:r>
          <a:r>
            <a:rPr lang="el-GR" sz="2400" b="1" kern="1200" dirty="0"/>
            <a:t>«</a:t>
          </a:r>
          <a:r>
            <a:rPr lang="en-US" sz="2400" b="1" kern="1200" dirty="0"/>
            <a:t>Subcontracting amount</a:t>
          </a:r>
          <a:r>
            <a:rPr lang="el-GR" sz="2400" b="1" kern="1200" dirty="0"/>
            <a:t>» = «</a:t>
          </a:r>
          <a:r>
            <a:rPr lang="en-US" sz="2400" b="1" kern="1200" dirty="0"/>
            <a:t>Amount paid for the project</a:t>
          </a:r>
          <a:r>
            <a:rPr lang="el-GR" sz="2400" b="1" kern="1200" dirty="0"/>
            <a:t>»</a:t>
          </a:r>
          <a:endParaRPr lang="en-US" sz="2400" b="1" kern="1200" dirty="0"/>
        </a:p>
      </dsp:txBody>
      <dsp:txXfrm>
        <a:off x="108839" y="2476011"/>
        <a:ext cx="8011922" cy="20119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9E249-1E85-44C6-8DBC-5BA793C34CE2}">
      <dsp:nvSpPr>
        <dsp:cNvPr id="0" name=""/>
        <dsp:cNvSpPr/>
      </dsp:nvSpPr>
      <dsp:spPr>
        <a:xfrm>
          <a:off x="0" y="2763"/>
          <a:ext cx="8229600" cy="0"/>
        </a:xfrm>
        <a:prstGeom prst="line">
          <a:avLst/>
        </a:prstGeom>
        <a:solidFill>
          <a:schemeClr val="accent2">
            <a:hueOff val="0"/>
            <a:satOff val="0"/>
            <a:lumOff val="0"/>
            <a:alphaOff val="0"/>
          </a:schemeClr>
        </a:solidFill>
        <a:ln w="55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C5159B-A962-4163-A2BC-BFB6CAFC7854}">
      <dsp:nvSpPr>
        <dsp:cNvPr id="0" name=""/>
        <dsp:cNvSpPr/>
      </dsp:nvSpPr>
      <dsp:spPr>
        <a:xfrm>
          <a:off x="0" y="2763"/>
          <a:ext cx="1645920" cy="1502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Clr>
              <a:srgbClr val="002060"/>
            </a:buClr>
            <a:buFont typeface="Arial" panose="020B0604020202020204" pitchFamily="34" charset="0"/>
            <a:buNone/>
          </a:pPr>
          <a:r>
            <a:rPr lang="en-US" altLang="el-GR" sz="1800" kern="1200" dirty="0">
              <a:solidFill>
                <a:srgbClr val="002060"/>
              </a:solidFill>
              <a:latin typeface="Calibri" panose="020F0502020204030204" pitchFamily="34" charset="0"/>
              <a:ea typeface="+mn-ea"/>
              <a:cs typeface="Calibri" panose="020F0502020204030204" pitchFamily="34" charset="0"/>
            </a:rPr>
            <a:t>Correction in No of Document or / and Date of Document</a:t>
          </a:r>
          <a:endParaRPr lang="el-GR" sz="1800" kern="1200" dirty="0">
            <a:solidFill>
              <a:srgbClr val="002060"/>
            </a:solidFill>
            <a:latin typeface="Calibri" panose="020F0502020204030204" pitchFamily="34" charset="0"/>
            <a:ea typeface="+mn-ea"/>
            <a:cs typeface="Calibri" panose="020F0502020204030204" pitchFamily="34" charset="0"/>
          </a:endParaRPr>
        </a:p>
      </dsp:txBody>
      <dsp:txXfrm>
        <a:off x="0" y="2763"/>
        <a:ext cx="1645920" cy="1502560"/>
      </dsp:txXfrm>
    </dsp:sp>
    <dsp:sp modelId="{7F250E40-080F-4A6C-BDEC-B9AFB8B31C83}">
      <dsp:nvSpPr>
        <dsp:cNvPr id="0" name=""/>
        <dsp:cNvSpPr/>
      </dsp:nvSpPr>
      <dsp:spPr>
        <a:xfrm>
          <a:off x="1769364" y="70995"/>
          <a:ext cx="6460236" cy="1364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Clr>
              <a:srgbClr val="002060"/>
            </a:buClr>
            <a:buFont typeface="Arial" panose="020B0604020202020204" pitchFamily="34" charset="0"/>
            <a:buNone/>
          </a:pPr>
          <a:r>
            <a:rPr lang="en-US" altLang="el-GR" sz="1500" i="1" kern="1200" dirty="0">
              <a:solidFill>
                <a:srgbClr val="FF9900"/>
              </a:solidFill>
              <a:latin typeface="Calibri" panose="020F0502020204030204" pitchFamily="34" charset="0"/>
              <a:ea typeface="+mn-ea"/>
              <a:cs typeface="Calibri" panose="020F0502020204030204" pitchFamily="34" charset="0"/>
            </a:rPr>
            <a:t>Reply</a:t>
          </a:r>
          <a:r>
            <a:rPr lang="el-GR" altLang="el-GR" sz="1500" i="1" kern="1200" dirty="0">
              <a:solidFill>
                <a:srgbClr val="FF9900"/>
              </a:solidFill>
              <a:latin typeface="Calibri" panose="020F0502020204030204" pitchFamily="34" charset="0"/>
              <a:ea typeface="+mn-ea"/>
              <a:cs typeface="Calibri" panose="020F0502020204030204" pitchFamily="34" charset="0"/>
            </a:rPr>
            <a:t>: </a:t>
          </a:r>
          <a:r>
            <a:rPr lang="en-US" altLang="el-GR" sz="1500" i="1" kern="1200" dirty="0">
              <a:solidFill>
                <a:srgbClr val="FF9900"/>
              </a:solidFill>
              <a:latin typeface="Calibri" panose="020F0502020204030204" pitchFamily="34" charset="0"/>
              <a:ea typeface="+mn-ea"/>
              <a:cs typeface="Calibri" panose="020F0502020204030204" pitchFamily="34" charset="0"/>
            </a:rPr>
            <a:t>This document must not be included in any correlation with another Table of Expenditure</a:t>
          </a:r>
          <a:r>
            <a:rPr lang="el-GR" altLang="el-GR" sz="1500" i="1" kern="1200" dirty="0">
              <a:solidFill>
                <a:srgbClr val="FF9900"/>
              </a:solidFill>
              <a:latin typeface="Calibri" panose="020F0502020204030204" pitchFamily="34" charset="0"/>
              <a:ea typeface="+mn-ea"/>
              <a:cs typeface="Calibri" panose="020F0502020204030204" pitchFamily="34" charset="0"/>
            </a:rPr>
            <a:t>. </a:t>
          </a:r>
          <a:r>
            <a:rPr lang="en-US" altLang="el-GR" sz="1500" i="1" kern="1200" dirty="0">
              <a:solidFill>
                <a:srgbClr val="FF9900"/>
              </a:solidFill>
              <a:latin typeface="Calibri" panose="020F0502020204030204" pitchFamily="34" charset="0"/>
              <a:ea typeface="+mn-ea"/>
              <a:cs typeface="Calibri" panose="020F0502020204030204" pitchFamily="34" charset="0"/>
            </a:rPr>
            <a:t>Contact Joint Secretariat</a:t>
          </a:r>
          <a:r>
            <a:rPr lang="el-GR" altLang="el-GR" sz="1500" i="1" kern="1200" dirty="0">
              <a:solidFill>
                <a:srgbClr val="FF9900"/>
              </a:solidFill>
              <a:latin typeface="Calibri" panose="020F0502020204030204" pitchFamily="34" charset="0"/>
              <a:ea typeface="+mn-ea"/>
              <a:cs typeface="Calibri" panose="020F0502020204030204" pitchFamily="34" charset="0"/>
            </a:rPr>
            <a:t>.</a:t>
          </a:r>
          <a:endParaRPr lang="el-GR" sz="1500" i="1" kern="1200" dirty="0">
            <a:solidFill>
              <a:srgbClr val="FF9900"/>
            </a:solidFill>
            <a:latin typeface="Calibri" panose="020F0502020204030204" pitchFamily="34" charset="0"/>
            <a:ea typeface="+mn-ea"/>
            <a:cs typeface="Calibri" panose="020F0502020204030204" pitchFamily="34" charset="0"/>
          </a:endParaRPr>
        </a:p>
      </dsp:txBody>
      <dsp:txXfrm>
        <a:off x="1769364" y="70995"/>
        <a:ext cx="6460236" cy="1364630"/>
      </dsp:txXfrm>
    </dsp:sp>
    <dsp:sp modelId="{688D5D78-2796-4D7C-BA71-632043DF8F5D}">
      <dsp:nvSpPr>
        <dsp:cNvPr id="0" name=""/>
        <dsp:cNvSpPr/>
      </dsp:nvSpPr>
      <dsp:spPr>
        <a:xfrm>
          <a:off x="1645920" y="1435625"/>
          <a:ext cx="6583680" cy="0"/>
        </a:xfrm>
        <a:prstGeom prst="line">
          <a:avLst/>
        </a:prstGeom>
        <a:solidFill>
          <a:schemeClr val="accent2">
            <a:hueOff val="0"/>
            <a:satOff val="0"/>
            <a:lumOff val="0"/>
            <a:alphaOff val="0"/>
          </a:schemeClr>
        </a:solidFill>
        <a:ln w="55000" cap="flat" cmpd="thickThin"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758C6E-D0F5-4B8E-8CBD-C1FC81381A98}">
      <dsp:nvSpPr>
        <dsp:cNvPr id="0" name=""/>
        <dsp:cNvSpPr/>
      </dsp:nvSpPr>
      <dsp:spPr>
        <a:xfrm>
          <a:off x="0" y="1505324"/>
          <a:ext cx="8229600" cy="0"/>
        </a:xfrm>
        <a:prstGeom prst="line">
          <a:avLst/>
        </a:prstGeom>
        <a:solidFill>
          <a:schemeClr val="accent2">
            <a:hueOff val="0"/>
            <a:satOff val="0"/>
            <a:lumOff val="0"/>
            <a:alphaOff val="0"/>
          </a:schemeClr>
        </a:solidFill>
        <a:ln w="55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851111-91C7-4A9F-885A-AE0175E02C33}">
      <dsp:nvSpPr>
        <dsp:cNvPr id="0" name=""/>
        <dsp:cNvSpPr/>
      </dsp:nvSpPr>
      <dsp:spPr>
        <a:xfrm>
          <a:off x="0" y="1505324"/>
          <a:ext cx="1645920" cy="1201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Clr>
              <a:srgbClr val="002060"/>
            </a:buClr>
            <a:buFont typeface="Arial" panose="020B0604020202020204" pitchFamily="34" charset="0"/>
            <a:buNone/>
          </a:pPr>
          <a:r>
            <a:rPr lang="en-US" altLang="el-GR" sz="1800" kern="1200" dirty="0">
              <a:solidFill>
                <a:srgbClr val="002060"/>
              </a:solidFill>
              <a:latin typeface="Calibri" panose="020F0502020204030204" pitchFamily="34" charset="0"/>
              <a:ea typeface="+mn-ea"/>
              <a:cs typeface="Calibri" panose="020F0502020204030204" pitchFamily="34" charset="0"/>
            </a:rPr>
            <a:t>Correction of budget category or/and Deliverable</a:t>
          </a:r>
          <a:endParaRPr lang="el-GR" altLang="el-GR" sz="1800" kern="1200" dirty="0">
            <a:solidFill>
              <a:srgbClr val="002060"/>
            </a:solidFill>
            <a:latin typeface="Calibri" panose="020F0502020204030204" pitchFamily="34" charset="0"/>
            <a:ea typeface="+mn-ea"/>
            <a:cs typeface="Calibri" panose="020F0502020204030204" pitchFamily="34" charset="0"/>
          </a:endParaRPr>
        </a:p>
      </dsp:txBody>
      <dsp:txXfrm>
        <a:off x="0" y="1505324"/>
        <a:ext cx="1645920" cy="1201192"/>
      </dsp:txXfrm>
    </dsp:sp>
    <dsp:sp modelId="{3E68CE7D-FA74-4B59-B219-A2A79B069E00}">
      <dsp:nvSpPr>
        <dsp:cNvPr id="0" name=""/>
        <dsp:cNvSpPr/>
      </dsp:nvSpPr>
      <dsp:spPr>
        <a:xfrm>
          <a:off x="1769364" y="1627768"/>
          <a:ext cx="6460236" cy="431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Clr>
              <a:srgbClr val="002060"/>
            </a:buClr>
            <a:buFont typeface="Arial" panose="020B0604020202020204" pitchFamily="34" charset="0"/>
            <a:buNone/>
          </a:pPr>
          <a:r>
            <a:rPr lang="en-US" altLang="el-GR" sz="1500" i="1" kern="1200" dirty="0">
              <a:solidFill>
                <a:srgbClr val="FF9900"/>
              </a:solidFill>
              <a:latin typeface="Calibri" panose="020F0502020204030204" pitchFamily="34" charset="0"/>
              <a:ea typeface="+mn-ea"/>
              <a:cs typeface="Calibri" panose="020F0502020204030204" pitchFamily="34" charset="0"/>
            </a:rPr>
            <a:t>Contact Joint Secretariat</a:t>
          </a:r>
          <a:endParaRPr lang="el-GR" altLang="el-GR" sz="1500" i="1" kern="1200" dirty="0">
            <a:solidFill>
              <a:srgbClr val="FF9900"/>
            </a:solidFill>
            <a:latin typeface="Calibri" panose="020F0502020204030204" pitchFamily="34" charset="0"/>
            <a:ea typeface="+mn-ea"/>
            <a:cs typeface="Calibri" panose="020F0502020204030204" pitchFamily="34" charset="0"/>
          </a:endParaRPr>
        </a:p>
      </dsp:txBody>
      <dsp:txXfrm>
        <a:off x="1769364" y="1627768"/>
        <a:ext cx="6460236" cy="431580"/>
      </dsp:txXfrm>
    </dsp:sp>
    <dsp:sp modelId="{0D6BA31C-9593-41A1-AECC-EE4E6D61688E}">
      <dsp:nvSpPr>
        <dsp:cNvPr id="0" name=""/>
        <dsp:cNvSpPr/>
      </dsp:nvSpPr>
      <dsp:spPr>
        <a:xfrm>
          <a:off x="1645920" y="2012033"/>
          <a:ext cx="6583680" cy="0"/>
        </a:xfrm>
        <a:prstGeom prst="line">
          <a:avLst/>
        </a:prstGeom>
        <a:solidFill>
          <a:schemeClr val="accent2">
            <a:hueOff val="0"/>
            <a:satOff val="0"/>
            <a:lumOff val="0"/>
            <a:alphaOff val="0"/>
          </a:schemeClr>
        </a:solidFill>
        <a:ln w="55000" cap="flat" cmpd="thickThin"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669D88-AD9C-4DFC-B6C3-E893196C4E5D}">
      <dsp:nvSpPr>
        <dsp:cNvPr id="0" name=""/>
        <dsp:cNvSpPr/>
      </dsp:nvSpPr>
      <dsp:spPr>
        <a:xfrm>
          <a:off x="0" y="2667932"/>
          <a:ext cx="8229600" cy="0"/>
        </a:xfrm>
        <a:prstGeom prst="line">
          <a:avLst/>
        </a:prstGeom>
        <a:solidFill>
          <a:schemeClr val="accent2">
            <a:hueOff val="0"/>
            <a:satOff val="0"/>
            <a:lumOff val="0"/>
            <a:alphaOff val="0"/>
          </a:schemeClr>
        </a:solidFill>
        <a:ln w="55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FEE7DA-EE87-44B3-99BA-C62125EF476F}">
      <dsp:nvSpPr>
        <dsp:cNvPr id="0" name=""/>
        <dsp:cNvSpPr/>
      </dsp:nvSpPr>
      <dsp:spPr>
        <a:xfrm>
          <a:off x="0" y="2706516"/>
          <a:ext cx="1616987" cy="2046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Clr>
              <a:srgbClr val="002060"/>
            </a:buClr>
            <a:buFont typeface="Arial" panose="020B0604020202020204" pitchFamily="34" charset="0"/>
            <a:buNone/>
          </a:pPr>
          <a:r>
            <a:rPr lang="en-US" altLang="el-GR" sz="1800" kern="1200" dirty="0">
              <a:solidFill>
                <a:srgbClr val="002060"/>
              </a:solidFill>
              <a:latin typeface="Calibri" panose="020F0502020204030204" pitchFamily="34" charset="0"/>
              <a:ea typeface="+mn-ea"/>
              <a:cs typeface="Calibri" panose="020F0502020204030204" pitchFamily="34" charset="0"/>
            </a:rPr>
            <a:t>How can I make correction in Eligible amount?</a:t>
          </a:r>
          <a:br>
            <a:rPr lang="en-US" altLang="el-GR" sz="1800" kern="1200" dirty="0">
              <a:solidFill>
                <a:srgbClr val="002060"/>
              </a:solidFill>
              <a:latin typeface="Calibri" panose="020F0502020204030204" pitchFamily="34" charset="0"/>
              <a:ea typeface="+mn-ea"/>
              <a:cs typeface="Calibri" panose="020F0502020204030204" pitchFamily="34" charset="0"/>
            </a:rPr>
          </a:br>
          <a:endParaRPr lang="en-US" altLang="el-GR" sz="1800" kern="1200" dirty="0">
            <a:solidFill>
              <a:srgbClr val="002060"/>
            </a:solidFill>
            <a:latin typeface="Calibri" panose="020F0502020204030204" pitchFamily="34" charset="0"/>
            <a:ea typeface="+mn-ea"/>
            <a:cs typeface="Calibri" panose="020F0502020204030204" pitchFamily="34" charset="0"/>
          </a:endParaRPr>
        </a:p>
      </dsp:txBody>
      <dsp:txXfrm>
        <a:off x="0" y="2706516"/>
        <a:ext cx="1616987" cy="2046893"/>
      </dsp:txXfrm>
    </dsp:sp>
    <dsp:sp modelId="{63510CD3-3897-4DD7-B325-D9DF603E8D4E}">
      <dsp:nvSpPr>
        <dsp:cNvPr id="0" name=""/>
        <dsp:cNvSpPr/>
      </dsp:nvSpPr>
      <dsp:spPr>
        <a:xfrm>
          <a:off x="1738261" y="2708720"/>
          <a:ext cx="6346677" cy="881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just" defTabSz="666750">
            <a:lnSpc>
              <a:spcPct val="90000"/>
            </a:lnSpc>
            <a:spcBef>
              <a:spcPct val="0"/>
            </a:spcBef>
            <a:spcAft>
              <a:spcPct val="35000"/>
            </a:spcAft>
            <a:buNone/>
          </a:pPr>
          <a:r>
            <a:rPr lang="en-US" altLang="el-GR" sz="1500" i="1" kern="1200" dirty="0">
              <a:solidFill>
                <a:srgbClr val="FF9900"/>
              </a:solidFill>
              <a:latin typeface="Calibri" panose="020F0502020204030204" pitchFamily="34" charset="0"/>
              <a:ea typeface="+mn-ea"/>
              <a:cs typeface="Calibri" panose="020F0502020204030204" pitchFamily="34" charset="0"/>
            </a:rPr>
            <a:t>Reply</a:t>
          </a:r>
          <a:r>
            <a:rPr lang="el-GR" altLang="el-GR" sz="1500" i="1" kern="1200" dirty="0">
              <a:solidFill>
                <a:srgbClr val="FF9900"/>
              </a:solidFill>
              <a:latin typeface="Calibri" panose="020F0502020204030204" pitchFamily="34" charset="0"/>
              <a:ea typeface="+mn-ea"/>
              <a:cs typeface="Calibri" panose="020F0502020204030204" pitchFamily="34" charset="0"/>
            </a:rPr>
            <a:t>:</a:t>
          </a:r>
          <a:r>
            <a:rPr lang="en-US" altLang="el-GR" sz="1500" i="1" kern="1200" dirty="0">
              <a:solidFill>
                <a:srgbClr val="FF9900"/>
              </a:solidFill>
              <a:latin typeface="Calibri" panose="020F0502020204030204" pitchFamily="34" charset="0"/>
              <a:ea typeface="+mn-ea"/>
              <a:cs typeface="Calibri" panose="020F0502020204030204" pitchFamily="34" charset="0"/>
            </a:rPr>
            <a:t> NOT POSSIBLE </a:t>
          </a:r>
          <a:r>
            <a:rPr lang="el-GR" altLang="el-GR" sz="1500" b="1" i="1" kern="1200" dirty="0">
              <a:solidFill>
                <a:srgbClr val="FF9900"/>
              </a:solidFill>
              <a:latin typeface="Calibri" panose="020F0502020204030204" pitchFamily="34" charset="0"/>
              <a:ea typeface="+mn-ea"/>
              <a:cs typeface="Calibri" panose="020F0502020204030204" pitchFamily="34" charset="0"/>
            </a:rPr>
            <a:t>. </a:t>
          </a:r>
          <a:r>
            <a:rPr lang="en-US" altLang="el-GR" sz="1500" i="1" kern="1200" dirty="0">
              <a:solidFill>
                <a:srgbClr val="FF9900"/>
              </a:solidFill>
              <a:latin typeface="Calibri" panose="020F0502020204030204" pitchFamily="34" charset="0"/>
              <a:ea typeface="+mn-ea"/>
              <a:cs typeface="Calibri" panose="020F0502020204030204" pitchFamily="34" charset="0"/>
            </a:rPr>
            <a:t>If it is the case of an additional eligible amount, then an additional Table of expenditure should be created </a:t>
          </a:r>
          <a:r>
            <a:rPr lang="el-GR" altLang="el-GR" sz="1500" i="1" kern="1200" dirty="0">
              <a:solidFill>
                <a:srgbClr val="FF9900"/>
              </a:solidFill>
              <a:latin typeface="Calibri" panose="020F0502020204030204" pitchFamily="34" charset="0"/>
              <a:ea typeface="+mn-ea"/>
              <a:cs typeface="Calibri" panose="020F0502020204030204" pitchFamily="34" charset="0"/>
            </a:rPr>
            <a:t>.</a:t>
          </a:r>
          <a:br>
            <a:rPr lang="el-GR" altLang="el-GR" sz="1500" i="1" kern="1200" dirty="0">
              <a:solidFill>
                <a:srgbClr val="FF9900"/>
              </a:solidFill>
              <a:latin typeface="Calibri" panose="020F0502020204030204" pitchFamily="34" charset="0"/>
              <a:ea typeface="+mn-ea"/>
              <a:cs typeface="Calibri" panose="020F0502020204030204" pitchFamily="34" charset="0"/>
            </a:rPr>
          </a:br>
          <a:r>
            <a:rPr lang="en-US" altLang="el-GR" sz="1500" i="1" kern="1200" dirty="0">
              <a:solidFill>
                <a:srgbClr val="FF9900"/>
              </a:solidFill>
              <a:latin typeface="Calibri" panose="020F0502020204030204" pitchFamily="34" charset="0"/>
              <a:ea typeface="+mn-ea"/>
              <a:cs typeface="Calibri" panose="020F0502020204030204" pitchFamily="34" charset="0"/>
            </a:rPr>
            <a:t>If the eligible amount should be decreased </a:t>
          </a:r>
          <a:r>
            <a:rPr lang="el-GR" altLang="el-GR" sz="1500" i="1" kern="1200" dirty="0">
              <a:solidFill>
                <a:srgbClr val="FF9900"/>
              </a:solidFill>
              <a:latin typeface="Calibri" panose="020F0502020204030204" pitchFamily="34" charset="0"/>
              <a:ea typeface="+mn-ea"/>
              <a:cs typeface="Calibri" panose="020F0502020204030204" pitchFamily="34" charset="0"/>
            </a:rPr>
            <a:t>, </a:t>
          </a:r>
          <a:r>
            <a:rPr lang="en-US" altLang="el-GR" sz="1500" i="1" kern="1200" dirty="0">
              <a:solidFill>
                <a:srgbClr val="FF9900"/>
              </a:solidFill>
              <a:latin typeface="Calibri" panose="020F0502020204030204" pitchFamily="34" charset="0"/>
              <a:ea typeface="+mn-ea"/>
              <a:cs typeface="Calibri" panose="020F0502020204030204" pitchFamily="34" charset="0"/>
            </a:rPr>
            <a:t>contact the Joint Secretariat </a:t>
          </a:r>
          <a:endParaRPr lang="en-US" altLang="el-GR" sz="1400" kern="1200" dirty="0">
            <a:solidFill>
              <a:srgbClr val="FF0000"/>
            </a:solidFill>
            <a:latin typeface="Calibri" panose="020F0502020204030204" pitchFamily="34" charset="0"/>
            <a:cs typeface="Calibri" panose="020F0502020204030204" pitchFamily="34" charset="0"/>
          </a:endParaRPr>
        </a:p>
      </dsp:txBody>
      <dsp:txXfrm>
        <a:off x="1738261" y="2708720"/>
        <a:ext cx="6346677" cy="881323"/>
      </dsp:txXfrm>
    </dsp:sp>
    <dsp:sp modelId="{215F664C-4FB1-47E1-8FC5-F48CE40084C3}">
      <dsp:nvSpPr>
        <dsp:cNvPr id="0" name=""/>
        <dsp:cNvSpPr/>
      </dsp:nvSpPr>
      <dsp:spPr>
        <a:xfrm>
          <a:off x="1616987" y="3590043"/>
          <a:ext cx="6467951" cy="0"/>
        </a:xfrm>
        <a:prstGeom prst="line">
          <a:avLst/>
        </a:prstGeom>
        <a:solidFill>
          <a:schemeClr val="accent2">
            <a:hueOff val="0"/>
            <a:satOff val="0"/>
            <a:lumOff val="0"/>
            <a:alphaOff val="0"/>
          </a:schemeClr>
        </a:solidFill>
        <a:ln w="55000" cap="flat" cmpd="thickThin"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D44D1A-0EC7-4119-BC4F-A015487076D0}">
      <dsp:nvSpPr>
        <dsp:cNvPr id="0" name=""/>
        <dsp:cNvSpPr/>
      </dsp:nvSpPr>
      <dsp:spPr>
        <a:xfrm>
          <a:off x="1646298" y="4002849"/>
          <a:ext cx="6484146" cy="614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en-US" altLang="el-GR" sz="1400" i="1" kern="1200" dirty="0">
              <a:solidFill>
                <a:srgbClr val="FF0000"/>
              </a:solidFill>
              <a:latin typeface="Calibri" panose="020F0502020204030204" pitchFamily="34" charset="0"/>
              <a:cs typeface="Calibri" panose="020F0502020204030204" pitchFamily="34" charset="0"/>
            </a:rPr>
            <a:t>Attention</a:t>
          </a:r>
          <a:r>
            <a:rPr lang="el-GR" altLang="el-GR" sz="1400" i="1" kern="1200" dirty="0">
              <a:solidFill>
                <a:srgbClr val="FF0000"/>
              </a:solidFill>
              <a:latin typeface="Calibri" panose="020F0502020204030204" pitchFamily="34" charset="0"/>
              <a:cs typeface="Calibri" panose="020F0502020204030204" pitchFamily="34" charset="0"/>
            </a:rPr>
            <a:t>!! </a:t>
          </a:r>
          <a:r>
            <a:rPr lang="en-US" altLang="el-GR" sz="1400" i="1" kern="1200" dirty="0">
              <a:solidFill>
                <a:srgbClr val="FF0000"/>
              </a:solidFill>
              <a:latin typeface="Calibri" panose="020F0502020204030204" pitchFamily="34" charset="0"/>
              <a:cs typeface="Calibri" panose="020F0502020204030204" pitchFamily="34" charset="0"/>
            </a:rPr>
            <a:t>Do not decrease</a:t>
          </a:r>
          <a:r>
            <a:rPr lang="el-GR" altLang="el-GR" sz="1400" i="1" kern="1200" dirty="0">
              <a:solidFill>
                <a:srgbClr val="FF0000"/>
              </a:solidFill>
              <a:latin typeface="Calibri" panose="020F0502020204030204" pitchFamily="34" charset="0"/>
              <a:cs typeface="Calibri" panose="020F0502020204030204" pitchFamily="34" charset="0"/>
            </a:rPr>
            <a:t>/ </a:t>
          </a:r>
          <a:r>
            <a:rPr lang="en-US" altLang="el-GR" sz="1400" i="1" kern="1200" dirty="0">
              <a:solidFill>
                <a:srgbClr val="FF0000"/>
              </a:solidFill>
              <a:latin typeface="Calibri" panose="020F0502020204030204" pitchFamily="34" charset="0"/>
              <a:cs typeface="Calibri" panose="020F0502020204030204" pitchFamily="34" charset="0"/>
            </a:rPr>
            <a:t>correct</a:t>
          </a:r>
          <a:r>
            <a:rPr lang="el-GR" altLang="el-GR" sz="1400" i="1" kern="1200" dirty="0">
              <a:solidFill>
                <a:srgbClr val="FF0000"/>
              </a:solidFill>
              <a:latin typeface="Calibri" panose="020F0502020204030204" pitchFamily="34" charset="0"/>
              <a:cs typeface="Calibri" panose="020F0502020204030204" pitchFamily="34" charset="0"/>
            </a:rPr>
            <a:t> </a:t>
          </a:r>
          <a:r>
            <a:rPr lang="en-US" altLang="el-GR" sz="1400" i="1" kern="1200" dirty="0">
              <a:solidFill>
                <a:srgbClr val="FF0000"/>
              </a:solidFill>
              <a:latin typeface="Calibri" panose="020F0502020204030204" pitchFamily="34" charset="0"/>
              <a:cs typeface="Calibri" panose="020F0502020204030204" pitchFamily="34" charset="0"/>
            </a:rPr>
            <a:t>‘Eligible amount by entering negative correlation in a following Table of expenditures</a:t>
          </a:r>
          <a:endParaRPr lang="en-US" altLang="el-GR" sz="1400" kern="1200" dirty="0">
            <a:solidFill>
              <a:srgbClr val="FF0000"/>
            </a:solidFill>
            <a:latin typeface="Calibri" panose="020F0502020204030204" pitchFamily="34" charset="0"/>
            <a:cs typeface="Calibri" panose="020F0502020204030204" pitchFamily="34" charset="0"/>
          </a:endParaRPr>
        </a:p>
      </dsp:txBody>
      <dsp:txXfrm>
        <a:off x="1646298" y="4002849"/>
        <a:ext cx="6484146" cy="614074"/>
      </dsp:txXfrm>
    </dsp:sp>
    <dsp:sp modelId="{37C43998-58C3-4DDB-A024-2EDAE43B160C}">
      <dsp:nvSpPr>
        <dsp:cNvPr id="0" name=""/>
        <dsp:cNvSpPr/>
      </dsp:nvSpPr>
      <dsp:spPr>
        <a:xfrm>
          <a:off x="1594544" y="4540150"/>
          <a:ext cx="6467951" cy="0"/>
        </a:xfrm>
        <a:prstGeom prst="line">
          <a:avLst/>
        </a:prstGeom>
        <a:solidFill>
          <a:schemeClr val="accent2">
            <a:hueOff val="0"/>
            <a:satOff val="0"/>
            <a:lumOff val="0"/>
            <a:alphaOff val="0"/>
          </a:schemeClr>
        </a:solidFill>
        <a:ln w="55000" cap="flat" cmpd="thickThin"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6227C3-C283-432E-A9DD-3EDBCE72BD59}">
      <dsp:nvSpPr>
        <dsp:cNvPr id="0" name=""/>
        <dsp:cNvSpPr/>
      </dsp:nvSpPr>
      <dsp:spPr>
        <a:xfrm>
          <a:off x="0" y="0"/>
          <a:ext cx="8229600" cy="0"/>
        </a:xfrm>
        <a:prstGeom prst="line">
          <a:avLst/>
        </a:prstGeom>
        <a:solidFill>
          <a:schemeClr val="accent2">
            <a:hueOff val="0"/>
            <a:satOff val="0"/>
            <a:lumOff val="0"/>
            <a:alphaOff val="0"/>
          </a:schemeClr>
        </a:solidFill>
        <a:ln w="55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AF4625-2E83-4B30-A9CA-73C5C4621002}">
      <dsp:nvSpPr>
        <dsp:cNvPr id="0" name=""/>
        <dsp:cNvSpPr/>
      </dsp:nvSpPr>
      <dsp:spPr>
        <a:xfrm>
          <a:off x="0" y="0"/>
          <a:ext cx="1790022" cy="2262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altLang="el-GR" sz="2000" kern="1200" dirty="0">
              <a:solidFill>
                <a:srgbClr val="002060"/>
              </a:solidFill>
              <a:latin typeface="Calibri" panose="020F0502020204030204" pitchFamily="34" charset="0"/>
              <a:cs typeface="Calibri" panose="020F0502020204030204" pitchFamily="34" charset="0"/>
            </a:rPr>
            <a:t>Cannot find the Taxation Number of the Contractor</a:t>
          </a:r>
          <a:endParaRPr lang="el-GR" altLang="el-GR" sz="2100" kern="1200" dirty="0">
            <a:solidFill>
              <a:srgbClr val="002060"/>
            </a:solidFill>
            <a:latin typeface="Calibri" panose="020F0502020204030204" pitchFamily="34" charset="0"/>
            <a:cs typeface="Calibri" panose="020F0502020204030204" pitchFamily="34" charset="0"/>
          </a:endParaRPr>
        </a:p>
      </dsp:txBody>
      <dsp:txXfrm>
        <a:off x="0" y="0"/>
        <a:ext cx="1790022" cy="2262980"/>
      </dsp:txXfrm>
    </dsp:sp>
    <dsp:sp modelId="{44D20F98-D527-4354-9066-E44E3FB1B6A3}">
      <dsp:nvSpPr>
        <dsp:cNvPr id="0" name=""/>
        <dsp:cNvSpPr/>
      </dsp:nvSpPr>
      <dsp:spPr>
        <a:xfrm>
          <a:off x="1910693" y="102762"/>
          <a:ext cx="6315133" cy="2055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2889250">
            <a:lnSpc>
              <a:spcPct val="90000"/>
            </a:lnSpc>
            <a:spcBef>
              <a:spcPct val="0"/>
            </a:spcBef>
            <a:spcAft>
              <a:spcPct val="35000"/>
            </a:spcAft>
            <a:buNone/>
          </a:pPr>
          <a:r>
            <a:rPr lang="en-US" altLang="el-GR" i="1" kern="1200" dirty="0">
              <a:solidFill>
                <a:srgbClr val="FF9900"/>
              </a:solidFill>
              <a:latin typeface="Calibri" panose="020F0502020204030204" pitchFamily="34" charset="0"/>
              <a:cs typeface="Calibri" panose="020F0502020204030204" pitchFamily="34" charset="0"/>
            </a:rPr>
            <a:t>Reply</a:t>
          </a:r>
          <a:r>
            <a:rPr lang="el-GR" altLang="el-GR" i="1" kern="1200" dirty="0">
              <a:solidFill>
                <a:srgbClr val="FF9900"/>
              </a:solidFill>
              <a:latin typeface="Calibri" panose="020F0502020204030204" pitchFamily="34" charset="0"/>
              <a:cs typeface="Calibri" panose="020F0502020204030204" pitchFamily="34" charset="0"/>
            </a:rPr>
            <a:t>: </a:t>
          </a:r>
          <a:r>
            <a:rPr lang="en-US" altLang="el-GR" i="1" kern="1200" dirty="0">
              <a:solidFill>
                <a:srgbClr val="FF9900"/>
              </a:solidFill>
              <a:latin typeface="Calibri" panose="020F0502020204030204" pitchFamily="34" charset="0"/>
              <a:cs typeface="Calibri" panose="020F0502020204030204" pitchFamily="34" charset="0"/>
            </a:rPr>
            <a:t>Add Contractor and then the Document</a:t>
          </a:r>
          <a:endParaRPr lang="el-GR" altLang="el-GR" sz="2100" kern="1200" dirty="0">
            <a:solidFill>
              <a:srgbClr val="002060"/>
            </a:solidFill>
            <a:latin typeface="Calibri" panose="020F0502020204030204" pitchFamily="34" charset="0"/>
            <a:cs typeface="Calibri" panose="020F0502020204030204" pitchFamily="34" charset="0"/>
          </a:endParaRPr>
        </a:p>
      </dsp:txBody>
      <dsp:txXfrm>
        <a:off x="1910693" y="102762"/>
        <a:ext cx="6315133" cy="2055246"/>
      </dsp:txXfrm>
    </dsp:sp>
    <dsp:sp modelId="{E33ABD34-AA3B-4655-A665-9637A0811FE7}">
      <dsp:nvSpPr>
        <dsp:cNvPr id="0" name=""/>
        <dsp:cNvSpPr/>
      </dsp:nvSpPr>
      <dsp:spPr>
        <a:xfrm>
          <a:off x="1790022" y="2158008"/>
          <a:ext cx="6435804" cy="0"/>
        </a:xfrm>
        <a:prstGeom prst="line">
          <a:avLst/>
        </a:prstGeom>
        <a:solidFill>
          <a:schemeClr val="accent2">
            <a:hueOff val="0"/>
            <a:satOff val="0"/>
            <a:lumOff val="0"/>
            <a:alphaOff val="0"/>
          </a:schemeClr>
        </a:solidFill>
        <a:ln w="55000" cap="flat" cmpd="thickThin"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74B6F1-4D86-483C-828A-9F7FDDA6A435}">
      <dsp:nvSpPr>
        <dsp:cNvPr id="0" name=""/>
        <dsp:cNvSpPr/>
      </dsp:nvSpPr>
      <dsp:spPr>
        <a:xfrm>
          <a:off x="0" y="2262980"/>
          <a:ext cx="8229600" cy="0"/>
        </a:xfrm>
        <a:prstGeom prst="line">
          <a:avLst/>
        </a:prstGeom>
        <a:solidFill>
          <a:schemeClr val="accent2">
            <a:hueOff val="0"/>
            <a:satOff val="0"/>
            <a:lumOff val="0"/>
            <a:alphaOff val="0"/>
          </a:schemeClr>
        </a:solidFill>
        <a:ln w="55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29C0C9-02A4-4348-BE3F-B5C106501B07}">
      <dsp:nvSpPr>
        <dsp:cNvPr id="0" name=""/>
        <dsp:cNvSpPr/>
      </dsp:nvSpPr>
      <dsp:spPr>
        <a:xfrm>
          <a:off x="0" y="2262980"/>
          <a:ext cx="1645920" cy="2262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altLang="el-GR" sz="2000" kern="1200" dirty="0">
              <a:solidFill>
                <a:srgbClr val="002060"/>
              </a:solidFill>
              <a:latin typeface="Calibri" panose="020F0502020204030204" pitchFamily="34" charset="0"/>
              <a:ea typeface="+mn-ea"/>
              <a:cs typeface="Calibri" panose="020F0502020204030204" pitchFamily="34" charset="0"/>
            </a:rPr>
            <a:t>I cannot enter a Document</a:t>
          </a:r>
          <a:endParaRPr lang="el-GR" altLang="el-GR" sz="2000" kern="1200" dirty="0">
            <a:solidFill>
              <a:srgbClr val="002060"/>
            </a:solidFill>
            <a:latin typeface="Calibri" panose="020F0502020204030204" pitchFamily="34" charset="0"/>
            <a:ea typeface="+mn-ea"/>
            <a:cs typeface="Calibri" panose="020F0502020204030204" pitchFamily="34" charset="0"/>
          </a:endParaRPr>
        </a:p>
      </dsp:txBody>
      <dsp:txXfrm>
        <a:off x="0" y="2262980"/>
        <a:ext cx="1645920" cy="2262980"/>
      </dsp:txXfrm>
    </dsp:sp>
    <dsp:sp modelId="{03C520CE-C791-483B-A2E7-3997493CCF10}">
      <dsp:nvSpPr>
        <dsp:cNvPr id="0" name=""/>
        <dsp:cNvSpPr/>
      </dsp:nvSpPr>
      <dsp:spPr>
        <a:xfrm>
          <a:off x="1769364" y="2315577"/>
          <a:ext cx="6460236" cy="1051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altLang="el-GR" sz="2000" i="1" kern="1200" dirty="0">
              <a:solidFill>
                <a:srgbClr val="FF9900"/>
              </a:solidFill>
              <a:latin typeface="Calibri" panose="020F0502020204030204" pitchFamily="34" charset="0"/>
              <a:cs typeface="Calibri" panose="020F0502020204030204" pitchFamily="34" charset="0"/>
            </a:rPr>
            <a:t>Reply</a:t>
          </a:r>
          <a:r>
            <a:rPr lang="el-GR" altLang="el-GR" sz="2000" i="1" kern="1200" dirty="0">
              <a:solidFill>
                <a:srgbClr val="FF9900"/>
              </a:solidFill>
              <a:latin typeface="Calibri" panose="020F0502020204030204" pitchFamily="34" charset="0"/>
              <a:cs typeface="Calibri" panose="020F0502020204030204" pitchFamily="34" charset="0"/>
            </a:rPr>
            <a:t>:</a:t>
          </a:r>
          <a:r>
            <a:rPr lang="en-US" altLang="el-GR" sz="2000" i="1" kern="1200" dirty="0">
              <a:solidFill>
                <a:srgbClr val="FF9900"/>
              </a:solidFill>
              <a:latin typeface="Calibri" panose="020F0502020204030204" pitchFamily="34" charset="0"/>
              <a:cs typeface="Calibri" panose="020F0502020204030204" pitchFamily="34" charset="0"/>
            </a:rPr>
            <a:t> This document is already entered in previous Table of Expenditures </a:t>
          </a:r>
          <a:r>
            <a:rPr lang="el-GR" altLang="el-GR" sz="2000" i="1" kern="1200" dirty="0">
              <a:solidFill>
                <a:srgbClr val="FF9900"/>
              </a:solidFill>
              <a:latin typeface="Calibri" panose="020F0502020204030204" pitchFamily="34" charset="0"/>
              <a:cs typeface="Calibri" panose="020F0502020204030204" pitchFamily="34" charset="0"/>
            </a:rPr>
            <a:t>. </a:t>
          </a:r>
          <a:r>
            <a:rPr lang="en-US" altLang="el-GR" sz="2000" i="1" kern="1200" dirty="0">
              <a:solidFill>
                <a:srgbClr val="FF9900"/>
              </a:solidFill>
              <a:latin typeface="Calibri" panose="020F0502020204030204" pitchFamily="34" charset="0"/>
              <a:cs typeface="Calibri" panose="020F0502020204030204" pitchFamily="34" charset="0"/>
            </a:rPr>
            <a:t>If it is required to be used in a correlation, then it should be retrieved and added to  “Correlations”</a:t>
          </a:r>
          <a:endParaRPr lang="el-GR" altLang="el-GR" sz="2000" i="1" kern="1200" dirty="0">
            <a:solidFill>
              <a:srgbClr val="FF9900"/>
            </a:solidFill>
            <a:latin typeface="Calibri" panose="020F0502020204030204" pitchFamily="34" charset="0"/>
            <a:cs typeface="Calibri" panose="020F0502020204030204" pitchFamily="34" charset="0"/>
          </a:endParaRPr>
        </a:p>
      </dsp:txBody>
      <dsp:txXfrm>
        <a:off x="1769364" y="2315577"/>
        <a:ext cx="6460236" cy="1051932"/>
      </dsp:txXfrm>
    </dsp:sp>
    <dsp:sp modelId="{032AFC46-5DCE-4369-868F-A14C3873E84F}">
      <dsp:nvSpPr>
        <dsp:cNvPr id="0" name=""/>
        <dsp:cNvSpPr/>
      </dsp:nvSpPr>
      <dsp:spPr>
        <a:xfrm>
          <a:off x="1645920" y="3367510"/>
          <a:ext cx="6583680" cy="0"/>
        </a:xfrm>
        <a:prstGeom prst="line">
          <a:avLst/>
        </a:prstGeom>
        <a:solidFill>
          <a:schemeClr val="accent2">
            <a:hueOff val="0"/>
            <a:satOff val="0"/>
            <a:lumOff val="0"/>
            <a:alphaOff val="0"/>
          </a:schemeClr>
        </a:solidFill>
        <a:ln w="55000" cap="flat" cmpd="thickThin"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483FA1-1BF5-43EE-BE5E-B88468C8FA6E}">
      <dsp:nvSpPr>
        <dsp:cNvPr id="0" name=""/>
        <dsp:cNvSpPr/>
      </dsp:nvSpPr>
      <dsp:spPr>
        <a:xfrm>
          <a:off x="1769364" y="3420106"/>
          <a:ext cx="6460236" cy="1051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altLang="el-GR" sz="2000" i="1" kern="1200" dirty="0">
              <a:solidFill>
                <a:srgbClr val="FF0000"/>
              </a:solidFill>
              <a:latin typeface="Calibri" panose="020F0502020204030204" pitchFamily="34" charset="0"/>
              <a:cs typeface="Calibri" panose="020F0502020204030204" pitchFamily="34" charset="0"/>
            </a:rPr>
            <a:t>Attention</a:t>
          </a:r>
          <a:r>
            <a:rPr lang="el-GR" altLang="el-GR" sz="2000" i="1" kern="1200" dirty="0">
              <a:solidFill>
                <a:srgbClr val="FF0000"/>
              </a:solidFill>
              <a:latin typeface="Calibri" panose="020F0502020204030204" pitchFamily="34" charset="0"/>
              <a:cs typeface="Calibri" panose="020F0502020204030204" pitchFamily="34" charset="0"/>
            </a:rPr>
            <a:t>!!! </a:t>
          </a:r>
          <a:r>
            <a:rPr lang="en-US" sz="2000" i="1" kern="1200" dirty="0">
              <a:solidFill>
                <a:srgbClr val="FF0000"/>
              </a:solidFill>
              <a:latin typeface="Calibri" panose="020F0502020204030204" pitchFamily="34" charset="0"/>
              <a:cs typeface="Calibri" panose="020F0502020204030204" pitchFamily="34" charset="0"/>
            </a:rPr>
            <a:t>Do not change the name of the Document with symbols such as  #*”” in order </a:t>
          </a:r>
          <a:r>
            <a:rPr lang="en-US" sz="2000" i="1" kern="1200" dirty="0">
              <a:solidFill>
                <a:srgbClr val="FF0000"/>
              </a:solidFill>
              <a:latin typeface="Calibri" panose="020F0502020204030204" pitchFamily="34" charset="0"/>
              <a:ea typeface="+mn-ea"/>
              <a:cs typeface="Calibri" panose="020F0502020204030204" pitchFamily="34" charset="0"/>
            </a:rPr>
            <a:t>to differentiate</a:t>
          </a:r>
          <a:r>
            <a:rPr lang="el-GR" sz="2000" i="1" kern="1200" dirty="0">
              <a:solidFill>
                <a:srgbClr val="FF0000"/>
              </a:solidFill>
              <a:latin typeface="Calibri" panose="020F0502020204030204" pitchFamily="34" charset="0"/>
              <a:ea typeface="+mn-ea"/>
              <a:cs typeface="Calibri" panose="020F0502020204030204" pitchFamily="34" charset="0"/>
            </a:rPr>
            <a:t> </a:t>
          </a:r>
          <a:r>
            <a:rPr lang="en-US" sz="2000" i="1" kern="1200" dirty="0">
              <a:solidFill>
                <a:srgbClr val="FF0000"/>
              </a:solidFill>
              <a:latin typeface="Calibri" panose="020F0502020204030204" pitchFamily="34" charset="0"/>
              <a:ea typeface="+mn-ea"/>
              <a:cs typeface="Calibri" panose="020F0502020204030204" pitchFamily="34" charset="0"/>
            </a:rPr>
            <a:t>it and enter it again at B1.Costs</a:t>
          </a:r>
          <a:endParaRPr lang="el-GR" altLang="el-GR" sz="2000" i="1" kern="1200" dirty="0">
            <a:solidFill>
              <a:srgbClr val="FF0000"/>
            </a:solidFill>
            <a:latin typeface="Calibri" panose="020F0502020204030204" pitchFamily="34" charset="0"/>
            <a:ea typeface="+mn-ea"/>
            <a:cs typeface="Calibri" panose="020F0502020204030204" pitchFamily="34" charset="0"/>
          </a:endParaRPr>
        </a:p>
      </dsp:txBody>
      <dsp:txXfrm>
        <a:off x="1769364" y="3420106"/>
        <a:ext cx="6460236" cy="1051932"/>
      </dsp:txXfrm>
    </dsp:sp>
    <dsp:sp modelId="{58091D5B-BCF9-4AE1-B059-7CA56B7492FC}">
      <dsp:nvSpPr>
        <dsp:cNvPr id="0" name=""/>
        <dsp:cNvSpPr/>
      </dsp:nvSpPr>
      <dsp:spPr>
        <a:xfrm>
          <a:off x="1645920" y="4472039"/>
          <a:ext cx="6583680" cy="0"/>
        </a:xfrm>
        <a:prstGeom prst="line">
          <a:avLst/>
        </a:prstGeom>
        <a:solidFill>
          <a:schemeClr val="accent2">
            <a:hueOff val="0"/>
            <a:satOff val="0"/>
            <a:lumOff val="0"/>
            <a:alphaOff val="0"/>
          </a:schemeClr>
        </a:solidFill>
        <a:ln w="55000" cap="flat" cmpd="thickThin"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1" y="0"/>
            <a:ext cx="2971800" cy="457200"/>
          </a:xfrm>
          <a:prstGeom prst="rect">
            <a:avLst/>
          </a:prstGeom>
        </p:spPr>
        <p:txBody>
          <a:bodyPr vert="horz" lIns="91440" tIns="45720" rIns="91440" bIns="45720" rtlCol="0"/>
          <a:lstStyle>
            <a:lvl1pPr algn="l">
              <a:defRPr sz="1200"/>
            </a:lvl1pPr>
          </a:lstStyle>
          <a:p>
            <a:r>
              <a:rPr lang="it-IT"/>
              <a:t>Interreg IPA CBC Programme "Greece - Albania 2014 - 2020"</a:t>
            </a:r>
            <a:endParaRPr lang="el-GR"/>
          </a:p>
        </p:txBody>
      </p:sp>
      <p:sp>
        <p:nvSpPr>
          <p:cNvPr id="3" name="2 - Θέση ημερομηνίας"/>
          <p:cNvSpPr>
            <a:spLocks noGrp="1"/>
          </p:cNvSpPr>
          <p:nvPr>
            <p:ph type="dt" sz="quarter" idx="1"/>
          </p:nvPr>
        </p:nvSpPr>
        <p:spPr>
          <a:xfrm>
            <a:off x="3884614" y="0"/>
            <a:ext cx="2971800" cy="457200"/>
          </a:xfrm>
          <a:prstGeom prst="rect">
            <a:avLst/>
          </a:prstGeom>
        </p:spPr>
        <p:txBody>
          <a:bodyPr vert="horz" lIns="91440" tIns="45720" rIns="91440" bIns="45720" rtlCol="0"/>
          <a:lstStyle>
            <a:lvl1pPr algn="r">
              <a:defRPr sz="1200"/>
            </a:lvl1pPr>
          </a:lstStyle>
          <a:p>
            <a:fld id="{E257E4E1-145B-4435-992D-5DFE802E3F47}" type="datetimeFigureOut">
              <a:rPr lang="el-GR" smtClean="0"/>
              <a:pPr/>
              <a:t>5/7/2023</a:t>
            </a:fld>
            <a:endParaRPr lang="el-GR"/>
          </a:p>
        </p:txBody>
      </p:sp>
      <p:sp>
        <p:nvSpPr>
          <p:cNvPr id="4" name="3 - Θέση υποσέλιδου"/>
          <p:cNvSpPr>
            <a:spLocks noGrp="1"/>
          </p:cNvSpPr>
          <p:nvPr>
            <p:ph type="ftr" sz="quarter" idx="2"/>
          </p:nvPr>
        </p:nvSpPr>
        <p:spPr>
          <a:xfrm>
            <a:off x="1" y="8685214"/>
            <a:ext cx="2971800" cy="457200"/>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84614" y="8685214"/>
            <a:ext cx="2971800" cy="457200"/>
          </a:xfrm>
          <a:prstGeom prst="rect">
            <a:avLst/>
          </a:prstGeom>
        </p:spPr>
        <p:txBody>
          <a:bodyPr vert="horz" lIns="91440" tIns="45720" rIns="91440" bIns="45720" rtlCol="0" anchor="b"/>
          <a:lstStyle>
            <a:lvl1pPr algn="r">
              <a:defRPr sz="1200"/>
            </a:lvl1pPr>
          </a:lstStyle>
          <a:p>
            <a:fld id="{16E5A5EB-2922-4A24-AD01-328DA406266D}" type="slidenum">
              <a:rPr lang="el-GR" smtClean="0"/>
              <a:pPr/>
              <a:t>‹#›</a:t>
            </a:fld>
            <a:endParaRPr lang="el-GR"/>
          </a:p>
        </p:txBody>
      </p:sp>
    </p:spTree>
    <p:extLst>
      <p:ext uri="{BB962C8B-B14F-4D97-AF65-F5344CB8AC3E}">
        <p14:creationId xmlns:p14="http://schemas.microsoft.com/office/powerpoint/2010/main" val="1034983173"/>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1" y="0"/>
            <a:ext cx="2971800" cy="457200"/>
          </a:xfrm>
          <a:prstGeom prst="rect">
            <a:avLst/>
          </a:prstGeom>
        </p:spPr>
        <p:txBody>
          <a:bodyPr vert="horz" lIns="91440" tIns="45720" rIns="91440" bIns="45720" rtlCol="0"/>
          <a:lstStyle>
            <a:lvl1pPr algn="l">
              <a:defRPr sz="1200"/>
            </a:lvl1pPr>
          </a:lstStyle>
          <a:p>
            <a:r>
              <a:rPr lang="it-IT"/>
              <a:t>Interreg IPA CBC Programme "Greece - Albania 2014 - 2020"</a:t>
            </a:r>
            <a:endParaRPr lang="el-GR"/>
          </a:p>
        </p:txBody>
      </p:sp>
      <p:sp>
        <p:nvSpPr>
          <p:cNvPr id="3" name="2 - Θέση ημερομηνίας"/>
          <p:cNvSpPr>
            <a:spLocks noGrp="1"/>
          </p:cNvSpPr>
          <p:nvPr>
            <p:ph type="dt" idx="1"/>
          </p:nvPr>
        </p:nvSpPr>
        <p:spPr>
          <a:xfrm>
            <a:off x="3884614" y="0"/>
            <a:ext cx="2971800" cy="457200"/>
          </a:xfrm>
          <a:prstGeom prst="rect">
            <a:avLst/>
          </a:prstGeom>
        </p:spPr>
        <p:txBody>
          <a:bodyPr vert="horz" lIns="91440" tIns="45720" rIns="91440" bIns="45720" rtlCol="0"/>
          <a:lstStyle>
            <a:lvl1pPr algn="r">
              <a:defRPr sz="1200"/>
            </a:lvl1pPr>
          </a:lstStyle>
          <a:p>
            <a:fld id="{A5CB1AD4-C596-444B-A8FB-4F1009CD1126}" type="datetimeFigureOut">
              <a:rPr lang="el-GR" smtClean="0"/>
              <a:pPr/>
              <a:t>5/7/2023</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1" y="4343402"/>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1" y="8685214"/>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4" y="8685214"/>
            <a:ext cx="2971800" cy="457200"/>
          </a:xfrm>
          <a:prstGeom prst="rect">
            <a:avLst/>
          </a:prstGeom>
        </p:spPr>
        <p:txBody>
          <a:bodyPr vert="horz" lIns="91440" tIns="45720" rIns="91440" bIns="45720" rtlCol="0" anchor="b"/>
          <a:lstStyle>
            <a:lvl1pPr algn="r">
              <a:defRPr sz="1200"/>
            </a:lvl1pPr>
          </a:lstStyle>
          <a:p>
            <a:fld id="{F086157C-7C6B-4C32-85A6-BA38B17284B0}" type="slidenum">
              <a:rPr lang="el-GR" smtClean="0"/>
              <a:pPr/>
              <a:t>‹#›</a:t>
            </a:fld>
            <a:endParaRPr lang="el-GR"/>
          </a:p>
        </p:txBody>
      </p:sp>
    </p:spTree>
    <p:extLst>
      <p:ext uri="{BB962C8B-B14F-4D97-AF65-F5344CB8AC3E}">
        <p14:creationId xmlns:p14="http://schemas.microsoft.com/office/powerpoint/2010/main" val="2927076982"/>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Κατά την δημιουργία του PR επιλέγουμε μόνο το έτος και στο τμήμα Α θα επιλέξουμε το εξάμηνο.</a:t>
            </a:r>
          </a:p>
          <a:p>
            <a:r>
              <a:rPr lang="el-GR" dirty="0"/>
              <a:t>Είναι σημαντικό να επιλέγουμε για την δημιουργία  πάντα από την λίστα το ΤΔΠ σε ΙΣΧΥ</a:t>
            </a:r>
          </a:p>
          <a:p>
            <a:endParaRPr lang="en-US" dirty="0"/>
          </a:p>
        </p:txBody>
      </p:sp>
      <p:sp>
        <p:nvSpPr>
          <p:cNvPr id="4" name="Θέση κεφαλίδας 3"/>
          <p:cNvSpPr>
            <a:spLocks noGrp="1"/>
          </p:cNvSpPr>
          <p:nvPr>
            <p:ph type="hdr" sz="quarter"/>
          </p:nvPr>
        </p:nvSpPr>
        <p:spPr/>
        <p:txBody>
          <a:bodyPr/>
          <a:lstStyle/>
          <a:p>
            <a:r>
              <a:rPr lang="it-IT"/>
              <a:t>Interreg IPA CBC Programme "Greece - Albania 2014 - 2020"</a:t>
            </a:r>
            <a:endParaRPr lang="el-GR"/>
          </a:p>
        </p:txBody>
      </p:sp>
    </p:spTree>
    <p:extLst>
      <p:ext uri="{BB962C8B-B14F-4D97-AF65-F5344CB8AC3E}">
        <p14:creationId xmlns:p14="http://schemas.microsoft.com/office/powerpoint/2010/main" val="2272813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Αυτό γίνεται πατώντας το πορτοκαλί κουμπί , </a:t>
            </a:r>
          </a:p>
          <a:p>
            <a:endParaRPr lang="en-US" dirty="0"/>
          </a:p>
        </p:txBody>
      </p:sp>
      <p:sp>
        <p:nvSpPr>
          <p:cNvPr id="4" name="Θέση κεφαλίδας 3"/>
          <p:cNvSpPr>
            <a:spLocks noGrp="1"/>
          </p:cNvSpPr>
          <p:nvPr>
            <p:ph type="hdr" sz="quarter"/>
          </p:nvPr>
        </p:nvSpPr>
        <p:spPr/>
        <p:txBody>
          <a:bodyPr/>
          <a:lstStyle/>
          <a:p>
            <a:r>
              <a:rPr lang="it-IT"/>
              <a:t>Interreg IPA CBC Programme "Greece - Albania 2014 - 2020"</a:t>
            </a:r>
            <a:endParaRPr lang="el-GR"/>
          </a:p>
        </p:txBody>
      </p:sp>
    </p:spTree>
    <p:extLst>
      <p:ext uri="{BB962C8B-B14F-4D97-AF65-F5344CB8AC3E}">
        <p14:creationId xmlns:p14="http://schemas.microsoft.com/office/powerpoint/2010/main" val="371603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συμπληρώσει τις στήλες «</a:t>
            </a:r>
            <a:r>
              <a:rPr lang="el-GR" sz="1200" dirty="0" err="1">
                <a:solidFill>
                  <a:srgbClr val="262626"/>
                </a:solidFill>
                <a:effectLst/>
                <a:latin typeface="Calibri" panose="020F0502020204030204" pitchFamily="34" charset="0"/>
                <a:ea typeface="Calibri" panose="020F0502020204030204" pitchFamily="34" charset="0"/>
                <a:cs typeface="Calibri" panose="020F0502020204030204" pitchFamily="34" charset="0"/>
              </a:rPr>
              <a:t>Συμβασιοποιημένος</a:t>
            </a:r>
            <a:r>
              <a:rPr lang="el-GR" sz="12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Π/Υ» και «Πληρωμές Περιόδου». Ως προς τη στήλη «</a:t>
            </a:r>
            <a:r>
              <a:rPr lang="el-GR" sz="1200" dirty="0" err="1">
                <a:solidFill>
                  <a:srgbClr val="262626"/>
                </a:solidFill>
                <a:effectLst/>
                <a:latin typeface="Calibri" panose="020F0502020204030204" pitchFamily="34" charset="0"/>
                <a:ea typeface="Calibri" panose="020F0502020204030204" pitchFamily="34" charset="0"/>
                <a:cs typeface="Calibri" panose="020F0502020204030204" pitchFamily="34" charset="0"/>
              </a:rPr>
              <a:t>Συμβασιοποιημένος</a:t>
            </a:r>
            <a:r>
              <a:rPr lang="el-GR" sz="12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Π/Υ» συμπληρώνουμε το άθροισμα των ποσών των συμβάσεων που έχουν υπογραφεί για το σύνολο των κατηγοριών δαπάνης του συγκεκριμένου παραδοτέου. Για τη διευκόλυνση του υπολογισμού του αθροίσματος στο υποσύνολο των δαπανών της κατηγορίας «Προσωπικό» και στο υποσύνολο της κατηγορίας δαπάνης «Γενικά Έξοδα», αν δεν προκύπτει με σαφήνεια το ποσό της σύμβασης, χρησιμοποιούμε το ποσό που πρόκειται να δηλώσουμε ως επιλέξιμο για τη πράξη. </a:t>
            </a:r>
            <a:endParaRPr lang="el-GR" dirty="0"/>
          </a:p>
          <a:p>
            <a:endParaRPr lang="en-US" dirty="0"/>
          </a:p>
        </p:txBody>
      </p:sp>
      <p:sp>
        <p:nvSpPr>
          <p:cNvPr id="4" name="Θέση κεφαλίδας 3"/>
          <p:cNvSpPr>
            <a:spLocks noGrp="1"/>
          </p:cNvSpPr>
          <p:nvPr>
            <p:ph type="hdr" sz="quarter"/>
          </p:nvPr>
        </p:nvSpPr>
        <p:spPr/>
        <p:txBody>
          <a:bodyPr/>
          <a:lstStyle/>
          <a:p>
            <a:r>
              <a:rPr lang="it-IT"/>
              <a:t>Interreg IPA CBC Programme "Greece - Albania 2014 - 2020"</a:t>
            </a:r>
            <a:endParaRPr lang="el-GR"/>
          </a:p>
        </p:txBody>
      </p:sp>
    </p:spTree>
    <p:extLst>
      <p:ext uri="{BB962C8B-B14F-4D97-AF65-F5344CB8AC3E}">
        <p14:creationId xmlns:p14="http://schemas.microsoft.com/office/powerpoint/2010/main" val="4205188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Δεν πρέπει να είναι κόκκινα!</a:t>
            </a: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Στην εκτύπωση αυτή θα εμφανίζεται το σύνολο των επαληθευμένων δαπανών μόνο ΟΣΕΣ  δαπάνες έχουν προλάβει να επαληθευτούν.</a:t>
            </a:r>
          </a:p>
          <a:p>
            <a:endParaRPr lang="en-US" dirty="0"/>
          </a:p>
        </p:txBody>
      </p:sp>
      <p:sp>
        <p:nvSpPr>
          <p:cNvPr id="4" name="Θέση κεφαλίδας 3"/>
          <p:cNvSpPr>
            <a:spLocks noGrp="1"/>
          </p:cNvSpPr>
          <p:nvPr>
            <p:ph type="hdr" sz="quarter"/>
          </p:nvPr>
        </p:nvSpPr>
        <p:spPr/>
        <p:txBody>
          <a:bodyPr/>
          <a:lstStyle/>
          <a:p>
            <a:r>
              <a:rPr lang="it-IT"/>
              <a:t>Interreg IPA CBC Programme "Greece - Albania 2014 - 2020"</a:t>
            </a:r>
            <a:endParaRPr lang="el-GR"/>
          </a:p>
        </p:txBody>
      </p:sp>
    </p:spTree>
    <p:extLst>
      <p:ext uri="{BB962C8B-B14F-4D97-AF65-F5344CB8AC3E}">
        <p14:creationId xmlns:p14="http://schemas.microsoft.com/office/powerpoint/2010/main" val="1098363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κεφαλίδας 3"/>
          <p:cNvSpPr>
            <a:spLocks noGrp="1"/>
          </p:cNvSpPr>
          <p:nvPr>
            <p:ph type="hdr" sz="quarter"/>
          </p:nvPr>
        </p:nvSpPr>
        <p:spPr/>
        <p:txBody>
          <a:bodyPr/>
          <a:lstStyle/>
          <a:p>
            <a:r>
              <a:rPr lang="it-IT"/>
              <a:t>Interreg IPA CBC Programme "Greece - Albania 2014 - 2020"</a:t>
            </a:r>
            <a:endParaRPr lang="el-GR"/>
          </a:p>
        </p:txBody>
      </p:sp>
    </p:spTree>
    <p:extLst>
      <p:ext uri="{BB962C8B-B14F-4D97-AF65-F5344CB8AC3E}">
        <p14:creationId xmlns:p14="http://schemas.microsoft.com/office/powerpoint/2010/main" val="37459235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9 - Ορθογώνιο τρίγωνο"/>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Τίτλος"/>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l-GR"/>
              <a:t>Kλικ για επεξεργασία του τίτλου</a:t>
            </a:r>
            <a:endParaRPr kumimoji="0" lang="en-US"/>
          </a:p>
        </p:txBody>
      </p:sp>
      <p:sp>
        <p:nvSpPr>
          <p:cNvPr id="17" name="16 - Υπότιτλος"/>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a:t>Κάντε κλικ για να επεξεργαστείτε τον υπότιτλο του υποδείγματος</a:t>
            </a:r>
            <a:endParaRPr kumimoji="0" lang="en-US"/>
          </a:p>
        </p:txBody>
      </p:sp>
      <p:grpSp>
        <p:nvGrpSpPr>
          <p:cNvPr id="2" name="1 - Ομάδα"/>
          <p:cNvGrpSpPr/>
          <p:nvPr/>
        </p:nvGrpSpPr>
        <p:grpSpPr>
          <a:xfrm>
            <a:off x="-3765" y="4953000"/>
            <a:ext cx="9147765" cy="1912088"/>
            <a:chOff x="-3765" y="4832896"/>
            <a:chExt cx="9147765" cy="2032192"/>
          </a:xfrm>
        </p:grpSpPr>
        <p:sp>
          <p:nvSpPr>
            <p:cNvPr id="7" name="6 - Ελεύθερη σχεδίαση"/>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Ελεύθερη σχεδίαση"/>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 Ελεύθερη σχεδίαση"/>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11 - Ευθεία γραμμή σύνδεσης"/>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 Θέση ημερομηνίας"/>
          <p:cNvSpPr>
            <a:spLocks noGrp="1"/>
          </p:cNvSpPr>
          <p:nvPr>
            <p:ph type="dt" sz="half" idx="10"/>
          </p:nvPr>
        </p:nvSpPr>
        <p:spPr/>
        <p:txBody>
          <a:bodyPr/>
          <a:lstStyle>
            <a:lvl1pPr>
              <a:defRPr>
                <a:solidFill>
                  <a:srgbClr val="FFFFFF"/>
                </a:solidFill>
              </a:defRPr>
            </a:lvl1pPr>
            <a:extLst/>
          </a:lstStyle>
          <a:p>
            <a:fld id="{D245C644-C841-4B81-982A-66B42DD712A1}" type="datetime1">
              <a:rPr lang="el-GR" smtClean="0"/>
              <a:t>5/7/2023</a:t>
            </a:fld>
            <a:endParaRPr lang="el-GR"/>
          </a:p>
        </p:txBody>
      </p:sp>
      <p:sp>
        <p:nvSpPr>
          <p:cNvPr id="19" name="18 - Θέση υποσέλιδου"/>
          <p:cNvSpPr>
            <a:spLocks noGrp="1"/>
          </p:cNvSpPr>
          <p:nvPr>
            <p:ph type="ftr" sz="quarter" idx="11"/>
          </p:nvPr>
        </p:nvSpPr>
        <p:spPr/>
        <p:txBody>
          <a:bodyPr/>
          <a:lstStyle>
            <a:lvl1pPr>
              <a:defRPr>
                <a:solidFill>
                  <a:schemeClr val="accent1">
                    <a:tint val="20000"/>
                  </a:schemeClr>
                </a:solidFill>
              </a:defRPr>
            </a:lvl1pPr>
            <a:extLst/>
          </a:lstStyle>
          <a:p>
            <a:r>
              <a:rPr lang="en-US"/>
              <a:t>Project Closure Seminar, Tirana 06/07/2023</a:t>
            </a:r>
            <a:endParaRPr lang="el-GR"/>
          </a:p>
        </p:txBody>
      </p:sp>
      <p:sp>
        <p:nvSpPr>
          <p:cNvPr id="27" name="26 - Θέση αριθμού διαφάνειας"/>
          <p:cNvSpPr>
            <a:spLocks noGrp="1"/>
          </p:cNvSpPr>
          <p:nvPr>
            <p:ph type="sldNum" sz="quarter" idx="12"/>
          </p:nvPr>
        </p:nvSpPr>
        <p:spPr/>
        <p:txBody>
          <a:bodyPr/>
          <a:lstStyle>
            <a:lvl1pPr>
              <a:defRPr>
                <a:solidFill>
                  <a:srgbClr val="FFFFFF"/>
                </a:solidFill>
              </a:defRPr>
            </a:lvl1pPr>
            <a:extLst/>
          </a:lstStyle>
          <a:p>
            <a:fld id="{45A44EF6-51B7-4685-A9C2-F6B4B1C29586}"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481329"/>
            <a:ext cx="8229600" cy="4386071"/>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066EDDC3-FFF8-496A-A018-F16B33932883}" type="datetime1">
              <a:rPr lang="el-GR" smtClean="0"/>
              <a:t>5/7/2023</a:t>
            </a:fld>
            <a:endParaRPr lang="el-GR"/>
          </a:p>
        </p:txBody>
      </p:sp>
      <p:sp>
        <p:nvSpPr>
          <p:cNvPr id="5" name="4 - Θέση υποσέλιδου"/>
          <p:cNvSpPr>
            <a:spLocks noGrp="1"/>
          </p:cNvSpPr>
          <p:nvPr>
            <p:ph type="ftr" sz="quarter" idx="11"/>
          </p:nvPr>
        </p:nvSpPr>
        <p:spPr/>
        <p:txBody>
          <a:bodyPr/>
          <a:lstStyle/>
          <a:p>
            <a:r>
              <a:rPr lang="en-US"/>
              <a:t>Project Closure Seminar, Tirana 06/07/2023</a:t>
            </a:r>
            <a:endParaRPr lang="el-GR"/>
          </a:p>
        </p:txBody>
      </p:sp>
      <p:sp>
        <p:nvSpPr>
          <p:cNvPr id="6" name="5 - Θέση αριθμού διαφάνειας"/>
          <p:cNvSpPr>
            <a:spLocks noGrp="1"/>
          </p:cNvSpPr>
          <p:nvPr>
            <p:ph type="sldNum" sz="quarter" idx="12"/>
          </p:nvPr>
        </p:nvSpPr>
        <p:spPr/>
        <p:txBody>
          <a:bodyPr/>
          <a:lstStyle/>
          <a:p>
            <a:fld id="{45A44EF6-51B7-4685-A9C2-F6B4B1C29586}"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44013" y="274640"/>
            <a:ext cx="1777470" cy="5592761"/>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1"/>
            <a:ext cx="6324600" cy="5592760"/>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0A0BF705-ED0C-48B1-B763-D59027C40660}" type="datetime1">
              <a:rPr lang="el-GR" smtClean="0"/>
              <a:t>5/7/2023</a:t>
            </a:fld>
            <a:endParaRPr lang="el-GR"/>
          </a:p>
        </p:txBody>
      </p:sp>
      <p:sp>
        <p:nvSpPr>
          <p:cNvPr id="5" name="4 - Θέση υποσέλιδου"/>
          <p:cNvSpPr>
            <a:spLocks noGrp="1"/>
          </p:cNvSpPr>
          <p:nvPr>
            <p:ph type="ftr" sz="quarter" idx="11"/>
          </p:nvPr>
        </p:nvSpPr>
        <p:spPr/>
        <p:txBody>
          <a:bodyPr/>
          <a:lstStyle/>
          <a:p>
            <a:r>
              <a:rPr lang="en-US"/>
              <a:t>Project Closure Seminar, Tirana 06/07/2023</a:t>
            </a:r>
            <a:endParaRPr lang="el-GR"/>
          </a:p>
        </p:txBody>
      </p:sp>
      <p:sp>
        <p:nvSpPr>
          <p:cNvPr id="6" name="5 - Θέση αριθμού διαφάνειας"/>
          <p:cNvSpPr>
            <a:spLocks noGrp="1"/>
          </p:cNvSpPr>
          <p:nvPr>
            <p:ph type="sldNum" sz="quarter" idx="12"/>
          </p:nvPr>
        </p:nvSpPr>
        <p:spPr/>
        <p:txBody>
          <a:bodyPr/>
          <a:lstStyle/>
          <a:p>
            <a:fld id="{45A44EF6-51B7-4685-A9C2-F6B4B1C29586}"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D5515F2A-84E3-48B4-863E-98C27026FB3C}" type="datetime1">
              <a:rPr lang="el-GR" smtClean="0"/>
              <a:t>5/7/2023</a:t>
            </a:fld>
            <a:endParaRPr lang="el-GR"/>
          </a:p>
        </p:txBody>
      </p:sp>
      <p:sp>
        <p:nvSpPr>
          <p:cNvPr id="5" name="4 - Θέση υποσέλιδου"/>
          <p:cNvSpPr>
            <a:spLocks noGrp="1"/>
          </p:cNvSpPr>
          <p:nvPr>
            <p:ph type="ftr" sz="quarter" idx="11"/>
          </p:nvPr>
        </p:nvSpPr>
        <p:spPr/>
        <p:txBody>
          <a:bodyPr/>
          <a:lstStyle/>
          <a:p>
            <a:r>
              <a:rPr lang="en-US"/>
              <a:t>Project Closure Seminar, Tirana 06/07/2023</a:t>
            </a:r>
            <a:endParaRPr lang="el-GR"/>
          </a:p>
        </p:txBody>
      </p:sp>
      <p:sp>
        <p:nvSpPr>
          <p:cNvPr id="6" name="5 - Θέση αριθμού διαφάνειας"/>
          <p:cNvSpPr>
            <a:spLocks noGrp="1"/>
          </p:cNvSpPr>
          <p:nvPr>
            <p:ph type="sldNum" sz="quarter" idx="12"/>
          </p:nvPr>
        </p:nvSpPr>
        <p:spPr/>
        <p:txBody>
          <a:bodyPr/>
          <a:lstStyle/>
          <a:p>
            <a:fld id="{45A44EF6-51B7-4685-A9C2-F6B4B1C29586}" type="slidenum">
              <a:rPr lang="el-GR" smtClean="0"/>
              <a:pPr/>
              <a:t>‹#›</a:t>
            </a:fld>
            <a:endParaRPr lang="el-GR"/>
          </a:p>
        </p:txBody>
      </p:sp>
      <p:sp>
        <p:nvSpPr>
          <p:cNvPr id="7" name="6 - Τίτλος"/>
          <p:cNvSpPr>
            <a:spLocks noGrp="1"/>
          </p:cNvSpPr>
          <p:nvPr>
            <p:ph type="title"/>
          </p:nvPr>
        </p:nvSpPr>
        <p:spPr/>
        <p:txBody>
          <a:bodyPr rtlCol="0"/>
          <a:lstStyle/>
          <a:p>
            <a:r>
              <a:rPr kumimoji="0" lang="el-GR"/>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AC4BF573-72F4-48D1-8402-C051C04BCD4B}" type="datetime1">
              <a:rPr lang="el-GR" smtClean="0"/>
              <a:t>5/7/2023</a:t>
            </a:fld>
            <a:endParaRPr lang="el-GR"/>
          </a:p>
        </p:txBody>
      </p:sp>
      <p:sp>
        <p:nvSpPr>
          <p:cNvPr id="5" name="4 - Θέση υποσέλιδου"/>
          <p:cNvSpPr>
            <a:spLocks noGrp="1"/>
          </p:cNvSpPr>
          <p:nvPr>
            <p:ph type="ftr" sz="quarter" idx="11"/>
          </p:nvPr>
        </p:nvSpPr>
        <p:spPr/>
        <p:txBody>
          <a:bodyPr/>
          <a:lstStyle/>
          <a:p>
            <a:r>
              <a:rPr lang="en-US"/>
              <a:t>Project Closure Seminar, Tirana 06/07/2023</a:t>
            </a:r>
            <a:endParaRPr lang="el-GR"/>
          </a:p>
        </p:txBody>
      </p:sp>
      <p:sp>
        <p:nvSpPr>
          <p:cNvPr id="6" name="5 - Θέση αριθμού διαφάνειας"/>
          <p:cNvSpPr>
            <a:spLocks noGrp="1"/>
          </p:cNvSpPr>
          <p:nvPr>
            <p:ph type="sldNum" sz="quarter" idx="12"/>
          </p:nvPr>
        </p:nvSpPr>
        <p:spPr/>
        <p:txBody>
          <a:bodyPr/>
          <a:lstStyle/>
          <a:p>
            <a:fld id="{45A44EF6-51B7-4685-A9C2-F6B4B1C29586}" type="slidenum">
              <a:rPr lang="el-GR" smtClean="0"/>
              <a:pPr/>
              <a:t>‹#›</a:t>
            </a:fld>
            <a:endParaRPr lang="el-GR"/>
          </a:p>
        </p:txBody>
      </p:sp>
      <p:sp>
        <p:nvSpPr>
          <p:cNvPr id="7" name="6 - Διάσημα"/>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7 - Διάσημα"/>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2">
        <a:schemeClr val="bg1"/>
      </p:bgRef>
    </p:bg>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περιεχομένου"/>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0FCD211C-C1E9-49EC-A5A7-1C2CC7EAD362}" type="datetime1">
              <a:rPr lang="el-GR" smtClean="0"/>
              <a:t>5/7/2023</a:t>
            </a:fld>
            <a:endParaRPr lang="el-GR"/>
          </a:p>
        </p:txBody>
      </p:sp>
      <p:sp>
        <p:nvSpPr>
          <p:cNvPr id="6" name="5 - Θέση υποσέλιδου"/>
          <p:cNvSpPr>
            <a:spLocks noGrp="1"/>
          </p:cNvSpPr>
          <p:nvPr>
            <p:ph type="ftr" sz="quarter" idx="11"/>
          </p:nvPr>
        </p:nvSpPr>
        <p:spPr/>
        <p:txBody>
          <a:bodyPr/>
          <a:lstStyle/>
          <a:p>
            <a:r>
              <a:rPr lang="en-US"/>
              <a:t>Project Closure Seminar, Tirana 06/07/2023</a:t>
            </a:r>
            <a:endParaRPr lang="el-GR"/>
          </a:p>
        </p:txBody>
      </p:sp>
      <p:sp>
        <p:nvSpPr>
          <p:cNvPr id="7" name="6 - Θέση αριθμού διαφάνειας"/>
          <p:cNvSpPr>
            <a:spLocks noGrp="1"/>
          </p:cNvSpPr>
          <p:nvPr>
            <p:ph type="sldNum" sz="quarter" idx="12"/>
          </p:nvPr>
        </p:nvSpPr>
        <p:spPr/>
        <p:txBody>
          <a:bodyPr/>
          <a:lstStyle/>
          <a:p>
            <a:fld id="{45A44EF6-51B7-4685-A9C2-F6B4B1C29586}" type="slidenum">
              <a:rPr lang="el-GR" smtClean="0"/>
              <a:pPr/>
              <a:t>‹#›</a:t>
            </a:fld>
            <a:endParaRPr lang="el-GR"/>
          </a:p>
        </p:txBody>
      </p:sp>
      <p:sp>
        <p:nvSpPr>
          <p:cNvPr id="8" name="7 - Τίτλος"/>
          <p:cNvSpPr>
            <a:spLocks noGrp="1"/>
          </p:cNvSpPr>
          <p:nvPr>
            <p:ph type="title"/>
          </p:nvPr>
        </p:nvSpPr>
        <p:spPr/>
        <p:txBody>
          <a:bodyPr rtlCol="0"/>
          <a:lstStyle/>
          <a:p>
            <a:r>
              <a:rPr kumimoji="0" lang="el-GR"/>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5 - Θέση περιεχομένου"/>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7" name="6 - Θέση ημερομηνίας"/>
          <p:cNvSpPr>
            <a:spLocks noGrp="1"/>
          </p:cNvSpPr>
          <p:nvPr>
            <p:ph type="dt" sz="half" idx="10"/>
          </p:nvPr>
        </p:nvSpPr>
        <p:spPr/>
        <p:txBody>
          <a:bodyPr/>
          <a:lstStyle/>
          <a:p>
            <a:fld id="{6C6116E1-B032-4DDD-BC41-A9417F88AC0A}" type="datetime1">
              <a:rPr lang="el-GR" smtClean="0"/>
              <a:t>5/7/2023</a:t>
            </a:fld>
            <a:endParaRPr lang="el-GR"/>
          </a:p>
        </p:txBody>
      </p:sp>
      <p:sp>
        <p:nvSpPr>
          <p:cNvPr id="8" name="7 - Θέση υποσέλιδου"/>
          <p:cNvSpPr>
            <a:spLocks noGrp="1"/>
          </p:cNvSpPr>
          <p:nvPr>
            <p:ph type="ftr" sz="quarter" idx="11"/>
          </p:nvPr>
        </p:nvSpPr>
        <p:spPr/>
        <p:txBody>
          <a:bodyPr/>
          <a:lstStyle/>
          <a:p>
            <a:r>
              <a:rPr lang="en-US"/>
              <a:t>Project Closure Seminar, Tirana 06/07/2023</a:t>
            </a:r>
            <a:endParaRPr lang="el-GR"/>
          </a:p>
        </p:txBody>
      </p:sp>
      <p:sp>
        <p:nvSpPr>
          <p:cNvPr id="9" name="8 - Θέση αριθμού διαφάνειας"/>
          <p:cNvSpPr>
            <a:spLocks noGrp="1"/>
          </p:cNvSpPr>
          <p:nvPr>
            <p:ph type="sldNum" sz="quarter" idx="12"/>
          </p:nvPr>
        </p:nvSpPr>
        <p:spPr/>
        <p:txBody>
          <a:bodyPr/>
          <a:lstStyle/>
          <a:p>
            <a:fld id="{45A44EF6-51B7-4685-A9C2-F6B4B1C29586}"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bg>
      <p:bgRef idx="1002">
        <a:schemeClr val="bg1"/>
      </p:bgRef>
    </p:bg>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C22E7111-6D69-4210-91E8-25B85597DE4F}" type="datetime1">
              <a:rPr lang="el-GR" smtClean="0"/>
              <a:t>5/7/2023</a:t>
            </a:fld>
            <a:endParaRPr lang="el-GR"/>
          </a:p>
        </p:txBody>
      </p:sp>
      <p:sp>
        <p:nvSpPr>
          <p:cNvPr id="4" name="3 - Θέση υποσέλιδου"/>
          <p:cNvSpPr>
            <a:spLocks noGrp="1"/>
          </p:cNvSpPr>
          <p:nvPr>
            <p:ph type="ftr" sz="quarter" idx="11"/>
          </p:nvPr>
        </p:nvSpPr>
        <p:spPr/>
        <p:txBody>
          <a:bodyPr/>
          <a:lstStyle/>
          <a:p>
            <a:r>
              <a:rPr lang="en-US"/>
              <a:t>Project Closure Seminar, Tirana 06/07/2023</a:t>
            </a:r>
            <a:endParaRPr lang="el-GR"/>
          </a:p>
        </p:txBody>
      </p:sp>
      <p:sp>
        <p:nvSpPr>
          <p:cNvPr id="5" name="4 - Θέση αριθμού διαφάνειας"/>
          <p:cNvSpPr>
            <a:spLocks noGrp="1"/>
          </p:cNvSpPr>
          <p:nvPr>
            <p:ph type="sldNum" sz="quarter" idx="12"/>
          </p:nvPr>
        </p:nvSpPr>
        <p:spPr/>
        <p:txBody>
          <a:bodyPr/>
          <a:lstStyle/>
          <a:p>
            <a:fld id="{45A44EF6-51B7-4685-A9C2-F6B4B1C29586}" type="slidenum">
              <a:rPr lang="el-GR" smtClean="0"/>
              <a:pPr/>
              <a:t>‹#›</a:t>
            </a:fld>
            <a:endParaRPr lang="el-GR"/>
          </a:p>
        </p:txBody>
      </p:sp>
      <p:sp>
        <p:nvSpPr>
          <p:cNvPr id="6" name="5 - Τίτλος"/>
          <p:cNvSpPr>
            <a:spLocks noGrp="1"/>
          </p:cNvSpPr>
          <p:nvPr>
            <p:ph type="title"/>
          </p:nvPr>
        </p:nvSpPr>
        <p:spPr/>
        <p:txBody>
          <a:bodyPr rtlCol="0"/>
          <a:lstStyle/>
          <a:p>
            <a:r>
              <a:rPr kumimoji="0" lang="el-GR"/>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74C8742-5932-4C48-9591-DA609ECFB560}" type="datetime1">
              <a:rPr lang="el-GR" smtClean="0"/>
              <a:t>5/7/2023</a:t>
            </a:fld>
            <a:endParaRPr lang="el-GR"/>
          </a:p>
        </p:txBody>
      </p:sp>
      <p:sp>
        <p:nvSpPr>
          <p:cNvPr id="3" name="2 - Θέση υποσέλιδου"/>
          <p:cNvSpPr>
            <a:spLocks noGrp="1"/>
          </p:cNvSpPr>
          <p:nvPr>
            <p:ph type="ftr" sz="quarter" idx="11"/>
          </p:nvPr>
        </p:nvSpPr>
        <p:spPr/>
        <p:txBody>
          <a:bodyPr/>
          <a:lstStyle/>
          <a:p>
            <a:r>
              <a:rPr lang="en-US"/>
              <a:t>Project Closure Seminar, Tirana 06/07/2023</a:t>
            </a:r>
            <a:endParaRPr lang="el-GR"/>
          </a:p>
        </p:txBody>
      </p:sp>
      <p:sp>
        <p:nvSpPr>
          <p:cNvPr id="4" name="3 - Θέση αριθμού διαφάνειας"/>
          <p:cNvSpPr>
            <a:spLocks noGrp="1"/>
          </p:cNvSpPr>
          <p:nvPr>
            <p:ph type="sldNum" sz="quarter" idx="12"/>
          </p:nvPr>
        </p:nvSpPr>
        <p:spPr/>
        <p:txBody>
          <a:bodyPr/>
          <a:lstStyle/>
          <a:p>
            <a:fld id="{45A44EF6-51B7-4685-A9C2-F6B4B1C29586}"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l-GR"/>
              <a:t>Kλικ για επεξεργασία των στυλ του υποδείγματος</a:t>
            </a:r>
          </a:p>
        </p:txBody>
      </p:sp>
      <p:sp>
        <p:nvSpPr>
          <p:cNvPr id="4" name="3 - Θέση περιεχομένου"/>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a:xfrm>
            <a:off x="6727032" y="6407944"/>
            <a:ext cx="1920240" cy="365760"/>
          </a:xfrm>
        </p:spPr>
        <p:txBody>
          <a:bodyPr/>
          <a:lstStyle/>
          <a:p>
            <a:fld id="{D4A690D5-7DFA-4934-A91A-E1FF8144083A}" type="datetime1">
              <a:rPr lang="el-GR" smtClean="0"/>
              <a:t>5/7/2023</a:t>
            </a:fld>
            <a:endParaRPr lang="el-GR"/>
          </a:p>
        </p:txBody>
      </p:sp>
      <p:sp>
        <p:nvSpPr>
          <p:cNvPr id="6" name="5 - Θέση υποσέλιδου"/>
          <p:cNvSpPr>
            <a:spLocks noGrp="1"/>
          </p:cNvSpPr>
          <p:nvPr>
            <p:ph type="ftr" sz="quarter" idx="11"/>
          </p:nvPr>
        </p:nvSpPr>
        <p:spPr/>
        <p:txBody>
          <a:bodyPr/>
          <a:lstStyle/>
          <a:p>
            <a:r>
              <a:rPr lang="en-US"/>
              <a:t>Project Closure Seminar, Tirana 06/07/2023</a:t>
            </a:r>
            <a:endParaRPr lang="el-GR"/>
          </a:p>
        </p:txBody>
      </p:sp>
      <p:sp>
        <p:nvSpPr>
          <p:cNvPr id="7" name="6 - Θέση αριθμού διαφάνειας"/>
          <p:cNvSpPr>
            <a:spLocks noGrp="1"/>
          </p:cNvSpPr>
          <p:nvPr>
            <p:ph type="sldNum" sz="quarter" idx="12"/>
          </p:nvPr>
        </p:nvSpPr>
        <p:spPr/>
        <p:txBody>
          <a:bodyPr/>
          <a:lstStyle/>
          <a:p>
            <a:fld id="{45A44EF6-51B7-4685-A9C2-F6B4B1C29586}"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l-GR"/>
              <a:t>Kλικ για επεξεργασία των στυλ του υποδείγματος</a:t>
            </a:r>
          </a:p>
        </p:txBody>
      </p:sp>
      <p:sp>
        <p:nvSpPr>
          <p:cNvPr id="3" name="2 - Θέση εικόνας"/>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l-GR"/>
              <a:t>Κάντε κλικ στο εικονίδιο για να προσθέσετε μια εικόνα</a:t>
            </a:r>
            <a:endParaRPr kumimoji="0" lang="en-US" dirty="0"/>
          </a:p>
        </p:txBody>
      </p:sp>
      <p:sp>
        <p:nvSpPr>
          <p:cNvPr id="5" name="4 - Θέση ημερομηνίας"/>
          <p:cNvSpPr>
            <a:spLocks noGrp="1"/>
          </p:cNvSpPr>
          <p:nvPr>
            <p:ph type="dt" sz="half" idx="10"/>
          </p:nvPr>
        </p:nvSpPr>
        <p:spPr/>
        <p:txBody>
          <a:bodyPr/>
          <a:lstStyle>
            <a:lvl1pPr>
              <a:defRPr>
                <a:solidFill>
                  <a:schemeClr val="tx1"/>
                </a:solidFill>
              </a:defRPr>
            </a:lvl1pPr>
            <a:extLst/>
          </a:lstStyle>
          <a:p>
            <a:fld id="{2219B4BA-E861-4840-B2F5-74246E4EF337}" type="datetime1">
              <a:rPr lang="el-GR" smtClean="0"/>
              <a:t>5/7/2023</a:t>
            </a:fld>
            <a:endParaRPr lang="el-GR"/>
          </a:p>
        </p:txBody>
      </p:sp>
      <p:sp>
        <p:nvSpPr>
          <p:cNvPr id="6" name="5 - Θέση υποσέλιδου"/>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a:t>Project Closure Seminar, Tirana 06/07/2023</a:t>
            </a:r>
            <a:endParaRPr lang="el-GR"/>
          </a:p>
        </p:txBody>
      </p:sp>
      <p:sp>
        <p:nvSpPr>
          <p:cNvPr id="7" name="6 - Θέση αριθμού διαφάνειας"/>
          <p:cNvSpPr>
            <a:spLocks noGrp="1"/>
          </p:cNvSpPr>
          <p:nvPr>
            <p:ph type="sldNum" sz="quarter" idx="12"/>
          </p:nvPr>
        </p:nvSpPr>
        <p:spPr/>
        <p:txBody>
          <a:bodyPr/>
          <a:lstStyle>
            <a:lvl1pPr>
              <a:defRPr>
                <a:solidFill>
                  <a:schemeClr val="tx1"/>
                </a:solidFill>
              </a:defRPr>
            </a:lvl1pPr>
            <a:extLst/>
          </a:lstStyle>
          <a:p>
            <a:fld id="{45A44EF6-51B7-4685-A9C2-F6B4B1C29586}" type="slidenum">
              <a:rPr lang="el-GR" smtClean="0"/>
              <a:pPr/>
              <a:t>‹#›</a:t>
            </a:fld>
            <a:endParaRPr lang="el-GR"/>
          </a:p>
        </p:txBody>
      </p:sp>
      <p:sp>
        <p:nvSpPr>
          <p:cNvPr id="2" name="1 - Τίτλος"/>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l-GR"/>
              <a:t>Kλικ για επεξεργασία του τίτλου</a:t>
            </a:r>
            <a:endParaRPr kumimoji="0" lang="en-US"/>
          </a:p>
        </p:txBody>
      </p:sp>
      <p:sp>
        <p:nvSpPr>
          <p:cNvPr id="8" name="7 - Ελεύθερη σχεδίαση"/>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 Ελεύθερη σχεδίαση"/>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 Ορθογώνιο τρίγωνο"/>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10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 Διάσημα"/>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12 - Διάσημα"/>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 Ελεύθερη σχεδίαση"/>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λεύθερη σχεδίαση"/>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Ορθογώνιο τρίγωνο"/>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14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l-GR"/>
              <a:t>Kλικ για επεξεργασία του τίτλου</a:t>
            </a:r>
            <a:endParaRPr kumimoji="0" lang="en-US"/>
          </a:p>
        </p:txBody>
      </p:sp>
      <p:sp>
        <p:nvSpPr>
          <p:cNvPr id="30" name="29 - Θέση κειμένου"/>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0" name="9 - Θέση ημερομηνίας"/>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DBFC249-6DC1-4FFE-ABCB-FA9BCDCA7BF9}" type="datetime1">
              <a:rPr lang="el-GR" smtClean="0"/>
              <a:t>5/7/2023</a:t>
            </a:fld>
            <a:endParaRPr lang="el-GR"/>
          </a:p>
        </p:txBody>
      </p:sp>
      <p:sp>
        <p:nvSpPr>
          <p:cNvPr id="22" name="21 - Θέση υποσέλιδου"/>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a:t>Project Closure Seminar, Tirana 06/07/2023</a:t>
            </a:r>
            <a:endParaRPr lang="el-GR"/>
          </a:p>
        </p:txBody>
      </p:sp>
      <p:sp>
        <p:nvSpPr>
          <p:cNvPr id="18" name="17 - Θέση αριθμού διαφάνειας"/>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5A44EF6-51B7-4685-A9C2-F6B4B1C29586}"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www.interreg.gr/" TargetMode="External"/><Relationship Id="rId4" Type="http://schemas.openxmlformats.org/officeDocument/2006/relationships/hyperlink" Target="http://www.greece-albania.e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logon.ops.gr/ergorama_client-0.1/index.html#collapseXrimatoikonomika"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logon.ops.gr/ergorama_client-0.1/index.html#collapseXrimatoikonomika"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logon.ops.gr/ergorama_client-0.1/index.html#collapseDimosiotita"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7.emf"/><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p:txBody>
          <a:bodyPr>
            <a:normAutofit/>
          </a:bodyPr>
          <a:lstStyle/>
          <a:p>
            <a:r>
              <a:rPr lang="en-GB" sz="3600" b="1" dirty="0"/>
              <a:t>Project Closure</a:t>
            </a:r>
            <a:endParaRPr lang="el-GR" sz="3600" b="1" dirty="0"/>
          </a:p>
          <a:p>
            <a:r>
              <a:rPr lang="en-GB" sz="2800" b="1" dirty="0"/>
              <a:t>on Management Information System (MIS)</a:t>
            </a:r>
            <a:endParaRPr lang="el-GR" sz="2800" b="1" dirty="0"/>
          </a:p>
        </p:txBody>
      </p:sp>
      <p:sp>
        <p:nvSpPr>
          <p:cNvPr id="7" name="Θέση υποσέλιδου 2"/>
          <p:cNvSpPr>
            <a:spLocks noGrp="1"/>
          </p:cNvSpPr>
          <p:nvPr>
            <p:ph type="ftr" sz="quarter" idx="11"/>
          </p:nvPr>
        </p:nvSpPr>
        <p:spPr>
          <a:xfrm>
            <a:off x="4380072" y="6448251"/>
            <a:ext cx="4008352" cy="365125"/>
          </a:xfrm>
        </p:spPr>
        <p:txBody>
          <a:bodyPr/>
          <a:lstStyle/>
          <a:p>
            <a:r>
              <a:rPr lang="en-US" dirty="0"/>
              <a:t>Project Closure Seminar, Tirana 06/07/2023</a:t>
            </a:r>
            <a:endParaRPr lang="el-GR" dirty="0"/>
          </a:p>
        </p:txBody>
      </p:sp>
      <p:pic>
        <p:nvPicPr>
          <p:cNvPr id="4" name="3 - Εικόνα"/>
          <p:cNvPicPr/>
          <p:nvPr/>
        </p:nvPicPr>
        <p:blipFill>
          <a:blip r:embed="rId2" cstate="print"/>
          <a:srcRect/>
          <a:stretch>
            <a:fillRect/>
          </a:stretch>
        </p:blipFill>
        <p:spPr bwMode="auto">
          <a:xfrm>
            <a:off x="827584" y="1052736"/>
            <a:ext cx="7416824" cy="2217787"/>
          </a:xfrm>
          <a:prstGeom prst="rect">
            <a:avLst/>
          </a:prstGeom>
          <a:noFill/>
          <a:ln w="9525">
            <a:noFill/>
            <a:miter lim="800000"/>
            <a:headEnd/>
            <a:tailEnd/>
          </a:ln>
        </p:spPr>
      </p:pic>
      <p:pic>
        <p:nvPicPr>
          <p:cNvPr id="5" name="Picture 9"/>
          <p:cNvPicPr>
            <a:picLocks noChangeAspect="1" noChangeArrowheads="1"/>
          </p:cNvPicPr>
          <p:nvPr/>
        </p:nvPicPr>
        <p:blipFill>
          <a:blip r:embed="rId3" cstate="print"/>
          <a:srcRect/>
          <a:stretch>
            <a:fillRect/>
          </a:stretch>
        </p:blipFill>
        <p:spPr bwMode="auto">
          <a:xfrm>
            <a:off x="7236296" y="5517232"/>
            <a:ext cx="1512168" cy="952570"/>
          </a:xfrm>
          <a:prstGeom prst="rect">
            <a:avLst/>
          </a:prstGeom>
          <a:noFill/>
          <a:ln w="9525">
            <a:noFill/>
            <a:miter lim="800000"/>
            <a:headEnd/>
            <a:tailEnd/>
          </a:ln>
        </p:spPr>
      </p:pic>
      <p:sp>
        <p:nvSpPr>
          <p:cNvPr id="6" name="5 - TextBox"/>
          <p:cNvSpPr txBox="1"/>
          <p:nvPr/>
        </p:nvSpPr>
        <p:spPr>
          <a:xfrm>
            <a:off x="611560" y="5517232"/>
            <a:ext cx="4680520" cy="1169551"/>
          </a:xfrm>
          <a:prstGeom prst="rect">
            <a:avLst/>
          </a:prstGeom>
          <a:noFill/>
        </p:spPr>
        <p:txBody>
          <a:bodyPr wrap="square" rtlCol="0">
            <a:spAutoFit/>
          </a:bodyPr>
          <a:lstStyle/>
          <a:p>
            <a:r>
              <a:rPr lang="en-US" sz="1400" dirty="0"/>
              <a:t>Managing Authority Interreg 2021-2027</a:t>
            </a:r>
          </a:p>
          <a:p>
            <a:r>
              <a:rPr lang="en-US" sz="1400" dirty="0"/>
              <a:t>Joint Secretariat of the Interreg IPA CBC Programme “Greece – Albania 2014 – 2020 “</a:t>
            </a:r>
          </a:p>
          <a:p>
            <a:r>
              <a:rPr lang="en-US" sz="1400" dirty="0">
                <a:hlinkClick r:id="rId4"/>
              </a:rPr>
              <a:t>www.greece-albania.eu</a:t>
            </a:r>
            <a:endParaRPr lang="en-US" sz="1400" dirty="0"/>
          </a:p>
          <a:p>
            <a:r>
              <a:rPr lang="en-US" sz="1400" dirty="0">
                <a:hlinkClick r:id="rId5"/>
              </a:rPr>
              <a:t>www.interreg.gr</a:t>
            </a:r>
            <a:r>
              <a:rPr lang="en-US" sz="1400" dirty="0"/>
              <a:t> </a:t>
            </a:r>
            <a:endParaRPr lang="el-GR"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D3E42355-4494-0B2A-ACEE-284D49867877}"/>
              </a:ext>
            </a:extLst>
          </p:cNvPr>
          <p:cNvSpPr>
            <a:spLocks noGrp="1"/>
          </p:cNvSpPr>
          <p:nvPr>
            <p:ph idx="1"/>
          </p:nvPr>
        </p:nvSpPr>
        <p:spPr/>
        <p:txBody>
          <a:bodyPr/>
          <a:lstStyle/>
          <a:p>
            <a:r>
              <a:rPr lang="en-US" dirty="0"/>
              <a:t>Document</a:t>
            </a:r>
          </a:p>
          <a:p>
            <a:endParaRPr lang="en-US" dirty="0"/>
          </a:p>
          <a:p>
            <a:endParaRPr lang="en-US" dirty="0"/>
          </a:p>
          <a:p>
            <a:endParaRPr lang="en-US" dirty="0"/>
          </a:p>
          <a:p>
            <a:endParaRPr lang="en-US" dirty="0"/>
          </a:p>
          <a:p>
            <a:r>
              <a:rPr lang="en-US" dirty="0"/>
              <a:t>Correlations</a:t>
            </a:r>
            <a:endParaRPr lang="el-GR" dirty="0"/>
          </a:p>
        </p:txBody>
      </p:sp>
      <p:sp>
        <p:nvSpPr>
          <p:cNvPr id="3" name="Θέση υποσέλιδου 2">
            <a:extLst>
              <a:ext uri="{FF2B5EF4-FFF2-40B4-BE49-F238E27FC236}">
                <a16:creationId xmlns:a16="http://schemas.microsoft.com/office/drawing/2014/main" id="{94C1972C-84E1-36F5-CA16-D615A6D836E3}"/>
              </a:ext>
            </a:extLst>
          </p:cNvPr>
          <p:cNvSpPr>
            <a:spLocks noGrp="1"/>
          </p:cNvSpPr>
          <p:nvPr>
            <p:ph type="ftr" sz="quarter" idx="11"/>
          </p:nvPr>
        </p:nvSpPr>
        <p:spPr>
          <a:xfrm>
            <a:off x="5364088" y="6295052"/>
            <a:ext cx="3216264" cy="365125"/>
          </a:xfrm>
        </p:spPr>
        <p:txBody>
          <a:bodyPr/>
          <a:lstStyle/>
          <a:p>
            <a:r>
              <a:rPr lang="en-US" dirty="0"/>
              <a:t>Project Closure Seminar, Tirana 06/07/2023</a:t>
            </a:r>
            <a:endParaRPr lang="el-GR" dirty="0"/>
          </a:p>
        </p:txBody>
      </p:sp>
      <p:sp>
        <p:nvSpPr>
          <p:cNvPr id="4" name="Τίτλος 3">
            <a:extLst>
              <a:ext uri="{FF2B5EF4-FFF2-40B4-BE49-F238E27FC236}">
                <a16:creationId xmlns:a16="http://schemas.microsoft.com/office/drawing/2014/main" id="{247BA2EE-31BD-4197-E18C-CE08E5C70AF3}"/>
              </a:ext>
            </a:extLst>
          </p:cNvPr>
          <p:cNvSpPr>
            <a:spLocks noGrp="1"/>
          </p:cNvSpPr>
          <p:nvPr>
            <p:ph type="title"/>
          </p:nvPr>
        </p:nvSpPr>
        <p:spPr/>
        <p:txBody>
          <a:bodyPr/>
          <a:lstStyle/>
          <a:p>
            <a:r>
              <a:rPr lang="en-US" dirty="0"/>
              <a:t>3. Accounting Documents</a:t>
            </a:r>
            <a:endParaRPr lang="el-GR" dirty="0"/>
          </a:p>
        </p:txBody>
      </p:sp>
      <p:pic>
        <p:nvPicPr>
          <p:cNvPr id="5" name="Εικόνα 4">
            <a:extLst>
              <a:ext uri="{FF2B5EF4-FFF2-40B4-BE49-F238E27FC236}">
                <a16:creationId xmlns:a16="http://schemas.microsoft.com/office/drawing/2014/main" id="{B0EAB325-4C2E-F606-21A2-0DC44D264C34}"/>
              </a:ext>
            </a:extLst>
          </p:cNvPr>
          <p:cNvPicPr>
            <a:picLocks noChangeAspect="1"/>
            <a:extLst>
              <a:ext uri="smNativeData">
                <pr:smNativeData xmlns:pr="smNativeData" xmlns:p14="http://schemas.microsoft.com/office/powerpoint/2010/main" xmlns="" val="SMDATA_18_PHz8WxMAAAAlAAAAEQAAAC0AAAAAkAAAAEgAAACQAAAASAAAAAAAAAAAAAAAAAAAAAEAAABQAAAAAAAAAAAA4D8AAAAAAADgPwAAAAAAAOA/AAAAAAAA4D8AAAAAAADgPwAAAAAAAOA/AAAAAAAA4D8AAAAAAADgPwAAAAAAAOA/AAAAAAAA4D8CAAAAjAAAAAAAAAAAAAAAOoG6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DqBugX///8BAAAAAAAAAAAAAAAAAAAAAAAAAAAAAAAAAAAAAAAAAAAAAAACf39/AGZmZgPMzMwAwMD/AH9/fwAAAAAAAAAAAAAAAAD///8AAAAAACEAAAAYAAAAFAAAAAcEAABHDAAAqjIAAIoQAAAQAAAAJgAAAAgAAAD//////////w=="/>
              </a:ext>
            </a:extLst>
          </p:cNvPicPr>
          <p:nvPr/>
        </p:nvPicPr>
        <p:blipFill>
          <a:blip r:embed="rId2"/>
          <a:stretch>
            <a:fillRect/>
          </a:stretch>
        </p:blipFill>
        <p:spPr>
          <a:xfrm>
            <a:off x="458181" y="2400529"/>
            <a:ext cx="8079431" cy="1028471"/>
          </a:xfrm>
          <a:prstGeom prst="rect">
            <a:avLst/>
          </a:prstGeom>
          <a:noFill/>
          <a:ln>
            <a:noFill/>
          </a:ln>
          <a:effectLst/>
        </p:spPr>
      </p:pic>
      <p:pic>
        <p:nvPicPr>
          <p:cNvPr id="7" name="Εικόνα 6">
            <a:extLst>
              <a:ext uri="{FF2B5EF4-FFF2-40B4-BE49-F238E27FC236}">
                <a16:creationId xmlns:a16="http://schemas.microsoft.com/office/drawing/2014/main" id="{CB2D0EA9-218F-C988-4FB9-60B52750E656}"/>
              </a:ext>
            </a:extLst>
          </p:cNvPr>
          <p:cNvPicPr>
            <a:picLocks noChangeAspect="1"/>
            <a:extLst>
              <a:ext uri="smNativeData">
                <pr:smNativeData xmlns:pr="smNativeData" xmlns:p14="http://schemas.microsoft.com/office/powerpoint/2010/main" xmlns="" val="SMDATA_18_PHz8WxMAAAAlAAAAEQAAAC0AAAAAkAAAAEgAAACQAAAASAAAAAAAAAAAAAAAAAAAAAEAAABQAAAAAAAAAAAA4D8AAAAAAADgPwAAAAAAAOA/AAAAAAAA4D8AAAAAAADgPwAAAAAAAOA/AAAAAAAA4D8AAAAAAADgPwAAAAAAAOA/AAAAAAAA4D8CAAAAjAAAAAAAAAAAAAAAOoG6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DqBugX///8BAAAAAAAAAAAAAAAAAAAAAAAAAAAAAAAAAAAAAAAAAAAAAAACf39/AGZmZgPMzMwAwMD/AH9/fwAAAAAAAAAAAAAAAAD///8AAAAAACEAAAAYAAAAFAAAABkDAABdEwAAtzIAAF0XAAAQAAAAJgAAAAgAAAD//////////w=="/>
              </a:ext>
            </a:extLst>
          </p:cNvPicPr>
          <p:nvPr/>
        </p:nvPicPr>
        <p:blipFill>
          <a:blip r:embed="rId3"/>
          <a:stretch>
            <a:fillRect/>
          </a:stretch>
        </p:blipFill>
        <p:spPr>
          <a:xfrm>
            <a:off x="381000" y="4196927"/>
            <a:ext cx="8156611" cy="866989"/>
          </a:xfrm>
          <a:prstGeom prst="rect">
            <a:avLst/>
          </a:prstGeom>
          <a:noFill/>
          <a:ln>
            <a:noFill/>
          </a:ln>
          <a:effectLst/>
        </p:spPr>
      </p:pic>
    </p:spTree>
    <p:extLst>
      <p:ext uri="{BB962C8B-B14F-4D97-AF65-F5344CB8AC3E}">
        <p14:creationId xmlns:p14="http://schemas.microsoft.com/office/powerpoint/2010/main" val="955508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276B2F2A-DA0B-E33D-56C2-180E090BF257}"/>
              </a:ext>
            </a:extLst>
          </p:cNvPr>
          <p:cNvSpPr>
            <a:spLocks noGrp="1"/>
          </p:cNvSpPr>
          <p:nvPr>
            <p:ph idx="1"/>
          </p:nvPr>
        </p:nvSpPr>
        <p:spPr/>
        <p:txBody>
          <a:bodyPr/>
          <a:lstStyle/>
          <a:p>
            <a:pPr marL="109728" indent="0">
              <a:buNone/>
            </a:pPr>
            <a:r>
              <a:rPr lang="en-US" dirty="0"/>
              <a:t>B1.Costs</a:t>
            </a:r>
          </a:p>
          <a:p>
            <a:endParaRPr lang="en-US" dirty="0"/>
          </a:p>
          <a:p>
            <a:endParaRPr lang="en-US" dirty="0"/>
          </a:p>
          <a:p>
            <a:endParaRPr lang="en-US" dirty="0"/>
          </a:p>
          <a:p>
            <a:pPr marL="109728" indent="0">
              <a:buNone/>
            </a:pPr>
            <a:r>
              <a:rPr lang="en-US" dirty="0"/>
              <a:t> </a:t>
            </a:r>
          </a:p>
          <a:p>
            <a:pPr marL="109728" indent="0">
              <a:buNone/>
            </a:pPr>
            <a:r>
              <a:rPr lang="en-US" dirty="0"/>
              <a:t>B2. Correlations</a:t>
            </a:r>
            <a:endParaRPr lang="el-GR" dirty="0"/>
          </a:p>
        </p:txBody>
      </p:sp>
      <p:sp>
        <p:nvSpPr>
          <p:cNvPr id="3" name="Θέση υποσέλιδου 2">
            <a:extLst>
              <a:ext uri="{FF2B5EF4-FFF2-40B4-BE49-F238E27FC236}">
                <a16:creationId xmlns:a16="http://schemas.microsoft.com/office/drawing/2014/main" id="{E06F8FD8-2D25-E0D7-8C0F-C908A8DB0D96}"/>
              </a:ext>
            </a:extLst>
          </p:cNvPr>
          <p:cNvSpPr>
            <a:spLocks noGrp="1"/>
          </p:cNvSpPr>
          <p:nvPr>
            <p:ph type="ftr" sz="quarter" idx="11"/>
          </p:nvPr>
        </p:nvSpPr>
        <p:spPr>
          <a:xfrm>
            <a:off x="5446575" y="6215493"/>
            <a:ext cx="3072248" cy="365125"/>
          </a:xfrm>
        </p:spPr>
        <p:txBody>
          <a:bodyPr/>
          <a:lstStyle/>
          <a:p>
            <a:r>
              <a:rPr lang="en-US" dirty="0"/>
              <a:t>Project Closure Seminar, Tirana 06/07/2023</a:t>
            </a:r>
            <a:endParaRPr lang="el-GR" dirty="0"/>
          </a:p>
        </p:txBody>
      </p:sp>
      <p:sp>
        <p:nvSpPr>
          <p:cNvPr id="4" name="Τίτλος 3">
            <a:extLst>
              <a:ext uri="{FF2B5EF4-FFF2-40B4-BE49-F238E27FC236}">
                <a16:creationId xmlns:a16="http://schemas.microsoft.com/office/drawing/2014/main" id="{092818B1-950D-D057-98D5-3C46BD271323}"/>
              </a:ext>
            </a:extLst>
          </p:cNvPr>
          <p:cNvSpPr>
            <a:spLocks noGrp="1"/>
          </p:cNvSpPr>
          <p:nvPr>
            <p:ph type="title"/>
          </p:nvPr>
        </p:nvSpPr>
        <p:spPr/>
        <p:txBody>
          <a:bodyPr>
            <a:normAutofit fontScale="90000"/>
          </a:bodyPr>
          <a:lstStyle/>
          <a:p>
            <a:br>
              <a:rPr lang="en-US" dirty="0"/>
            </a:br>
            <a:r>
              <a:rPr lang="en-US" sz="2700" dirty="0"/>
              <a:t>4. Documents that were declared in previous Table of Expenditures</a:t>
            </a:r>
            <a:r>
              <a:rPr lang="el-GR" sz="2700" dirty="0"/>
              <a:t> 1/2</a:t>
            </a:r>
            <a:br>
              <a:rPr lang="en-US" dirty="0"/>
            </a:br>
            <a:endParaRPr lang="el-GR" dirty="0"/>
          </a:p>
        </p:txBody>
      </p:sp>
      <p:pic>
        <p:nvPicPr>
          <p:cNvPr id="5" name="Εικόνα 9">
            <a:extLst>
              <a:ext uri="{FF2B5EF4-FFF2-40B4-BE49-F238E27FC236}">
                <a16:creationId xmlns:a16="http://schemas.microsoft.com/office/drawing/2014/main" id="{ECE3F26E-11B9-8CAD-C828-1848FA0F15CE}"/>
              </a:ext>
            </a:extLst>
          </p:cNvPr>
          <p:cNvPicPr>
            <a:picLocks noChangeAspect="1"/>
            <a:extLst>
              <a:ext uri="smNativeData">
                <pr:smNativeData xmlns:pr="smNativeData" xmlns:p14="http://schemas.microsoft.com/office/powerpoint/2010/main" xmlns="" val="SMDATA_18_PHz8WxMAAAAlAAAAEQAAAC0AAAAAkAAAAEgAAACQAAAASAAAAAAAAAAAAAAAAAAAAAEAAABQAAAAAAAAAAAA4D8AAAAAAADgPwAAAAAAAOA/AAAAAAAA4D8AAAAAAADgPwAAAAAAAOA/AAAAAAAA4D8AAAAAAADgPwAAAAAAAOA/AAAAAAAA4D8CAAAAjAAAAAAAAAAAAAAAOoG6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DqBugX///8BAAAAAAAAAAAAAAAAAAAAAAAAAAAAAAAAAAAAAAAAAAAAAAACf39/AGZmZgPMzMwAwMD/AH9/fwAAAAAAAAAAAAAAAAD///8AAAAAACEAAAAYAAAAFAAAAOcCAADoCwAAHjQAAMMOAAAQAAAAJgAAAAgAAAD//////////w=="/>
              </a:ext>
            </a:extLst>
          </p:cNvPicPr>
          <p:nvPr/>
        </p:nvPicPr>
        <p:blipFill>
          <a:blip r:embed="rId2"/>
          <a:stretch>
            <a:fillRect/>
          </a:stretch>
        </p:blipFill>
        <p:spPr>
          <a:xfrm>
            <a:off x="625177" y="2052773"/>
            <a:ext cx="7893646" cy="785601"/>
          </a:xfrm>
          <a:prstGeom prst="rect">
            <a:avLst/>
          </a:prstGeom>
          <a:noFill/>
          <a:ln>
            <a:noFill/>
          </a:ln>
          <a:effectLst/>
        </p:spPr>
      </p:pic>
      <p:pic>
        <p:nvPicPr>
          <p:cNvPr id="6" name="Εικόνα 10">
            <a:extLst>
              <a:ext uri="{FF2B5EF4-FFF2-40B4-BE49-F238E27FC236}">
                <a16:creationId xmlns:a16="http://schemas.microsoft.com/office/drawing/2014/main" id="{113A6E7B-D955-BFDC-CB67-5EBE952981F0}"/>
              </a:ext>
            </a:extLst>
          </p:cNvPr>
          <p:cNvPicPr>
            <a:picLocks noChangeAspect="1"/>
            <a:extLst>
              <a:ext uri="smNativeData">
                <pr:smNativeData xmlns:pr="smNativeData" xmlns:p14="http://schemas.microsoft.com/office/powerpoint/2010/main" xmlns="" val="SMDATA_18_PHz8WxMAAAAlAAAAEQAAAC0AAAAAkAAAAEgAAACQAAAASAAAAAAAAAAAAAAAAAAAAAEAAABQAAAAAAAAAAAA4D8AAAAAAADgPwAAAAAAAOA/AAAAAAAA4D8AAAAAAADgPwAAAAAAAOA/AAAAAAAA4D8AAAAAAADgPwAAAAAAAOA/AAAAAAAA4D8CAAAAjAAAAAAAAAAAAAAAOoG6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DqBugX///8BAAAAAAAAAAAAAAAAAAAAAAAAAAAAAAAAAAAAAAAAAAAAAAACf39/AGZmZgPMzMwAwMD/AH9/fwAAAAAAAAAAAAAAAAD///8AAAAAACEAAAAYAAAAFAAAAP0BAADPEwAAOzUAAL4XAAAQAAAAJgAAAAgAAAD//////////w=="/>
              </a:ext>
            </a:extLst>
          </p:cNvPicPr>
          <p:nvPr/>
        </p:nvPicPr>
        <p:blipFill>
          <a:blip r:embed="rId3"/>
          <a:stretch>
            <a:fillRect/>
          </a:stretch>
        </p:blipFill>
        <p:spPr>
          <a:xfrm>
            <a:off x="521257" y="4331647"/>
            <a:ext cx="8101486" cy="852593"/>
          </a:xfrm>
          <a:prstGeom prst="rect">
            <a:avLst/>
          </a:prstGeom>
          <a:noFill/>
          <a:ln>
            <a:noFill/>
          </a:ln>
          <a:effectLst/>
        </p:spPr>
      </p:pic>
      <p:sp>
        <p:nvSpPr>
          <p:cNvPr id="7" name="TextBox 11">
            <a:extLst>
              <a:ext uri="{FF2B5EF4-FFF2-40B4-BE49-F238E27FC236}">
                <a16:creationId xmlns:a16="http://schemas.microsoft.com/office/drawing/2014/main" id="{9C0272CC-9C5E-3E15-AF2B-0FCE9C2FAAF5}"/>
              </a:ext>
            </a:extLst>
          </p:cNvPr>
          <p:cNvSpPr>
            <a:extLst>
              <a:ext uri="smNativeData">
                <pr:smNativeData xmlns:pr="smNativeData" xmlns:p14="http://schemas.microsoft.com/office/powerpoint/2010/main" xmlns="" val="SMDATA_16_PHz8WxMAAAAlAAAAZAAAAE0AAAAAkAAAAEgAAACQAAAASAAAAAAAAAAAAAAAAAAAAAEAAABQAAAAAAAAAAAA4D8AAAAAAADgPwAAAAAAAOA/AAAAAAAA4D8AAAAAAADgPwAAAAAAAOA/AAAAAAAA4D8AAAAAAADgPwAAAAAAAOA/AAAAAAAA4D8CAAAAjAAAAAAAAAAAAAAAOoG6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OoG6Bf///wEAAAAAAAAAAAAAAAAAAAAAAAAAAAAAAAAAAAAAAAAAAAAAAAB/f38AZmZmA8zMzADAwP8Af39/AAAAAAAAAAAAAAAAAAAAAAAAAAAAIQAAABgAAAAUAAAA5wIAAG0PAAAgHAAAIREAABAgAAAmAAAACAAAAP//////////"/>
              </a:ext>
            </a:extLst>
          </p:cNvSpPr>
          <p:nvPr/>
        </p:nvSpPr>
        <p:spPr>
          <a:xfrm>
            <a:off x="566786" y="2979504"/>
            <a:ext cx="5466927" cy="369147"/>
          </a:xfrm>
          <a:prstGeom prst="rect">
            <a:avLst/>
          </a:prstGeom>
          <a:noFill/>
          <a:ln>
            <a:noFill/>
          </a:ln>
          <a:effectLst/>
        </p:spPr>
        <p:txBody>
          <a:bodyPr vert="horz" wrap="square" lIns="121920" tIns="60960" rIns="121920" bIns="60960" numCol="1" anchor="t"/>
          <a:lstStyle/>
          <a:p>
            <a:r>
              <a:rPr lang="en-US" sz="1600" dirty="0">
                <a:solidFill>
                  <a:srgbClr val="FF0000"/>
                </a:solidFill>
                <a:latin typeface="Roboto Condensed" charset="0"/>
                <a:ea typeface="Roboto Condensed" charset="0"/>
                <a:cs typeface="Arial" pitchFamily="2" charset="0"/>
              </a:rPr>
              <a:t>* We do NOT enter again the Document</a:t>
            </a:r>
            <a:endParaRPr lang="el-GR" sz="1600" dirty="0">
              <a:solidFill>
                <a:srgbClr val="FF0000"/>
              </a:solidFill>
              <a:latin typeface="Roboto Condensed" charset="0"/>
              <a:ea typeface="Roboto Condensed" charset="0"/>
              <a:cs typeface="Arial" pitchFamily="2" charset="0"/>
            </a:endParaRPr>
          </a:p>
        </p:txBody>
      </p:sp>
      <p:sp>
        <p:nvSpPr>
          <p:cNvPr id="8" name="TextBox 22">
            <a:extLst>
              <a:ext uri="{FF2B5EF4-FFF2-40B4-BE49-F238E27FC236}">
                <a16:creationId xmlns:a16="http://schemas.microsoft.com/office/drawing/2014/main" id="{E1A9BA90-2642-43F7-D4F9-3D55B16D87B9}"/>
              </a:ext>
            </a:extLst>
          </p:cNvPr>
          <p:cNvSpPr>
            <a:extLst>
              <a:ext uri="smNativeData">
                <pr:smNativeData xmlns:pr="smNativeData" xmlns:p14="http://schemas.microsoft.com/office/powerpoint/2010/main" xmlns="" val="SMDATA_16_PHz8WxMAAAAlAAAAZAAAAE0AAAAAkAAAAEgAAACQAAAASAAAAAAAAAAAAAAAAAAAAAEAAABQAAAAAAAAAAAA4D8AAAAAAADgPwAAAAAAAOA/AAAAAAAA4D8AAAAAAADgPwAAAAAAAOA/AAAAAAAA4D8AAAAAAADgPwAAAAAAAOA/AAAAAAAA4D8CAAAAjAAAAAAAAAAAAAAAOoG6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OoG6Bf///wEAAAAAAAAAAAAAAAAAAAAAAAAAAAAAAAAAAAAAAAAAAAAAAAB/f38AZmZmA8zMzADAwP8Af39/AAAAAAAAAAAAAAAAAAAAAAAAAAAAIQAAABgAAAAUAAAAjxYAACgZAADVJwAA+BsAAAAgAAAmAAAACAAAAP//////////"/>
              </a:ext>
            </a:extLst>
          </p:cNvSpPr>
          <p:nvPr/>
        </p:nvSpPr>
        <p:spPr>
          <a:xfrm>
            <a:off x="3431099" y="5452533"/>
            <a:ext cx="5202363" cy="609600"/>
          </a:xfrm>
          <a:prstGeom prst="rect">
            <a:avLst/>
          </a:prstGeom>
          <a:noFill/>
          <a:ln>
            <a:noFill/>
          </a:ln>
          <a:effectLst/>
        </p:spPr>
        <p:txBody>
          <a:bodyPr vert="horz" wrap="square" lIns="121920" tIns="60960" rIns="121920" bIns="60960" numCol="1" anchor="t"/>
          <a:lstStyle/>
          <a:p>
            <a:r>
              <a:rPr lang="en-US" sz="1600" dirty="0">
                <a:solidFill>
                  <a:srgbClr val="FF0000"/>
                </a:solidFill>
                <a:latin typeface="Roboto Condensed" charset="0"/>
                <a:ea typeface="Roboto Condensed" charset="0"/>
                <a:cs typeface="Arial" pitchFamily="2" charset="0"/>
              </a:rPr>
              <a:t>**we find and select the document entered in previous Table of Expenditures</a:t>
            </a:r>
            <a:endParaRPr lang="el-GR" sz="1600" dirty="0">
              <a:solidFill>
                <a:srgbClr val="FF0000"/>
              </a:solidFill>
              <a:latin typeface="Roboto Condensed" charset="0"/>
              <a:ea typeface="Roboto Condensed" charset="0"/>
              <a:cs typeface="Arial" pitchFamily="2" charset="0"/>
            </a:endParaRPr>
          </a:p>
        </p:txBody>
      </p:sp>
      <p:cxnSp>
        <p:nvCxnSpPr>
          <p:cNvPr id="9" name="Ευθύγραμμο βέλος σύνδεσης 14">
            <a:extLst>
              <a:ext uri="{FF2B5EF4-FFF2-40B4-BE49-F238E27FC236}">
                <a16:creationId xmlns:a16="http://schemas.microsoft.com/office/drawing/2014/main" id="{2F89141F-C2ED-43EC-C8A7-57AB85893758}"/>
              </a:ext>
            </a:extLst>
          </p:cNvPr>
          <p:cNvCxnSpPr>
            <a:extLst>
              <a:ext uri="smNativeData">
                <pr:smNativeData xmlns:pr="smNativeData" xmlns:p14="http://schemas.microsoft.com/office/powerpoint/2010/main" xmlns="" val="SMDATA_16_PHz8WxMAAAAlAAAADQAAAA0AAAAAkAAAAEgAAACQAAAASAAAAAAAAAAAAAAAAg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P8AAAAZAAAAAQAAABQAAAAUAAAAFAAAAAEAAAAAAAAAZAAAAGQAAAAD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P8AAAB/f38AZmZmA8zMzADAwP8Af39/AAAAAAAAAAAAAAAAAAAAAAAAAAAAIQAAABgAAAAUAAAA2CcAAGITAACqMgAAAhoAABAAAAAmAAAACAAAAP//////////"/>
              </a:ext>
            </a:extLst>
          </p:cNvCxnSpPr>
          <p:nvPr/>
        </p:nvCxnSpPr>
        <p:spPr>
          <a:xfrm rot="16200000">
            <a:off x="6250796" y="3594729"/>
            <a:ext cx="1435947" cy="2345267"/>
          </a:xfrm>
          <a:prstGeom prst="straightConnector1">
            <a:avLst/>
          </a:prstGeom>
          <a:noFill/>
          <a:ln w="15875" cap="flat" cmpd="sng" algn="ctr">
            <a:solidFill>
              <a:srgbClr val="FF0000"/>
            </a:solidFill>
            <a:prstDash val="solid"/>
            <a:headEnd type="none"/>
            <a:tailEnd type="arrow" w="med" len="med"/>
          </a:ln>
          <a:effectLst/>
        </p:spPr>
      </p:cxnSp>
      <p:pic>
        <p:nvPicPr>
          <p:cNvPr id="10" name="Picture 4">
            <a:hlinkClick r:id="" action="ppaction://hlinkshowjump?jump=nextslide"/>
            <a:extLst>
              <a:ext uri="{FF2B5EF4-FFF2-40B4-BE49-F238E27FC236}">
                <a16:creationId xmlns:a16="http://schemas.microsoft.com/office/drawing/2014/main" id="{0353493C-178D-7BC2-06DF-364AEE2E5F39}"/>
              </a:ext>
            </a:extLst>
          </p:cNvPr>
          <p:cNvPicPr>
            <a:picLocks noChangeAspect="1"/>
            <a:extLst>
              <a:ext uri="smNativeData">
                <pr:smNativeData xmlns:pr="smNativeData" xmlns:p14="http://schemas.microsoft.com/office/powerpoint/2010/main" xmlns="" val="SMDATA_18_PHz8WxMAAAAlAAAAEQAAAC0AAAAAkAAAAEgAAACQAAAASAAAAAAAAAAAAAAAAAAAAAEAAABQAAAAAAAAAAAA4D8AAAAAAADgPwAAAAAAAOA/AAAAAAAA4D8AAAAAAADgPwAAAAAAAOA/AAAAAAAA4D8AAAAAAADgPwAAAAAAAOA/AAAAAAAA4D8CAAAAjAAAAAAAAAAAAAAAOoG6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DqBugX///8BAAAAAAAAAAAAAAAAAAAAAAAAAAAAAAAAAAAAAAAAAAAAAAACf39/AGZmZgPMzMwAwMD/AH9/fwAAAAAAAAAAAAAAAAD///8AAAAAACEAAAAYAAAAFAAAAKoyAAAJEgAAIDUAAGITAAAQAAAAJgAAAAgAAAD//////////w=="/>
              </a:ext>
            </a:extLst>
          </p:cNvPicPr>
          <p:nvPr/>
        </p:nvPicPr>
        <p:blipFill>
          <a:blip r:embed="rId4"/>
          <a:stretch>
            <a:fillRect/>
          </a:stretch>
        </p:blipFill>
        <p:spPr>
          <a:xfrm>
            <a:off x="8080870" y="3898418"/>
            <a:ext cx="533400" cy="292100"/>
          </a:xfrm>
          <a:prstGeom prst="rect">
            <a:avLst/>
          </a:prstGeom>
          <a:noFill/>
          <a:ln>
            <a:noFill/>
          </a:ln>
          <a:effectLst/>
        </p:spPr>
      </p:pic>
    </p:spTree>
    <p:extLst>
      <p:ext uri="{BB962C8B-B14F-4D97-AF65-F5344CB8AC3E}">
        <p14:creationId xmlns:p14="http://schemas.microsoft.com/office/powerpoint/2010/main" val="166375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3">
            <a:extLst>
              <a:ext uri="{FF2B5EF4-FFF2-40B4-BE49-F238E27FC236}">
                <a16:creationId xmlns:a16="http://schemas.microsoft.com/office/drawing/2014/main" id="{2E0FD533-A070-1D68-EC3F-E82D18876022}"/>
              </a:ext>
            </a:extLst>
          </p:cNvPr>
          <p:cNvPicPr>
            <a:picLocks noGrp="1" noChangeAspect="1"/>
            <a:extLst>
              <a:ext uri="smNativeData">
                <pr:smNativeData xmlns:pr="smNativeData" xmlns:p14="http://schemas.microsoft.com/office/powerpoint/2010/main" xmlns="" val="SMDATA_18_PHz8WxMAAAAlAAAAEQAAAC0AAAAAkAAAAEgAAACQAAAASAAAAAAAAAAAAAAAAAAAAAEAAABQAAAAAAAAAAAA4D8AAAAAAADgPwAAAAAAAOA/AAAAAAAA4D8AAAAAAADgPwAAAAAAAOA/AAAAAAAA4D8AAAAAAADgPwAAAAAAAOA/AAAAAAAA4D8CAAAAjAAAAAAAAAAAAAAAOoG6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DqBugX///8BAAAAAAAAAAAAAAAAAAAAAAAAAAAAAAAAAAAAAAAAAAAAAAACf39/AGZmZgPMzMwAwMD/AH9/fwAAAAAAAAAAAAAAAAD///8AAAAAACEAAAAYAAAAFAAAAKIIAAAICQAAiyQAAFsdAAAQAAAAJgAAAAgAAAD//////////w=="/>
              </a:ext>
            </a:extLst>
          </p:cNvPicPr>
          <p:nvPr>
            <p:ph idx="1"/>
          </p:nvPr>
        </p:nvPicPr>
        <p:blipFill>
          <a:blip r:embed="rId2"/>
          <a:stretch>
            <a:fillRect/>
          </a:stretch>
        </p:blipFill>
        <p:spPr>
          <a:xfrm>
            <a:off x="1547665" y="1481137"/>
            <a:ext cx="5451378" cy="4698789"/>
          </a:xfrm>
          <a:prstGeom prst="rect">
            <a:avLst/>
          </a:prstGeom>
          <a:noFill/>
          <a:ln>
            <a:noFill/>
          </a:ln>
          <a:effectLst/>
        </p:spPr>
      </p:pic>
      <p:sp>
        <p:nvSpPr>
          <p:cNvPr id="3" name="Θέση υποσέλιδου 2">
            <a:extLst>
              <a:ext uri="{FF2B5EF4-FFF2-40B4-BE49-F238E27FC236}">
                <a16:creationId xmlns:a16="http://schemas.microsoft.com/office/drawing/2014/main" id="{684827F5-A351-98BA-5F96-2EF228D9A478}"/>
              </a:ext>
            </a:extLst>
          </p:cNvPr>
          <p:cNvSpPr>
            <a:spLocks noGrp="1"/>
          </p:cNvSpPr>
          <p:nvPr>
            <p:ph type="ftr" sz="quarter" idx="11"/>
          </p:nvPr>
        </p:nvSpPr>
        <p:spPr>
          <a:xfrm>
            <a:off x="5364088" y="6278206"/>
            <a:ext cx="3072248" cy="365125"/>
          </a:xfrm>
        </p:spPr>
        <p:txBody>
          <a:bodyPr/>
          <a:lstStyle/>
          <a:p>
            <a:r>
              <a:rPr lang="en-US" dirty="0"/>
              <a:t>Project Closure Seminar, Tirana 06/07/2023</a:t>
            </a:r>
            <a:endParaRPr lang="el-GR" dirty="0"/>
          </a:p>
        </p:txBody>
      </p:sp>
      <p:sp>
        <p:nvSpPr>
          <p:cNvPr id="4" name="Τίτλος 3">
            <a:extLst>
              <a:ext uri="{FF2B5EF4-FFF2-40B4-BE49-F238E27FC236}">
                <a16:creationId xmlns:a16="http://schemas.microsoft.com/office/drawing/2014/main" id="{5777A946-D388-CA91-9147-39CD482E087E}"/>
              </a:ext>
            </a:extLst>
          </p:cNvPr>
          <p:cNvSpPr>
            <a:spLocks noGrp="1"/>
          </p:cNvSpPr>
          <p:nvPr>
            <p:ph type="title"/>
          </p:nvPr>
        </p:nvSpPr>
        <p:spPr/>
        <p:txBody>
          <a:bodyPr>
            <a:normAutofit/>
          </a:bodyPr>
          <a:lstStyle/>
          <a:p>
            <a:r>
              <a:rPr lang="en-US" sz="2400" dirty="0"/>
              <a:t>4. Documents that were declared in previous Table of Expenditures</a:t>
            </a:r>
            <a:r>
              <a:rPr lang="el-GR" sz="2400" dirty="0"/>
              <a:t> 2/2</a:t>
            </a:r>
          </a:p>
        </p:txBody>
      </p:sp>
      <p:sp>
        <p:nvSpPr>
          <p:cNvPr id="7" name="TextBox 7">
            <a:extLst>
              <a:ext uri="{FF2B5EF4-FFF2-40B4-BE49-F238E27FC236}">
                <a16:creationId xmlns:a16="http://schemas.microsoft.com/office/drawing/2014/main" id="{20D895B2-A4A5-3CEE-C140-2CC261FFA33B}"/>
              </a:ext>
            </a:extLst>
          </p:cNvPr>
          <p:cNvSpPr>
            <a:extLst>
              <a:ext uri="smNativeData">
                <pr:smNativeData xmlns:pr="smNativeData" xmlns:p14="http://schemas.microsoft.com/office/powerpoint/2010/main" xmlns="" val="SMDATA_16_PHz8WxMAAAAlAAAAZAAAAE0AAAAAkAAAAEgAAACQAAAASAAAAAAAAAAAAAAAAAAAAAEAAABQAAAAAAAAAAAA4D8AAAAAAADgPwAAAAAAAOA/AAAAAAAA4D8AAAAAAADgPwAAAAAAAOA/AAAAAAAA4D8AAAAAAADgPwAAAAAAAOA/AAAAAAAA4D8CAAAAjAAAAAAAAAAAAAAAOoG6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OoG6Bf///wEAAAAAAAAAAAAAAAAAAAAAAAAAAAAAAAAAAAAAAAAAAAAAAAB/f38AZmZmA8zMzADAwP8Af39/AAAAAAAAAAAAAAAAAAAAAAAAAAAAIQAAABgAAAAUAAAAiyQAAOIVAAAlNwAAlhcAABAgAAAmAAAACAAAAP//////////"/>
              </a:ext>
            </a:extLst>
          </p:cNvSpPr>
          <p:nvPr/>
        </p:nvSpPr>
        <p:spPr>
          <a:xfrm>
            <a:off x="7164288" y="1768464"/>
            <a:ext cx="1656184" cy="1704275"/>
          </a:xfrm>
          <a:prstGeom prst="rect">
            <a:avLst/>
          </a:prstGeom>
          <a:noFill/>
          <a:ln>
            <a:noFill/>
          </a:ln>
          <a:effectLst/>
        </p:spPr>
        <p:txBody>
          <a:bodyPr vert="horz" wrap="square" lIns="121920" tIns="60960" rIns="121920" bIns="60960" numCol="1" anchor="t"/>
          <a:lstStyle/>
          <a:p>
            <a:r>
              <a:rPr lang="el-GR" sz="1600" dirty="0">
                <a:solidFill>
                  <a:srgbClr val="FF0000"/>
                </a:solidFill>
                <a:latin typeface="Roboto Condensed" charset="0"/>
                <a:ea typeface="Roboto Condensed" charset="0"/>
                <a:cs typeface="Arial" pitchFamily="2" charset="0"/>
              </a:rPr>
              <a:t>2.</a:t>
            </a:r>
            <a:r>
              <a:rPr lang="en-US" sz="1600" dirty="0">
                <a:solidFill>
                  <a:srgbClr val="FF0000"/>
                </a:solidFill>
                <a:latin typeface="Roboto Condensed" charset="0"/>
                <a:ea typeface="Roboto Condensed" charset="0"/>
                <a:cs typeface="Arial" pitchFamily="2" charset="0"/>
              </a:rPr>
              <a:t> Select Lense</a:t>
            </a:r>
            <a:endParaRPr lang="el-GR" sz="1600" dirty="0">
              <a:solidFill>
                <a:srgbClr val="FF0000"/>
              </a:solidFill>
              <a:latin typeface="Roboto Condensed" charset="0"/>
              <a:ea typeface="Roboto Condensed" charset="0"/>
              <a:cs typeface="Arial" pitchFamily="2" charset="0"/>
            </a:endParaRPr>
          </a:p>
        </p:txBody>
      </p:sp>
      <p:cxnSp>
        <p:nvCxnSpPr>
          <p:cNvPr id="8" name="Ευθύγραμμο βέλος σύνδεσης 20">
            <a:extLst>
              <a:ext uri="{FF2B5EF4-FFF2-40B4-BE49-F238E27FC236}">
                <a16:creationId xmlns:a16="http://schemas.microsoft.com/office/drawing/2014/main" id="{F7340599-6427-B908-4C81-2B3B24CCC3B5}"/>
              </a:ext>
            </a:extLst>
          </p:cNvPr>
          <p:cNvCxnSpPr>
            <a:cxnSpLocks/>
            <a:extLst>
              <a:ext uri="smNativeData">
                <pr:smNativeData xmlns:pr="smNativeData" xmlns:p14="http://schemas.microsoft.com/office/powerpoint/2010/main" xmlns="" val="SMDATA_16_PHz8WxMAAAAlAAAADQ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P8AAAAZAAAAAQAAABQAAAAUAAAAFAAAAAEAAAAAAAAAZAAAAGQAAAAD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K4j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P8AAAB/f38AZmZmA8zMzADAwP8Af39/AAAAAAAAAAAAAAAAAAAAAAAAAAAAIQAAABgAAAAUAAAA+gUAAGoQAACFCQAAaxAAABAAAAAmAAAACAAAAP//////////"/>
              </a:ext>
            </a:extLst>
          </p:cNvCxnSpPr>
          <p:nvPr/>
        </p:nvCxnSpPr>
        <p:spPr>
          <a:xfrm flipH="1">
            <a:off x="4283114" y="2047142"/>
            <a:ext cx="3314700" cy="1146920"/>
          </a:xfrm>
          <a:prstGeom prst="straightConnector1">
            <a:avLst/>
          </a:prstGeom>
          <a:noFill/>
          <a:ln w="15875" cap="flat" cmpd="sng" algn="ctr">
            <a:solidFill>
              <a:srgbClr val="FF0000"/>
            </a:solidFill>
            <a:prstDash val="solid"/>
            <a:headEnd type="none"/>
            <a:tailEnd type="arrow" w="med" len="med"/>
          </a:ln>
          <a:effectLst/>
        </p:spPr>
      </p:cxnSp>
      <p:sp>
        <p:nvSpPr>
          <p:cNvPr id="9" name="TextBox 7">
            <a:extLst>
              <a:ext uri="{FF2B5EF4-FFF2-40B4-BE49-F238E27FC236}">
                <a16:creationId xmlns:a16="http://schemas.microsoft.com/office/drawing/2014/main" id="{FA3B17AA-8EE1-FC94-6A24-5B4DA2C414F6}"/>
              </a:ext>
            </a:extLst>
          </p:cNvPr>
          <p:cNvSpPr>
            <a:extLst>
              <a:ext uri="smNativeData">
                <pr:smNativeData xmlns:pr="smNativeData" xmlns:p14="http://schemas.microsoft.com/office/powerpoint/2010/main" xmlns="" val="SMDATA_16_PHz8WxMAAAAlAAAAZAAAAE0AAAAAkAAAAEgAAACQAAAASAAAAAAAAAAAAAAAAAAAAAEAAABQAAAAAAAAAAAA4D8AAAAAAADgPwAAAAAAAOA/AAAAAAAA4D8AAAAAAADgPwAAAAAAAOA/AAAAAAAA4D8AAAAAAADgPwAAAAAAAOA/AAAAAAAA4D8CAAAAjAAAAAAAAAAAAAAAOoG6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OoG6Bf///wEAAAAAAAAAAAAAAAAAAAAAAAAAAAAAAAAAAAAAAAAAAAAAAAB/f38AZmZmA8zMzADAwP8Af39/AAAAAAAAAAAAAAAAAAAAAAAAAAAAIQAAABgAAAAUAAAAiyQAAOIVAAAlNwAAlhcAABAgAAAmAAAACAAAAP//////////"/>
              </a:ext>
            </a:extLst>
          </p:cNvSpPr>
          <p:nvPr/>
        </p:nvSpPr>
        <p:spPr>
          <a:xfrm>
            <a:off x="54751" y="3356993"/>
            <a:ext cx="1708937" cy="1666390"/>
          </a:xfrm>
          <a:prstGeom prst="rect">
            <a:avLst/>
          </a:prstGeom>
          <a:noFill/>
          <a:ln>
            <a:noFill/>
          </a:ln>
          <a:effectLst/>
        </p:spPr>
        <p:txBody>
          <a:bodyPr vert="horz" wrap="square" lIns="121920" tIns="60960" rIns="121920" bIns="60960" numCol="1" anchor="t"/>
          <a:lstStyle/>
          <a:p>
            <a:r>
              <a:rPr lang="el-GR" sz="1600" dirty="0">
                <a:solidFill>
                  <a:srgbClr val="FF0000"/>
                </a:solidFill>
                <a:latin typeface="Roboto Condensed" charset="0"/>
                <a:ea typeface="Roboto Condensed" charset="0"/>
                <a:cs typeface="Arial" pitchFamily="2" charset="0"/>
              </a:rPr>
              <a:t>1. </a:t>
            </a:r>
            <a:r>
              <a:rPr lang="en-US" sz="1600" dirty="0">
                <a:solidFill>
                  <a:srgbClr val="FF0000"/>
                </a:solidFill>
                <a:latin typeface="Roboto Condensed" charset="0"/>
                <a:ea typeface="Roboto Condensed" charset="0"/>
                <a:cs typeface="Arial" pitchFamily="2" charset="0"/>
              </a:rPr>
              <a:t>Do not select </a:t>
            </a:r>
            <a:r>
              <a:rPr lang="el-GR" sz="1600" dirty="0">
                <a:solidFill>
                  <a:srgbClr val="FF0000"/>
                </a:solidFill>
                <a:latin typeface="Roboto Condensed" charset="0"/>
                <a:ea typeface="Roboto Condensed" charset="0"/>
                <a:cs typeface="Arial" pitchFamily="2" charset="0"/>
              </a:rPr>
              <a:t>«</a:t>
            </a:r>
            <a:r>
              <a:rPr lang="en-US" sz="1600" dirty="0">
                <a:solidFill>
                  <a:srgbClr val="FF0000"/>
                </a:solidFill>
                <a:latin typeface="Roboto Condensed" charset="0"/>
                <a:ea typeface="Roboto Condensed" charset="0"/>
                <a:cs typeface="Arial" pitchFamily="2" charset="0"/>
              </a:rPr>
              <a:t>Documents of the current</a:t>
            </a:r>
            <a:r>
              <a:rPr lang="el-GR" sz="1600" dirty="0">
                <a:solidFill>
                  <a:srgbClr val="FF0000"/>
                </a:solidFill>
                <a:latin typeface="Roboto Condensed" charset="0"/>
                <a:ea typeface="Roboto Condensed" charset="0"/>
                <a:cs typeface="Arial" pitchFamily="2" charset="0"/>
              </a:rPr>
              <a:t> </a:t>
            </a:r>
            <a:r>
              <a:rPr lang="en-US" sz="1600" dirty="0">
                <a:solidFill>
                  <a:srgbClr val="FF0000"/>
                </a:solidFill>
                <a:latin typeface="Roboto Condensed" charset="0"/>
                <a:ea typeface="Roboto Condensed" charset="0"/>
                <a:cs typeface="Arial" pitchFamily="2" charset="0"/>
              </a:rPr>
              <a:t>TVE</a:t>
            </a:r>
            <a:r>
              <a:rPr lang="el-GR" sz="1600" dirty="0">
                <a:solidFill>
                  <a:srgbClr val="FF0000"/>
                </a:solidFill>
                <a:latin typeface="Roboto Condensed" charset="0"/>
                <a:ea typeface="Roboto Condensed" charset="0"/>
                <a:cs typeface="Arial" pitchFamily="2" charset="0"/>
              </a:rPr>
              <a:t>»</a:t>
            </a:r>
          </a:p>
        </p:txBody>
      </p:sp>
      <p:cxnSp>
        <p:nvCxnSpPr>
          <p:cNvPr id="10" name="Ευθύγραμμο βέλος σύνδεσης 20">
            <a:extLst>
              <a:ext uri="{FF2B5EF4-FFF2-40B4-BE49-F238E27FC236}">
                <a16:creationId xmlns:a16="http://schemas.microsoft.com/office/drawing/2014/main" id="{DEEF648C-47E5-7AFD-F6FA-3C36E8FE3C7B}"/>
              </a:ext>
            </a:extLst>
          </p:cNvPr>
          <p:cNvCxnSpPr>
            <a:extLst>
              <a:ext uri="smNativeData">
                <pr:smNativeData xmlns:pr="smNativeData" xmlns:p14="http://schemas.microsoft.com/office/powerpoint/2010/main" xmlns="" val="SMDATA_16_PHz8WxMAAAAlAAAADQ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P8AAAAZAAAAAQAAABQAAAAUAAAAFAAAAAEAAAAAAAAAZAAAAGQAAAAD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K4j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P8AAAB/f38AZmZmA8zMzADAwP8Af39/AAAAAAAAAAAAAAAAAAAAAAAAAAAAIQAAABgAAAAUAAAA+gUAAGoQAACFCQAAaxAAABAAAAAmAAAACAAAAP//////////"/>
              </a:ext>
            </a:extLst>
          </p:cNvCxnSpPr>
          <p:nvPr/>
        </p:nvCxnSpPr>
        <p:spPr>
          <a:xfrm rot="16200000" flipH="1">
            <a:off x="1200260" y="2757428"/>
            <a:ext cx="847" cy="767927"/>
          </a:xfrm>
          <a:prstGeom prst="straightConnector1">
            <a:avLst/>
          </a:prstGeom>
          <a:noFill/>
          <a:ln w="15875" cap="flat" cmpd="sng" algn="ctr">
            <a:solidFill>
              <a:srgbClr val="FF0000"/>
            </a:solidFill>
            <a:prstDash val="solid"/>
            <a:headEnd type="none"/>
            <a:tailEnd type="arrow" w="med" len="med"/>
          </a:ln>
          <a:effectLst/>
        </p:spPr>
      </p:cxnSp>
      <p:cxnSp>
        <p:nvCxnSpPr>
          <p:cNvPr id="11" name="Ευθύγραμμο βέλος σύνδεσης 5">
            <a:extLst>
              <a:ext uri="{FF2B5EF4-FFF2-40B4-BE49-F238E27FC236}">
                <a16:creationId xmlns:a16="http://schemas.microsoft.com/office/drawing/2014/main" id="{25252A76-BCAD-4D5F-68E5-695E8A251838}"/>
              </a:ext>
            </a:extLst>
          </p:cNvPr>
          <p:cNvCxnSpPr>
            <a:extLst>
              <a:ext uri="smNativeData">
                <pr:smNativeData xmlns:pr="smNativeData" xmlns:p14="http://schemas.microsoft.com/office/powerpoint/2010/main" xmlns="" val="SMDATA_16_PHz8WxMAAAAlAAAADQ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P8AAAAZAAAAAQAAABQAAAAUAAAAFAAAAAEAAAAAAAAAZAAAAGQAAAAD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DoP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P8AAAB/f38AZmZmA8zMzADAwP8Af39/AAAAAAAAAAAAAAAAAAAAAAAAAAAAIQAAABgAAAAUAAAA+gUAAGQLAACFCQAAZQsAABAAAAAmAAAACAAAAP//////////"/>
              </a:ext>
            </a:extLst>
          </p:cNvCxnSpPr>
          <p:nvPr/>
        </p:nvCxnSpPr>
        <p:spPr>
          <a:xfrm rot="16200000" flipH="1">
            <a:off x="1204682" y="1663602"/>
            <a:ext cx="847" cy="767927"/>
          </a:xfrm>
          <a:prstGeom prst="straightConnector1">
            <a:avLst/>
          </a:prstGeom>
          <a:noFill/>
          <a:ln w="15875" cap="flat" cmpd="sng" algn="ctr">
            <a:solidFill>
              <a:srgbClr val="FF0000"/>
            </a:solidFill>
            <a:prstDash val="solid"/>
            <a:headEnd type="none"/>
            <a:tailEnd type="arrow" w="med" len="med"/>
          </a:ln>
          <a:effectLst/>
        </p:spPr>
      </p:cxnSp>
      <p:sp>
        <p:nvSpPr>
          <p:cNvPr id="12" name="Δεξιό άγκιστρο 6">
            <a:extLst>
              <a:ext uri="{FF2B5EF4-FFF2-40B4-BE49-F238E27FC236}">
                <a16:creationId xmlns:a16="http://schemas.microsoft.com/office/drawing/2014/main" id="{A8B75225-9486-A0AB-2EC9-CE2F9A89FC42}"/>
              </a:ext>
            </a:extLst>
          </p:cNvPr>
          <p:cNvSpPr>
            <a:extLst>
              <a:ext uri="smNativeData">
                <pr:smNativeData xmlns:pr="smNativeData" xmlns:p14="http://schemas.microsoft.com/office/powerpoint/2010/main" xmlns="" val="SMDATA_16_PHz8WxMAAAAlAAAAgwAAAA0AAAAAkAAAAEgAAACQAAAASAAAAAAAAAABAAAAAAAAAAEAAABQAAAAxso8e8QH7z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P8AAAAP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P8AAAB/f38AZmZmA8zMzADAwP8Af39/AAAAAAAAAAAAAAAAAAAAAAAAAAAAIQAAABgAAAAUAAAAqCMAAEAUAACLJAAAHxkAABAAAAAmAAAACAAAAP//////////"/>
              </a:ext>
            </a:extLst>
          </p:cNvSpPr>
          <p:nvPr/>
        </p:nvSpPr>
        <p:spPr>
          <a:xfrm>
            <a:off x="6606342" y="3987569"/>
            <a:ext cx="192193" cy="1055793"/>
          </a:xfrm>
          <a:prstGeom prst="rightBrace">
            <a:avLst>
              <a:gd name="adj1" fmla="val 758"/>
              <a:gd name="adj2" fmla="val 50000"/>
            </a:avLst>
          </a:prstGeom>
          <a:noFill/>
          <a:ln w="9525" cap="flat" cmpd="sng" algn="ctr">
            <a:solidFill>
              <a:srgbClr val="FF0000"/>
            </a:solidFill>
            <a:prstDash val="solid"/>
            <a:headEnd type="none"/>
            <a:tailEnd type="none"/>
          </a:ln>
          <a:effectLst/>
        </p:spPr>
        <p:txBody>
          <a:bodyPr vert="horz" wrap="square" lIns="121920" tIns="60960" rIns="121920" bIns="60960" numCol="1" anchor="ctr"/>
          <a:lstStyle/>
          <a:p>
            <a:pPr algn="ctr">
              <a:defRPr>
                <a:solidFill>
                  <a:schemeClr val="tx1"/>
                </a:solidFill>
              </a:defRPr>
            </a:pPr>
            <a:endParaRPr lang="el-GR" sz="2400" dirty="0"/>
          </a:p>
        </p:txBody>
      </p:sp>
      <p:sp>
        <p:nvSpPr>
          <p:cNvPr id="13" name="TextBox 7">
            <a:extLst>
              <a:ext uri="{FF2B5EF4-FFF2-40B4-BE49-F238E27FC236}">
                <a16:creationId xmlns:a16="http://schemas.microsoft.com/office/drawing/2014/main" id="{D6F0D6BA-5EE9-F03A-CE94-92A3F51442E6}"/>
              </a:ext>
            </a:extLst>
          </p:cNvPr>
          <p:cNvSpPr>
            <a:extLst>
              <a:ext uri="smNativeData">
                <pr:smNativeData xmlns:pr="smNativeData" xmlns:p14="http://schemas.microsoft.com/office/powerpoint/2010/main" xmlns="" val="SMDATA_16_PHz8WxMAAAAlAAAAZAAAAE0AAAAAkAAAAEgAAACQAAAASAAAAAAAAAAAAAAAAAAAAAEAAABQAAAAAAAAAAAA4D8AAAAAAADgPwAAAAAAAOA/AAAAAAAA4D8AAAAAAADgPwAAAAAAAOA/AAAAAAAA4D8AAAAAAADgPwAAAAAAAOA/AAAAAAAA4D8CAAAAjAAAAAAAAAAAAAAAOoG6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OoG6Bf///wEAAAAAAAAAAAAAAAAAAAAAAAAAAAAAAAAAAAAAAAAAAAAAAAB/f38AZmZmA8zMzADAwP8Af39/AAAAAAAAAAAAAAAAAAAAAAAAAAAAIQAAABgAAAAUAAAAiyQAAOIVAAAlNwAAlhcAABAgAAAmAAAACAAAAP//////////"/>
              </a:ext>
            </a:extLst>
          </p:cNvSpPr>
          <p:nvPr/>
        </p:nvSpPr>
        <p:spPr>
          <a:xfrm>
            <a:off x="7164288" y="4330891"/>
            <a:ext cx="2090206" cy="692492"/>
          </a:xfrm>
          <a:prstGeom prst="rect">
            <a:avLst/>
          </a:prstGeom>
          <a:noFill/>
          <a:ln>
            <a:noFill/>
          </a:ln>
          <a:effectLst/>
        </p:spPr>
        <p:txBody>
          <a:bodyPr vert="horz" wrap="square" lIns="121920" tIns="60960" rIns="121920" bIns="60960" numCol="1" anchor="t"/>
          <a:lstStyle/>
          <a:p>
            <a:r>
              <a:rPr lang="el-GR" sz="1600" dirty="0">
                <a:solidFill>
                  <a:srgbClr val="FF0000"/>
                </a:solidFill>
                <a:latin typeface="Roboto Condensed" charset="0"/>
                <a:ea typeface="Roboto Condensed" charset="0"/>
                <a:cs typeface="Arial" pitchFamily="2" charset="0"/>
              </a:rPr>
              <a:t>3.</a:t>
            </a:r>
            <a:r>
              <a:rPr lang="en-US" sz="1600" dirty="0">
                <a:solidFill>
                  <a:srgbClr val="FF0000"/>
                </a:solidFill>
                <a:latin typeface="Roboto Condensed" charset="0"/>
                <a:ea typeface="Roboto Condensed" charset="0"/>
                <a:cs typeface="Arial" pitchFamily="2" charset="0"/>
              </a:rPr>
              <a:t>Select from the list</a:t>
            </a:r>
            <a:endParaRPr lang="el-GR" sz="1600" dirty="0">
              <a:solidFill>
                <a:srgbClr val="FF0000"/>
              </a:solidFill>
              <a:latin typeface="Roboto Condensed" charset="0"/>
              <a:ea typeface="Roboto Condensed" charset="0"/>
              <a:cs typeface="Arial" pitchFamily="2" charset="0"/>
            </a:endParaRPr>
          </a:p>
        </p:txBody>
      </p:sp>
    </p:spTree>
    <p:extLst>
      <p:ext uri="{BB962C8B-B14F-4D97-AF65-F5344CB8AC3E}">
        <p14:creationId xmlns:p14="http://schemas.microsoft.com/office/powerpoint/2010/main" val="1726104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a:extLst>
              <a:ext uri="{FF2B5EF4-FFF2-40B4-BE49-F238E27FC236}">
                <a16:creationId xmlns:a16="http://schemas.microsoft.com/office/drawing/2014/main" id="{55728D38-A290-8854-D7B8-6918ACF7439E}"/>
              </a:ext>
            </a:extLst>
          </p:cNvPr>
          <p:cNvSpPr txBox="1">
            <a:spLocks noGrp="1"/>
          </p:cNvSpPr>
          <p:nvPr>
            <p:ph idx="1"/>
          </p:nvPr>
        </p:nvSpPr>
        <p:spPr>
          <a:xfrm>
            <a:off x="467544" y="260648"/>
            <a:ext cx="8280920" cy="954107"/>
          </a:xfrm>
          <a:prstGeom prst="rect">
            <a:avLst/>
          </a:prstGeom>
          <a:noFill/>
        </p:spPr>
        <p:txBody>
          <a:bodyPr wrap="square" rtlCol="0">
            <a:spAutoFit/>
          </a:bodyPr>
          <a:lstStyle/>
          <a:p>
            <a:pPr algn="just">
              <a:spcAft>
                <a:spcPts val="600"/>
              </a:spcAft>
            </a:pPr>
            <a:r>
              <a:rPr lang="en-US" sz="2800" dirty="0">
                <a:solidFill>
                  <a:srgbClr val="FF0000"/>
                </a:solidFill>
              </a:rPr>
              <a:t>Possible Mistakes in </a:t>
            </a:r>
            <a:r>
              <a:rPr lang="el-GR" sz="2800" dirty="0">
                <a:solidFill>
                  <a:srgbClr val="FF0000"/>
                </a:solidFill>
              </a:rPr>
              <a:t>«</a:t>
            </a:r>
            <a:r>
              <a:rPr lang="en-US" sz="2800" dirty="0">
                <a:solidFill>
                  <a:srgbClr val="FF0000"/>
                </a:solidFill>
              </a:rPr>
              <a:t>Subcontracting amount</a:t>
            </a:r>
            <a:r>
              <a:rPr lang="el-GR" sz="2800" dirty="0">
                <a:solidFill>
                  <a:srgbClr val="FF0000"/>
                </a:solidFill>
              </a:rPr>
              <a:t>» </a:t>
            </a:r>
          </a:p>
        </p:txBody>
      </p:sp>
      <p:sp>
        <p:nvSpPr>
          <p:cNvPr id="3" name="Θέση υποσέλιδου 2">
            <a:extLst>
              <a:ext uri="{FF2B5EF4-FFF2-40B4-BE49-F238E27FC236}">
                <a16:creationId xmlns:a16="http://schemas.microsoft.com/office/drawing/2014/main" id="{B4400EC3-AB74-DCDB-4EE7-7A7849EC96B6}"/>
              </a:ext>
            </a:extLst>
          </p:cNvPr>
          <p:cNvSpPr>
            <a:spLocks noGrp="1"/>
          </p:cNvSpPr>
          <p:nvPr>
            <p:ph type="ftr" sz="quarter" idx="11"/>
          </p:nvPr>
        </p:nvSpPr>
        <p:spPr>
          <a:xfrm>
            <a:off x="5012042" y="6356142"/>
            <a:ext cx="3504296" cy="365125"/>
          </a:xfrm>
        </p:spPr>
        <p:txBody>
          <a:bodyPr/>
          <a:lstStyle/>
          <a:p>
            <a:r>
              <a:rPr lang="en-US" dirty="0"/>
              <a:t>Project Closure Seminar, Tirana 06/07/2023</a:t>
            </a:r>
            <a:endParaRPr lang="el-GR" dirty="0"/>
          </a:p>
        </p:txBody>
      </p:sp>
      <p:pic>
        <p:nvPicPr>
          <p:cNvPr id="6" name="Εικόνα 5">
            <a:extLst>
              <a:ext uri="{FF2B5EF4-FFF2-40B4-BE49-F238E27FC236}">
                <a16:creationId xmlns:a16="http://schemas.microsoft.com/office/drawing/2014/main" id="{246DB51C-031A-70D3-D160-3C399493664A}"/>
              </a:ext>
            </a:extLst>
          </p:cNvPr>
          <p:cNvPicPr>
            <a:picLocks noChangeAspect="1"/>
          </p:cNvPicPr>
          <p:nvPr/>
        </p:nvPicPr>
        <p:blipFill>
          <a:blip r:embed="rId2"/>
          <a:stretch>
            <a:fillRect/>
          </a:stretch>
        </p:blipFill>
        <p:spPr>
          <a:xfrm>
            <a:off x="-108520" y="1460152"/>
            <a:ext cx="9073008" cy="3192984"/>
          </a:xfrm>
          <a:prstGeom prst="rect">
            <a:avLst/>
          </a:prstGeom>
        </p:spPr>
      </p:pic>
      <p:pic>
        <p:nvPicPr>
          <p:cNvPr id="7" name="Εικόνα 6">
            <a:extLst>
              <a:ext uri="{FF2B5EF4-FFF2-40B4-BE49-F238E27FC236}">
                <a16:creationId xmlns:a16="http://schemas.microsoft.com/office/drawing/2014/main" id="{A43F5D95-1947-4184-98A7-F53CD16D9ECB}"/>
              </a:ext>
            </a:extLst>
          </p:cNvPr>
          <p:cNvPicPr>
            <a:picLocks noChangeAspect="1"/>
          </p:cNvPicPr>
          <p:nvPr/>
        </p:nvPicPr>
        <p:blipFill>
          <a:blip r:embed="rId3"/>
          <a:stretch>
            <a:fillRect/>
          </a:stretch>
        </p:blipFill>
        <p:spPr>
          <a:xfrm>
            <a:off x="3059832" y="3573016"/>
            <a:ext cx="6084168" cy="1476167"/>
          </a:xfrm>
          <a:prstGeom prst="rect">
            <a:avLst/>
          </a:prstGeom>
          <a:ln w="28575">
            <a:solidFill>
              <a:srgbClr val="FF0000"/>
            </a:solidFill>
          </a:ln>
        </p:spPr>
      </p:pic>
      <p:pic>
        <p:nvPicPr>
          <p:cNvPr id="8" name="Εικόνα 7">
            <a:extLst>
              <a:ext uri="{FF2B5EF4-FFF2-40B4-BE49-F238E27FC236}">
                <a16:creationId xmlns:a16="http://schemas.microsoft.com/office/drawing/2014/main" id="{BD4405FC-F58E-7E97-87E3-C5E8BE2B872B}"/>
              </a:ext>
            </a:extLst>
          </p:cNvPr>
          <p:cNvPicPr>
            <a:picLocks noChangeAspect="1"/>
          </p:cNvPicPr>
          <p:nvPr/>
        </p:nvPicPr>
        <p:blipFill rotWithShape="1">
          <a:blip r:embed="rId4"/>
          <a:srcRect t="16134" r="10636" b="17787"/>
          <a:stretch/>
        </p:blipFill>
        <p:spPr>
          <a:xfrm>
            <a:off x="6730753" y="2021065"/>
            <a:ext cx="1391700" cy="552451"/>
          </a:xfrm>
          <a:prstGeom prst="rect">
            <a:avLst/>
          </a:prstGeom>
          <a:ln w="28575">
            <a:solidFill>
              <a:srgbClr val="FF0000"/>
            </a:solidFill>
          </a:ln>
        </p:spPr>
      </p:pic>
      <p:sp>
        <p:nvSpPr>
          <p:cNvPr id="9" name="TextBox 8">
            <a:extLst>
              <a:ext uri="{FF2B5EF4-FFF2-40B4-BE49-F238E27FC236}">
                <a16:creationId xmlns:a16="http://schemas.microsoft.com/office/drawing/2014/main" id="{88D79492-66CB-69D2-B7BF-031CFACC405D}"/>
              </a:ext>
            </a:extLst>
          </p:cNvPr>
          <p:cNvSpPr txBox="1"/>
          <p:nvPr/>
        </p:nvSpPr>
        <p:spPr>
          <a:xfrm>
            <a:off x="372191" y="5440001"/>
            <a:ext cx="8111586" cy="707886"/>
          </a:xfrm>
          <a:prstGeom prst="rect">
            <a:avLst/>
          </a:prstGeom>
          <a:noFill/>
        </p:spPr>
        <p:txBody>
          <a:bodyPr wrap="square" rtlCol="0">
            <a:spAutoFit/>
          </a:bodyPr>
          <a:lstStyle/>
          <a:p>
            <a:pPr algn="ctr"/>
            <a:r>
              <a:rPr lang="el-GR" sz="2000" dirty="0">
                <a:solidFill>
                  <a:srgbClr val="FF0000"/>
                </a:solidFill>
                <a:latin typeface="Calibri" panose="020F0502020204030204" pitchFamily="34" charset="0"/>
                <a:cs typeface="Calibri" panose="020F0502020204030204" pitchFamily="34" charset="0"/>
              </a:rPr>
              <a:t>Τ</a:t>
            </a:r>
            <a:r>
              <a:rPr lang="en-US" sz="2000" dirty="0">
                <a:solidFill>
                  <a:srgbClr val="FF0000"/>
                </a:solidFill>
                <a:latin typeface="Calibri" panose="020F0502020204030204" pitchFamily="34" charset="0"/>
                <a:cs typeface="Calibri" panose="020F0502020204030204" pitchFamily="34" charset="0"/>
              </a:rPr>
              <a:t>he Subcontracting  amount cannot be different in the correlations in the Tables of expenditure of the same beneficiary</a:t>
            </a:r>
            <a:r>
              <a:rPr lang="el-GR" sz="2000" dirty="0">
                <a:solidFill>
                  <a:srgbClr val="FF000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8762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Θέση περιεχομένου 7">
            <a:extLst>
              <a:ext uri="{FF2B5EF4-FFF2-40B4-BE49-F238E27FC236}">
                <a16:creationId xmlns:a16="http://schemas.microsoft.com/office/drawing/2014/main" id="{A2A3AC34-EF84-4876-7CF4-02FD727456CE}"/>
              </a:ext>
            </a:extLst>
          </p:cNvPr>
          <p:cNvPicPr>
            <a:picLocks noGrp="1" noChangeAspect="1"/>
          </p:cNvPicPr>
          <p:nvPr>
            <p:ph idx="1"/>
          </p:nvPr>
        </p:nvPicPr>
        <p:blipFill>
          <a:blip r:embed="rId2"/>
          <a:stretch>
            <a:fillRect/>
          </a:stretch>
        </p:blipFill>
        <p:spPr>
          <a:xfrm>
            <a:off x="30141" y="1867636"/>
            <a:ext cx="8860505" cy="2713492"/>
          </a:xfrm>
          <a:prstGeom prst="rect">
            <a:avLst/>
          </a:prstGeom>
        </p:spPr>
      </p:pic>
      <p:sp>
        <p:nvSpPr>
          <p:cNvPr id="3" name="Θέση υποσέλιδου 2">
            <a:extLst>
              <a:ext uri="{FF2B5EF4-FFF2-40B4-BE49-F238E27FC236}">
                <a16:creationId xmlns:a16="http://schemas.microsoft.com/office/drawing/2014/main" id="{CCC17BB9-862F-3ACB-61EC-624238390FE5}"/>
              </a:ext>
            </a:extLst>
          </p:cNvPr>
          <p:cNvSpPr>
            <a:spLocks noGrp="1"/>
          </p:cNvSpPr>
          <p:nvPr>
            <p:ph type="ftr" sz="quarter" idx="11"/>
          </p:nvPr>
        </p:nvSpPr>
        <p:spPr>
          <a:xfrm>
            <a:off x="5062584" y="6240200"/>
            <a:ext cx="3432288" cy="365125"/>
          </a:xfrm>
        </p:spPr>
        <p:txBody>
          <a:bodyPr/>
          <a:lstStyle/>
          <a:p>
            <a:r>
              <a:rPr lang="en-US"/>
              <a:t>Project Closure Seminar, Tirana 06/07/2023</a:t>
            </a:r>
            <a:endParaRPr lang="el-GR"/>
          </a:p>
        </p:txBody>
      </p:sp>
      <p:sp>
        <p:nvSpPr>
          <p:cNvPr id="9" name="TextBox 8">
            <a:extLst>
              <a:ext uri="{FF2B5EF4-FFF2-40B4-BE49-F238E27FC236}">
                <a16:creationId xmlns:a16="http://schemas.microsoft.com/office/drawing/2014/main" id="{D0269E94-B59A-8F73-DC53-19D4AB0B3E6C}"/>
              </a:ext>
            </a:extLst>
          </p:cNvPr>
          <p:cNvSpPr txBox="1"/>
          <p:nvPr/>
        </p:nvSpPr>
        <p:spPr>
          <a:xfrm>
            <a:off x="1763688" y="5085184"/>
            <a:ext cx="5832648" cy="707886"/>
          </a:xfrm>
          <a:prstGeom prst="rect">
            <a:avLst/>
          </a:prstGeom>
          <a:noFill/>
        </p:spPr>
        <p:txBody>
          <a:bodyPr wrap="square" rtlCol="0">
            <a:spAutoFit/>
          </a:bodyPr>
          <a:lstStyle/>
          <a:p>
            <a:r>
              <a:rPr lang="en-US" sz="2000" dirty="0">
                <a:solidFill>
                  <a:srgbClr val="FF0000"/>
                </a:solidFill>
                <a:latin typeface="Calibri" panose="020F0502020204030204" pitchFamily="34" charset="0"/>
                <a:cs typeface="Calibri" panose="020F0502020204030204" pitchFamily="34" charset="0"/>
              </a:rPr>
              <a:t>DO NOT correct amount of previously declared Table of Expenditures with negatives correlations</a:t>
            </a:r>
            <a:r>
              <a:rPr lang="el-GR" sz="2000" dirty="0">
                <a:solidFill>
                  <a:srgbClr val="FF0000"/>
                </a:solidFill>
                <a:latin typeface="Calibri" panose="020F0502020204030204" pitchFamily="34" charset="0"/>
                <a:cs typeface="Calibri" panose="020F0502020204030204" pitchFamily="34" charset="0"/>
              </a:rPr>
              <a:t>!!!  </a:t>
            </a:r>
          </a:p>
        </p:txBody>
      </p:sp>
      <p:sp>
        <p:nvSpPr>
          <p:cNvPr id="2" name="TextBox 1">
            <a:extLst>
              <a:ext uri="{FF2B5EF4-FFF2-40B4-BE49-F238E27FC236}">
                <a16:creationId xmlns:a16="http://schemas.microsoft.com/office/drawing/2014/main" id="{5CA8065C-816B-0881-B50D-743BBD6877D9}"/>
              </a:ext>
            </a:extLst>
          </p:cNvPr>
          <p:cNvSpPr txBox="1"/>
          <p:nvPr/>
        </p:nvSpPr>
        <p:spPr>
          <a:xfrm>
            <a:off x="827584" y="492231"/>
            <a:ext cx="6696744" cy="523220"/>
          </a:xfrm>
          <a:prstGeom prst="rect">
            <a:avLst/>
          </a:prstGeom>
          <a:noFill/>
        </p:spPr>
        <p:txBody>
          <a:bodyPr wrap="square" rtlCol="0">
            <a:spAutoFit/>
          </a:bodyPr>
          <a:lstStyle/>
          <a:p>
            <a:r>
              <a:rPr lang="en-US" sz="2800" dirty="0">
                <a:solidFill>
                  <a:srgbClr val="FF0000"/>
                </a:solidFill>
              </a:rPr>
              <a:t>Possible Mistakes in “Correlations”</a:t>
            </a:r>
          </a:p>
        </p:txBody>
      </p:sp>
    </p:spTree>
    <p:extLst>
      <p:ext uri="{BB962C8B-B14F-4D97-AF65-F5344CB8AC3E}">
        <p14:creationId xmlns:p14="http://schemas.microsoft.com/office/powerpoint/2010/main" val="2052403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518EE76A-1597-74CD-A5F3-E60995D1F07E}"/>
              </a:ext>
            </a:extLst>
          </p:cNvPr>
          <p:cNvSpPr>
            <a:spLocks noGrp="1"/>
          </p:cNvSpPr>
          <p:nvPr>
            <p:ph idx="1"/>
          </p:nvPr>
        </p:nvSpPr>
        <p:spPr>
          <a:xfrm>
            <a:off x="318493" y="582443"/>
            <a:ext cx="8229600" cy="4525963"/>
          </a:xfrm>
        </p:spPr>
        <p:txBody>
          <a:bodyPr/>
          <a:lstStyle/>
          <a:p>
            <a:pPr marL="109728" indent="0">
              <a:buNone/>
            </a:pPr>
            <a:r>
              <a:rPr lang="en-US" dirty="0">
                <a:solidFill>
                  <a:srgbClr val="FF0000"/>
                </a:solidFill>
              </a:rPr>
              <a:t>Validation - Warnings</a:t>
            </a:r>
          </a:p>
          <a:p>
            <a:endParaRPr lang="en-US" dirty="0"/>
          </a:p>
          <a:p>
            <a:r>
              <a:rPr lang="en-US" dirty="0"/>
              <a:t>If the sum of the subcontracting amounts is more than the invoices (payments &gt; invoices) </a:t>
            </a:r>
          </a:p>
          <a:p>
            <a:r>
              <a:rPr lang="en-US" dirty="0"/>
              <a:t>If the sum of the subcontracting amounts is higher than the approved budget (payments &gt; approved budget)</a:t>
            </a:r>
          </a:p>
          <a:p>
            <a:endParaRPr lang="en-US" dirty="0"/>
          </a:p>
          <a:p>
            <a:pPr marL="109728" indent="0" algn="ctr">
              <a:buNone/>
            </a:pPr>
            <a:r>
              <a:rPr lang="en-US" dirty="0"/>
              <a:t>CONTACT THE JOINT SECRATARIAT </a:t>
            </a:r>
            <a:endParaRPr lang="el-GR" dirty="0"/>
          </a:p>
        </p:txBody>
      </p:sp>
      <p:sp>
        <p:nvSpPr>
          <p:cNvPr id="3" name="Θέση υποσέλιδου 2">
            <a:extLst>
              <a:ext uri="{FF2B5EF4-FFF2-40B4-BE49-F238E27FC236}">
                <a16:creationId xmlns:a16="http://schemas.microsoft.com/office/drawing/2014/main" id="{8BCBB0E0-FDC6-E14A-F59B-7521439D8A1E}"/>
              </a:ext>
            </a:extLst>
          </p:cNvPr>
          <p:cNvSpPr>
            <a:spLocks noGrp="1"/>
          </p:cNvSpPr>
          <p:nvPr>
            <p:ph type="ftr" sz="quarter" idx="11"/>
          </p:nvPr>
        </p:nvSpPr>
        <p:spPr>
          <a:xfrm>
            <a:off x="4380072" y="6407944"/>
            <a:ext cx="3216264" cy="365125"/>
          </a:xfrm>
        </p:spPr>
        <p:txBody>
          <a:bodyPr/>
          <a:lstStyle/>
          <a:p>
            <a:r>
              <a:rPr lang="en-US" dirty="0"/>
              <a:t>Project Closure Seminar, Tirana 06/07/2023</a:t>
            </a:r>
            <a:endParaRPr lang="el-GR" dirty="0"/>
          </a:p>
        </p:txBody>
      </p:sp>
    </p:spTree>
    <p:extLst>
      <p:ext uri="{BB962C8B-B14F-4D97-AF65-F5344CB8AC3E}">
        <p14:creationId xmlns:p14="http://schemas.microsoft.com/office/powerpoint/2010/main" val="2371431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4">
            <a:extLst>
              <a:ext uri="{FF2B5EF4-FFF2-40B4-BE49-F238E27FC236}">
                <a16:creationId xmlns:a16="http://schemas.microsoft.com/office/drawing/2014/main" id="{14A5F132-2611-D991-0E8B-72EDBE03A0F6}"/>
              </a:ext>
            </a:extLst>
          </p:cNvPr>
          <p:cNvGraphicFramePr>
            <a:graphicFrameLocks noGrp="1"/>
          </p:cNvGraphicFramePr>
          <p:nvPr>
            <p:ph idx="1"/>
            <p:extLst>
              <p:ext uri="{D42A27DB-BD31-4B8C-83A1-F6EECF244321}">
                <p14:modId xmlns:p14="http://schemas.microsoft.com/office/powerpoint/2010/main" val="2944863847"/>
              </p:ext>
            </p:extLst>
          </p:nvPr>
        </p:nvGraphicFramePr>
        <p:xfrm>
          <a:off x="457200" y="1481138"/>
          <a:ext cx="8229600" cy="4756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Θέση υποσέλιδου 2">
            <a:extLst>
              <a:ext uri="{FF2B5EF4-FFF2-40B4-BE49-F238E27FC236}">
                <a16:creationId xmlns:a16="http://schemas.microsoft.com/office/drawing/2014/main" id="{A1E7DCA0-10BB-0B39-6598-38093DB45338}"/>
              </a:ext>
            </a:extLst>
          </p:cNvPr>
          <p:cNvSpPr>
            <a:spLocks noGrp="1"/>
          </p:cNvSpPr>
          <p:nvPr>
            <p:ph type="ftr" sz="quarter" idx="11"/>
          </p:nvPr>
        </p:nvSpPr>
        <p:spPr>
          <a:xfrm>
            <a:off x="5326520" y="6300812"/>
            <a:ext cx="3360280" cy="365125"/>
          </a:xfrm>
        </p:spPr>
        <p:txBody>
          <a:bodyPr/>
          <a:lstStyle/>
          <a:p>
            <a:r>
              <a:rPr lang="en-US" dirty="0"/>
              <a:t>Project Closure Seminar, Tirana 06/07/2023</a:t>
            </a:r>
            <a:endParaRPr lang="el-GR" dirty="0"/>
          </a:p>
        </p:txBody>
      </p:sp>
      <p:sp>
        <p:nvSpPr>
          <p:cNvPr id="4" name="Τίτλος 3">
            <a:extLst>
              <a:ext uri="{FF2B5EF4-FFF2-40B4-BE49-F238E27FC236}">
                <a16:creationId xmlns:a16="http://schemas.microsoft.com/office/drawing/2014/main" id="{5FB334D4-C795-3B32-5AC2-56D90398DF2C}"/>
              </a:ext>
            </a:extLst>
          </p:cNvPr>
          <p:cNvSpPr>
            <a:spLocks noGrp="1"/>
          </p:cNvSpPr>
          <p:nvPr>
            <p:ph type="title"/>
          </p:nvPr>
        </p:nvSpPr>
        <p:spPr/>
        <p:txBody>
          <a:bodyPr>
            <a:normAutofit fontScale="90000"/>
          </a:bodyPr>
          <a:lstStyle/>
          <a:p>
            <a:r>
              <a:rPr lang="en-US" dirty="0"/>
              <a:t>Frequently asked Questions 1/2</a:t>
            </a:r>
            <a:endParaRPr lang="el-GR" dirty="0"/>
          </a:p>
        </p:txBody>
      </p:sp>
    </p:spTree>
    <p:extLst>
      <p:ext uri="{BB962C8B-B14F-4D97-AF65-F5344CB8AC3E}">
        <p14:creationId xmlns:p14="http://schemas.microsoft.com/office/powerpoint/2010/main" val="1705640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Θέση περιεχομένου 8">
            <a:extLst>
              <a:ext uri="{FF2B5EF4-FFF2-40B4-BE49-F238E27FC236}">
                <a16:creationId xmlns:a16="http://schemas.microsoft.com/office/drawing/2014/main" id="{63DCB538-426B-C35A-5CB6-6FEED4604C51}"/>
              </a:ext>
            </a:extLst>
          </p:cNvPr>
          <p:cNvGraphicFramePr>
            <a:graphicFrameLocks noGrp="1"/>
          </p:cNvGraphicFramePr>
          <p:nvPr>
            <p:ph idx="1"/>
            <p:extLst>
              <p:ext uri="{D42A27DB-BD31-4B8C-83A1-F6EECF244321}">
                <p14:modId xmlns:p14="http://schemas.microsoft.com/office/powerpoint/2010/main" val="4123938356"/>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Θέση υποσέλιδου 2">
            <a:extLst>
              <a:ext uri="{FF2B5EF4-FFF2-40B4-BE49-F238E27FC236}">
                <a16:creationId xmlns:a16="http://schemas.microsoft.com/office/drawing/2014/main" id="{32BB0BE2-2917-A8AF-31C4-DAA467310486}"/>
              </a:ext>
            </a:extLst>
          </p:cNvPr>
          <p:cNvSpPr>
            <a:spLocks noGrp="1"/>
          </p:cNvSpPr>
          <p:nvPr>
            <p:ph type="ftr" sz="quarter" idx="11"/>
          </p:nvPr>
        </p:nvSpPr>
        <p:spPr>
          <a:xfrm>
            <a:off x="5686560" y="6218237"/>
            <a:ext cx="3000240" cy="365125"/>
          </a:xfrm>
        </p:spPr>
        <p:txBody>
          <a:bodyPr/>
          <a:lstStyle/>
          <a:p>
            <a:r>
              <a:rPr lang="en-US" dirty="0"/>
              <a:t>Project Closure Seminar, Tirana 06/07/2023</a:t>
            </a:r>
            <a:endParaRPr lang="el-GR" dirty="0"/>
          </a:p>
        </p:txBody>
      </p:sp>
      <p:sp>
        <p:nvSpPr>
          <p:cNvPr id="4" name="Τίτλος 3">
            <a:extLst>
              <a:ext uri="{FF2B5EF4-FFF2-40B4-BE49-F238E27FC236}">
                <a16:creationId xmlns:a16="http://schemas.microsoft.com/office/drawing/2014/main" id="{8AC32C8F-967D-CAE6-1B8E-339C6718C83F}"/>
              </a:ext>
            </a:extLst>
          </p:cNvPr>
          <p:cNvSpPr>
            <a:spLocks noGrp="1"/>
          </p:cNvSpPr>
          <p:nvPr>
            <p:ph type="title"/>
          </p:nvPr>
        </p:nvSpPr>
        <p:spPr/>
        <p:txBody>
          <a:bodyPr>
            <a:normAutofit fontScale="90000"/>
          </a:bodyPr>
          <a:lstStyle/>
          <a:p>
            <a:r>
              <a:rPr lang="en-US" dirty="0"/>
              <a:t>Frequently asked Questions 2/2</a:t>
            </a:r>
            <a:endParaRPr lang="el-GR" dirty="0"/>
          </a:p>
        </p:txBody>
      </p:sp>
    </p:spTree>
    <p:extLst>
      <p:ext uri="{BB962C8B-B14F-4D97-AF65-F5344CB8AC3E}">
        <p14:creationId xmlns:p14="http://schemas.microsoft.com/office/powerpoint/2010/main" val="1788425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descr="Εικόνα που περιέχει κείμενο, στιγμιότυπο οθόνης, γραμματοσειρά, αριθμός&#10;&#10;Περιγραφή που δημιουργήθηκε αυτόματα">
            <a:extLst>
              <a:ext uri="{FF2B5EF4-FFF2-40B4-BE49-F238E27FC236}">
                <a16:creationId xmlns:a16="http://schemas.microsoft.com/office/drawing/2014/main" id="{BD8238EB-2B83-0A2F-6463-42177D7092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2259" y="2748617"/>
            <a:ext cx="5239481" cy="1991003"/>
          </a:xfrm>
        </p:spPr>
      </p:pic>
      <p:sp>
        <p:nvSpPr>
          <p:cNvPr id="3" name="Θέση υποσέλιδου 2">
            <a:extLst>
              <a:ext uri="{FF2B5EF4-FFF2-40B4-BE49-F238E27FC236}">
                <a16:creationId xmlns:a16="http://schemas.microsoft.com/office/drawing/2014/main" id="{A5B44F84-BD96-A182-9D95-70A68677157F}"/>
              </a:ext>
            </a:extLst>
          </p:cNvPr>
          <p:cNvSpPr>
            <a:spLocks noGrp="1"/>
          </p:cNvSpPr>
          <p:nvPr>
            <p:ph type="ftr" sz="quarter" idx="11"/>
          </p:nvPr>
        </p:nvSpPr>
        <p:spPr>
          <a:xfrm>
            <a:off x="5292080" y="6218237"/>
            <a:ext cx="3072248" cy="365125"/>
          </a:xfrm>
        </p:spPr>
        <p:txBody>
          <a:bodyPr/>
          <a:lstStyle/>
          <a:p>
            <a:r>
              <a:rPr lang="en-US" dirty="0"/>
              <a:t>Project Closure Seminar, Tirana 06/07/2023</a:t>
            </a:r>
            <a:endParaRPr lang="el-GR" dirty="0"/>
          </a:p>
        </p:txBody>
      </p:sp>
      <p:sp>
        <p:nvSpPr>
          <p:cNvPr id="4" name="Τίτλος 3">
            <a:extLst>
              <a:ext uri="{FF2B5EF4-FFF2-40B4-BE49-F238E27FC236}">
                <a16:creationId xmlns:a16="http://schemas.microsoft.com/office/drawing/2014/main" id="{462A1A02-F827-7982-3073-1AB38E636A23}"/>
              </a:ext>
            </a:extLst>
          </p:cNvPr>
          <p:cNvSpPr>
            <a:spLocks noGrp="1"/>
          </p:cNvSpPr>
          <p:nvPr>
            <p:ph type="title"/>
          </p:nvPr>
        </p:nvSpPr>
        <p:spPr/>
        <p:txBody>
          <a:bodyPr>
            <a:normAutofit fontScale="90000"/>
          </a:bodyPr>
          <a:lstStyle/>
          <a:p>
            <a:r>
              <a:rPr lang="en-US" dirty="0"/>
              <a:t>Submission of Last Progress Report</a:t>
            </a:r>
            <a:endParaRPr lang="el-GR" dirty="0"/>
          </a:p>
        </p:txBody>
      </p:sp>
    </p:spTree>
    <p:extLst>
      <p:ext uri="{BB962C8B-B14F-4D97-AF65-F5344CB8AC3E}">
        <p14:creationId xmlns:p14="http://schemas.microsoft.com/office/powerpoint/2010/main" val="2331338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descr="Εικόνα που περιέχει στιγμιότυπο οθόνης, κείμενο, λογισμικό, λογισμικό πολυμέσων&#10;&#10;Περιγραφή που δημιουργήθηκε αυτόματα">
            <a:extLst>
              <a:ext uri="{FF2B5EF4-FFF2-40B4-BE49-F238E27FC236}">
                <a16:creationId xmlns:a16="http://schemas.microsoft.com/office/drawing/2014/main" id="{014876F8-ED1A-4DF6-3BA2-88B5816561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1414" y="2210891"/>
            <a:ext cx="8229600" cy="1127530"/>
          </a:xfrm>
        </p:spPr>
      </p:pic>
      <p:sp>
        <p:nvSpPr>
          <p:cNvPr id="3" name="Θέση υποσέλιδου 2">
            <a:extLst>
              <a:ext uri="{FF2B5EF4-FFF2-40B4-BE49-F238E27FC236}">
                <a16:creationId xmlns:a16="http://schemas.microsoft.com/office/drawing/2014/main" id="{400060E9-4708-46F4-A0A8-BD8EAFDA1211}"/>
              </a:ext>
            </a:extLst>
          </p:cNvPr>
          <p:cNvSpPr>
            <a:spLocks noGrp="1"/>
          </p:cNvSpPr>
          <p:nvPr>
            <p:ph type="ftr" sz="quarter" idx="11"/>
          </p:nvPr>
        </p:nvSpPr>
        <p:spPr/>
        <p:txBody>
          <a:bodyPr/>
          <a:lstStyle/>
          <a:p>
            <a:r>
              <a:rPr lang="en-US"/>
              <a:t>Project Closure Seminar, Tirana 06/07/2023</a:t>
            </a:r>
            <a:endParaRPr lang="el-GR"/>
          </a:p>
        </p:txBody>
      </p:sp>
      <p:sp>
        <p:nvSpPr>
          <p:cNvPr id="4" name="Τίτλος 3">
            <a:extLst>
              <a:ext uri="{FF2B5EF4-FFF2-40B4-BE49-F238E27FC236}">
                <a16:creationId xmlns:a16="http://schemas.microsoft.com/office/drawing/2014/main" id="{5651A77B-83E2-0EA2-A666-0E951B2A2D65}"/>
              </a:ext>
            </a:extLst>
          </p:cNvPr>
          <p:cNvSpPr>
            <a:spLocks noGrp="1"/>
          </p:cNvSpPr>
          <p:nvPr>
            <p:ph type="title"/>
          </p:nvPr>
        </p:nvSpPr>
        <p:spPr/>
        <p:txBody>
          <a:bodyPr/>
          <a:lstStyle/>
          <a:p>
            <a:r>
              <a:rPr lang="en-US" dirty="0"/>
              <a:t>Create Last Progress Report</a:t>
            </a:r>
            <a:endParaRPr lang="el-GR" dirty="0"/>
          </a:p>
        </p:txBody>
      </p:sp>
      <p:pic>
        <p:nvPicPr>
          <p:cNvPr id="8" name="Εικόνα 7">
            <a:extLst>
              <a:ext uri="{FF2B5EF4-FFF2-40B4-BE49-F238E27FC236}">
                <a16:creationId xmlns:a16="http://schemas.microsoft.com/office/drawing/2014/main" id="{7F780D55-1C87-D780-52F2-0D8EEBE23E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9966" y="1662116"/>
            <a:ext cx="800212" cy="362001"/>
          </a:xfrm>
          <a:prstGeom prst="rect">
            <a:avLst/>
          </a:prstGeom>
        </p:spPr>
      </p:pic>
      <p:sp>
        <p:nvSpPr>
          <p:cNvPr id="11" name="TextBox 10">
            <a:extLst>
              <a:ext uri="{FF2B5EF4-FFF2-40B4-BE49-F238E27FC236}">
                <a16:creationId xmlns:a16="http://schemas.microsoft.com/office/drawing/2014/main" id="{D4E93DD4-17F8-E38D-652F-8ACC6197AE89}"/>
              </a:ext>
            </a:extLst>
          </p:cNvPr>
          <p:cNvSpPr txBox="1"/>
          <p:nvPr/>
        </p:nvSpPr>
        <p:spPr>
          <a:xfrm>
            <a:off x="201337" y="4841395"/>
            <a:ext cx="8331103" cy="400110"/>
          </a:xfrm>
          <a:prstGeom prst="rect">
            <a:avLst/>
          </a:prstGeom>
          <a:noFill/>
        </p:spPr>
        <p:txBody>
          <a:bodyPr wrap="square" rtlCol="0">
            <a:spAutoFit/>
          </a:bodyPr>
          <a:lstStyle/>
          <a:p>
            <a:pPr algn="ct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End Date of the project should be included in the reporting period  </a:t>
            </a:r>
            <a:endParaRPr lang="el-GR" sz="2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43912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457200" y="1052736"/>
            <a:ext cx="8229600" cy="5400600"/>
          </a:xfrm>
        </p:spPr>
        <p:txBody>
          <a:bodyPr>
            <a:normAutofit/>
          </a:bodyPr>
          <a:lstStyle/>
          <a:p>
            <a:pPr marL="109728" indent="0" algn="just">
              <a:buNone/>
            </a:pPr>
            <a:endParaRPr lang="el-GR" sz="3200" b="1" dirty="0">
              <a:solidFill>
                <a:schemeClr val="bg2">
                  <a:lumMod val="50000"/>
                </a:schemeClr>
              </a:solidFill>
            </a:endParaRPr>
          </a:p>
        </p:txBody>
      </p:sp>
      <p:sp>
        <p:nvSpPr>
          <p:cNvPr id="8" name="Θέση υποσέλιδου 2"/>
          <p:cNvSpPr>
            <a:spLocks noGrp="1"/>
          </p:cNvSpPr>
          <p:nvPr>
            <p:ph type="ftr" sz="quarter" idx="11"/>
          </p:nvPr>
        </p:nvSpPr>
        <p:spPr>
          <a:xfrm>
            <a:off x="4380072" y="6407944"/>
            <a:ext cx="4008352" cy="365125"/>
          </a:xfrm>
        </p:spPr>
        <p:txBody>
          <a:bodyPr/>
          <a:lstStyle/>
          <a:p>
            <a:r>
              <a:rPr lang="en-US"/>
              <a:t>Project Closure Seminar, Tirana 06/07/2023</a:t>
            </a:r>
            <a:endParaRPr lang="el-GR" dirty="0"/>
          </a:p>
        </p:txBody>
      </p:sp>
      <p:sp>
        <p:nvSpPr>
          <p:cNvPr id="10" name="Τίτλος 3"/>
          <p:cNvSpPr>
            <a:spLocks noGrp="1"/>
          </p:cNvSpPr>
          <p:nvPr>
            <p:ph type="title"/>
          </p:nvPr>
        </p:nvSpPr>
        <p:spPr>
          <a:xfrm>
            <a:off x="457200" y="274638"/>
            <a:ext cx="8229600" cy="634082"/>
          </a:xfrm>
        </p:spPr>
        <p:style>
          <a:lnRef idx="2">
            <a:schemeClr val="accent1"/>
          </a:lnRef>
          <a:fillRef idx="1">
            <a:schemeClr val="lt1"/>
          </a:fillRef>
          <a:effectRef idx="0">
            <a:schemeClr val="accent1"/>
          </a:effectRef>
          <a:fontRef idx="minor">
            <a:schemeClr val="dk1"/>
          </a:fontRef>
        </p:style>
        <p:txBody>
          <a:bodyPr>
            <a:noAutofit/>
          </a:bodyPr>
          <a:lstStyle/>
          <a:p>
            <a:pPr lvl="0" algn="ctr"/>
            <a:r>
              <a:rPr lang="en-US" sz="2400" dirty="0">
                <a:solidFill>
                  <a:schemeClr val="tx1"/>
                </a:solidFill>
              </a:rPr>
              <a:t>Closure Procedure</a:t>
            </a:r>
            <a:endParaRPr lang="el-GR" sz="2400" dirty="0">
              <a:solidFill>
                <a:schemeClr val="tx1"/>
              </a:solidFill>
            </a:endParaRPr>
          </a:p>
        </p:txBody>
      </p:sp>
      <p:graphicFrame>
        <p:nvGraphicFramePr>
          <p:cNvPr id="4" name="Διάγραμμα 3">
            <a:extLst>
              <a:ext uri="{FF2B5EF4-FFF2-40B4-BE49-F238E27FC236}">
                <a16:creationId xmlns:a16="http://schemas.microsoft.com/office/drawing/2014/main" id="{72EF3781-2EF2-1A10-CB57-BE30CB475380}"/>
              </a:ext>
            </a:extLst>
          </p:cNvPr>
          <p:cNvGraphicFramePr/>
          <p:nvPr>
            <p:extLst>
              <p:ext uri="{D42A27DB-BD31-4B8C-83A1-F6EECF244321}">
                <p14:modId xmlns:p14="http://schemas.microsoft.com/office/powerpoint/2010/main" val="3907916738"/>
              </p:ext>
            </p:extLst>
          </p:nvPr>
        </p:nvGraphicFramePr>
        <p:xfrm>
          <a:off x="158824" y="1052736"/>
          <a:ext cx="8661648"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3057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C12858A1-3969-6E8E-9A79-298865A7889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51920" y="1450437"/>
            <a:ext cx="800212" cy="362001"/>
          </a:xfrm>
          <a:prstGeom prst="rect">
            <a:avLst/>
          </a:prstGeom>
        </p:spPr>
      </p:pic>
      <p:sp>
        <p:nvSpPr>
          <p:cNvPr id="3" name="Θέση υποσέλιδου 2">
            <a:extLst>
              <a:ext uri="{FF2B5EF4-FFF2-40B4-BE49-F238E27FC236}">
                <a16:creationId xmlns:a16="http://schemas.microsoft.com/office/drawing/2014/main" id="{0A4272A1-CF35-B5A9-A854-E863CD1183F1}"/>
              </a:ext>
            </a:extLst>
          </p:cNvPr>
          <p:cNvSpPr>
            <a:spLocks noGrp="1"/>
          </p:cNvSpPr>
          <p:nvPr>
            <p:ph type="ftr" sz="quarter" idx="11"/>
          </p:nvPr>
        </p:nvSpPr>
        <p:spPr/>
        <p:txBody>
          <a:bodyPr/>
          <a:lstStyle/>
          <a:p>
            <a:r>
              <a:rPr lang="en-US"/>
              <a:t>Project Closure Seminar, Tirana 06/07/2023</a:t>
            </a:r>
            <a:endParaRPr lang="el-GR"/>
          </a:p>
        </p:txBody>
      </p:sp>
      <p:sp>
        <p:nvSpPr>
          <p:cNvPr id="4" name="Τίτλος 3">
            <a:extLst>
              <a:ext uri="{FF2B5EF4-FFF2-40B4-BE49-F238E27FC236}">
                <a16:creationId xmlns:a16="http://schemas.microsoft.com/office/drawing/2014/main" id="{460FE2EB-A602-D003-565F-D512103B3641}"/>
              </a:ext>
            </a:extLst>
          </p:cNvPr>
          <p:cNvSpPr>
            <a:spLocks noGrp="1"/>
          </p:cNvSpPr>
          <p:nvPr>
            <p:ph type="title"/>
          </p:nvPr>
        </p:nvSpPr>
        <p:spPr/>
        <p:txBody>
          <a:bodyPr/>
          <a:lstStyle/>
          <a:p>
            <a:r>
              <a:rPr lang="en-US" dirty="0"/>
              <a:t>Create Last Progress Report</a:t>
            </a:r>
            <a:endParaRPr lang="el-GR" dirty="0"/>
          </a:p>
        </p:txBody>
      </p:sp>
      <p:pic>
        <p:nvPicPr>
          <p:cNvPr id="7" name="Εικόνα 6" descr="Εικόνα που περιέχει κείμενο, λογισμικό, ιστοσελίδα, εικονίδιο υπολογιστή&#10;&#10;Περιγραφή που δημιουργήθηκε αυτόματα">
            <a:extLst>
              <a:ext uri="{FF2B5EF4-FFF2-40B4-BE49-F238E27FC236}">
                <a16:creationId xmlns:a16="http://schemas.microsoft.com/office/drawing/2014/main" id="{6540FD78-631F-9281-62D3-B5582AFAE2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88840"/>
            <a:ext cx="9144000" cy="2941171"/>
          </a:xfrm>
          <a:prstGeom prst="rect">
            <a:avLst/>
          </a:prstGeom>
        </p:spPr>
      </p:pic>
      <p:sp>
        <p:nvSpPr>
          <p:cNvPr id="8" name="Ορθογώνιο 7">
            <a:extLst>
              <a:ext uri="{FF2B5EF4-FFF2-40B4-BE49-F238E27FC236}">
                <a16:creationId xmlns:a16="http://schemas.microsoft.com/office/drawing/2014/main" id="{262C117D-2362-39E9-DA43-E5EB2E623573}"/>
              </a:ext>
            </a:extLst>
          </p:cNvPr>
          <p:cNvSpPr/>
          <p:nvPr/>
        </p:nvSpPr>
        <p:spPr>
          <a:xfrm>
            <a:off x="498763" y="3573017"/>
            <a:ext cx="8321709"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TextBox 1">
            <a:extLst>
              <a:ext uri="{FF2B5EF4-FFF2-40B4-BE49-F238E27FC236}">
                <a16:creationId xmlns:a16="http://schemas.microsoft.com/office/drawing/2014/main" id="{AB6FBD8A-CA39-C553-7A9F-9C5DBFF9D47D}"/>
              </a:ext>
            </a:extLst>
          </p:cNvPr>
          <p:cNvSpPr txBox="1"/>
          <p:nvPr/>
        </p:nvSpPr>
        <p:spPr>
          <a:xfrm>
            <a:off x="683568" y="5218043"/>
            <a:ext cx="4464496" cy="369332"/>
          </a:xfrm>
          <a:prstGeom prst="rect">
            <a:avLst/>
          </a:prstGeom>
          <a:noFill/>
        </p:spPr>
        <p:txBody>
          <a:bodyPr wrap="square" rtlCol="0">
            <a:spAutoFit/>
          </a:bodyPr>
          <a:lstStyle/>
          <a:p>
            <a:r>
              <a:rPr lang="en-US" dirty="0"/>
              <a:t>You choose the AF which is in force</a:t>
            </a:r>
          </a:p>
        </p:txBody>
      </p:sp>
    </p:spTree>
    <p:extLst>
      <p:ext uri="{BB962C8B-B14F-4D97-AF65-F5344CB8AC3E}">
        <p14:creationId xmlns:p14="http://schemas.microsoft.com/office/powerpoint/2010/main" val="1543025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descr="Εικόνα που περιέχει κείμενο, λογισμικό, αριθμός, γραμματοσειρά">
            <a:extLst>
              <a:ext uri="{FF2B5EF4-FFF2-40B4-BE49-F238E27FC236}">
                <a16:creationId xmlns:a16="http://schemas.microsoft.com/office/drawing/2014/main" id="{61E0B830-52F8-EDD3-DE53-3F76A41166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251" y="2708920"/>
            <a:ext cx="8941368" cy="3528392"/>
          </a:xfrm>
        </p:spPr>
      </p:pic>
      <p:sp>
        <p:nvSpPr>
          <p:cNvPr id="3" name="Θέση υποσέλιδου 2">
            <a:extLst>
              <a:ext uri="{FF2B5EF4-FFF2-40B4-BE49-F238E27FC236}">
                <a16:creationId xmlns:a16="http://schemas.microsoft.com/office/drawing/2014/main" id="{ACCCE3D1-F6EF-6973-A6E6-5F10D27E0D4D}"/>
              </a:ext>
            </a:extLst>
          </p:cNvPr>
          <p:cNvSpPr>
            <a:spLocks noGrp="1"/>
          </p:cNvSpPr>
          <p:nvPr>
            <p:ph type="ftr" sz="quarter" idx="11"/>
          </p:nvPr>
        </p:nvSpPr>
        <p:spPr>
          <a:xfrm>
            <a:off x="4380072" y="6407944"/>
            <a:ext cx="3216264" cy="365125"/>
          </a:xfrm>
        </p:spPr>
        <p:txBody>
          <a:bodyPr/>
          <a:lstStyle/>
          <a:p>
            <a:r>
              <a:rPr lang="en-US" dirty="0"/>
              <a:t>Project Closure Seminar, Tirana 06/07/2023</a:t>
            </a:r>
            <a:endParaRPr lang="el-GR" dirty="0"/>
          </a:p>
        </p:txBody>
      </p:sp>
      <p:sp>
        <p:nvSpPr>
          <p:cNvPr id="4" name="Τίτλος 3">
            <a:extLst>
              <a:ext uri="{FF2B5EF4-FFF2-40B4-BE49-F238E27FC236}">
                <a16:creationId xmlns:a16="http://schemas.microsoft.com/office/drawing/2014/main" id="{53260C7F-3EF7-C811-AC1C-2513359CF343}"/>
              </a:ext>
            </a:extLst>
          </p:cNvPr>
          <p:cNvSpPr>
            <a:spLocks noGrp="1"/>
          </p:cNvSpPr>
          <p:nvPr>
            <p:ph type="title"/>
          </p:nvPr>
        </p:nvSpPr>
        <p:spPr/>
        <p:txBody>
          <a:bodyPr/>
          <a:lstStyle/>
          <a:p>
            <a:r>
              <a:rPr lang="en-US" dirty="0"/>
              <a:t>Create Last Progress Report</a:t>
            </a:r>
            <a:endParaRPr lang="el-GR" dirty="0"/>
          </a:p>
        </p:txBody>
      </p:sp>
      <p:sp>
        <p:nvSpPr>
          <p:cNvPr id="8" name="TextBox 7">
            <a:extLst>
              <a:ext uri="{FF2B5EF4-FFF2-40B4-BE49-F238E27FC236}">
                <a16:creationId xmlns:a16="http://schemas.microsoft.com/office/drawing/2014/main" id="{A4E40447-F600-6C94-23A4-54A27B24BF6F}"/>
              </a:ext>
            </a:extLst>
          </p:cNvPr>
          <p:cNvSpPr txBox="1"/>
          <p:nvPr/>
        </p:nvSpPr>
        <p:spPr>
          <a:xfrm>
            <a:off x="3976690" y="1236014"/>
            <a:ext cx="4576438" cy="1327286"/>
          </a:xfrm>
          <a:prstGeom prst="rect">
            <a:avLst/>
          </a:prstGeom>
          <a:noFill/>
        </p:spPr>
        <p:txBody>
          <a:bodyPr wrap="square">
            <a:spAutoFit/>
          </a:bodyPr>
          <a:lstStyle/>
          <a:p>
            <a:pPr marL="342900" indent="-228600">
              <a:lnSpc>
                <a:spcPct val="90000"/>
              </a:lnSpc>
              <a:spcAft>
                <a:spcPts val="600"/>
              </a:spcAft>
              <a:buFont typeface="Arial" panose="020B0604020202020204" pitchFamily="34" charset="0"/>
              <a:buChar char="•"/>
            </a:pPr>
            <a:r>
              <a:rPr lang="en-US" sz="1800" dirty="0">
                <a:solidFill>
                  <a:schemeClr val="tx1"/>
                </a:solidFill>
                <a:latin typeface="+mn-lt"/>
                <a:ea typeface="+mn-ea"/>
                <a:cs typeface="+mn-cs"/>
              </a:rPr>
              <a:t>Select Reporting Semester</a:t>
            </a:r>
          </a:p>
          <a:p>
            <a:pPr marL="342900" indent="-228600">
              <a:lnSpc>
                <a:spcPct val="90000"/>
              </a:lnSpc>
              <a:spcAft>
                <a:spcPts val="600"/>
              </a:spcAft>
              <a:buFont typeface="Arial" panose="020B0604020202020204" pitchFamily="34" charset="0"/>
              <a:buChar char="•"/>
            </a:pPr>
            <a:r>
              <a:rPr lang="en-US" sz="1800" dirty="0">
                <a:solidFill>
                  <a:schemeClr val="tx1"/>
                </a:solidFill>
                <a:latin typeface="+mn-lt"/>
                <a:ea typeface="+mn-ea"/>
                <a:cs typeface="+mn-cs"/>
              </a:rPr>
              <a:t>Select YES is the Project Completed</a:t>
            </a:r>
          </a:p>
          <a:p>
            <a:pPr marL="342900" indent="-228600">
              <a:lnSpc>
                <a:spcPct val="90000"/>
              </a:lnSpc>
              <a:spcAft>
                <a:spcPts val="600"/>
              </a:spcAft>
              <a:buFont typeface="Arial" panose="020B0604020202020204" pitchFamily="34" charset="0"/>
              <a:buChar char="•"/>
            </a:pPr>
            <a:r>
              <a:rPr lang="en-US" sz="1800" dirty="0">
                <a:solidFill>
                  <a:schemeClr val="tx1"/>
                </a:solidFill>
                <a:latin typeface="+mn-lt"/>
                <a:ea typeface="+mn-ea"/>
                <a:cs typeface="+mn-cs"/>
              </a:rPr>
              <a:t>Enter end date</a:t>
            </a:r>
          </a:p>
          <a:p>
            <a:pPr marL="342900" indent="-228600">
              <a:lnSpc>
                <a:spcPct val="90000"/>
              </a:lnSpc>
              <a:spcAft>
                <a:spcPts val="600"/>
              </a:spcAft>
              <a:buFont typeface="Arial" panose="020B0604020202020204" pitchFamily="34" charset="0"/>
              <a:buChar char="•"/>
            </a:pPr>
            <a:r>
              <a:rPr lang="en-US" sz="1800" dirty="0">
                <a:solidFill>
                  <a:schemeClr val="tx1"/>
                </a:solidFill>
                <a:latin typeface="+mn-lt"/>
                <a:ea typeface="+mn-ea"/>
                <a:cs typeface="+mn-cs"/>
              </a:rPr>
              <a:t>Enter all requested fields</a:t>
            </a:r>
          </a:p>
        </p:txBody>
      </p:sp>
    </p:spTree>
    <p:extLst>
      <p:ext uri="{BB962C8B-B14F-4D97-AF65-F5344CB8AC3E}">
        <p14:creationId xmlns:p14="http://schemas.microsoft.com/office/powerpoint/2010/main" val="1263584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descr="Εικόνα που περιέχει κείμενο, στιγμιότυπο οθόνης, λογισμικό, αριθμός&#10;&#10;Περιγραφή που δημιουργήθηκε αυτόματα">
            <a:extLst>
              <a:ext uri="{FF2B5EF4-FFF2-40B4-BE49-F238E27FC236}">
                <a16:creationId xmlns:a16="http://schemas.microsoft.com/office/drawing/2014/main" id="{540ECE44-127B-D3FF-B801-728971C5256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0506" y="2820898"/>
            <a:ext cx="8166293" cy="1976254"/>
          </a:xfrm>
        </p:spPr>
      </p:pic>
      <p:sp>
        <p:nvSpPr>
          <p:cNvPr id="3" name="Θέση υποσέλιδου 2">
            <a:extLst>
              <a:ext uri="{FF2B5EF4-FFF2-40B4-BE49-F238E27FC236}">
                <a16:creationId xmlns:a16="http://schemas.microsoft.com/office/drawing/2014/main" id="{DF5F81A5-38C8-6873-F6ED-13CAE871D370}"/>
              </a:ext>
            </a:extLst>
          </p:cNvPr>
          <p:cNvSpPr>
            <a:spLocks noGrp="1"/>
          </p:cNvSpPr>
          <p:nvPr>
            <p:ph type="ftr" sz="quarter" idx="11"/>
          </p:nvPr>
        </p:nvSpPr>
        <p:spPr>
          <a:xfrm>
            <a:off x="5276043" y="6200412"/>
            <a:ext cx="3184190" cy="365125"/>
          </a:xfrm>
        </p:spPr>
        <p:txBody>
          <a:bodyPr/>
          <a:lstStyle/>
          <a:p>
            <a:r>
              <a:rPr lang="en-US" dirty="0"/>
              <a:t>Project Closure Seminar, Tirana 06/07/2023</a:t>
            </a:r>
            <a:endParaRPr lang="el-GR" dirty="0"/>
          </a:p>
        </p:txBody>
      </p:sp>
      <p:sp>
        <p:nvSpPr>
          <p:cNvPr id="4" name="Τίτλος 3">
            <a:extLst>
              <a:ext uri="{FF2B5EF4-FFF2-40B4-BE49-F238E27FC236}">
                <a16:creationId xmlns:a16="http://schemas.microsoft.com/office/drawing/2014/main" id="{30DB484D-B935-218E-072F-3BE5D3F77B4B}"/>
              </a:ext>
            </a:extLst>
          </p:cNvPr>
          <p:cNvSpPr>
            <a:spLocks noGrp="1"/>
          </p:cNvSpPr>
          <p:nvPr>
            <p:ph type="title"/>
          </p:nvPr>
        </p:nvSpPr>
        <p:spPr/>
        <p:txBody>
          <a:bodyPr/>
          <a:lstStyle/>
          <a:p>
            <a:r>
              <a:rPr lang="en-US" dirty="0"/>
              <a:t>Indicators</a:t>
            </a:r>
            <a:endParaRPr lang="el-GR" dirty="0"/>
          </a:p>
        </p:txBody>
      </p:sp>
      <p:sp>
        <p:nvSpPr>
          <p:cNvPr id="8" name="TextBox 7">
            <a:extLst>
              <a:ext uri="{FF2B5EF4-FFF2-40B4-BE49-F238E27FC236}">
                <a16:creationId xmlns:a16="http://schemas.microsoft.com/office/drawing/2014/main" id="{C64F9487-CFA4-AB73-5BB4-D70868677536}"/>
              </a:ext>
            </a:extLst>
          </p:cNvPr>
          <p:cNvSpPr txBox="1"/>
          <p:nvPr/>
        </p:nvSpPr>
        <p:spPr>
          <a:xfrm>
            <a:off x="2987824" y="1429613"/>
            <a:ext cx="4576438" cy="597856"/>
          </a:xfrm>
          <a:prstGeom prst="rect">
            <a:avLst/>
          </a:prstGeom>
          <a:noFill/>
        </p:spPr>
        <p:txBody>
          <a:bodyPr wrap="square">
            <a:spAutoFit/>
          </a:bodyPr>
          <a:lstStyle/>
          <a:p>
            <a:pPr marL="342900" indent="-228600">
              <a:lnSpc>
                <a:spcPct val="90000"/>
              </a:lnSpc>
              <a:spcAft>
                <a:spcPts val="600"/>
              </a:spcAft>
              <a:buFont typeface="Arial" panose="020B0604020202020204" pitchFamily="34" charset="0"/>
              <a:buChar char="•"/>
            </a:pPr>
            <a:r>
              <a:rPr lang="en-US" sz="1800" dirty="0">
                <a:solidFill>
                  <a:schemeClr val="tx1"/>
                </a:solidFill>
                <a:latin typeface="+mn-lt"/>
                <a:ea typeface="+mn-ea"/>
                <a:cs typeface="+mn-cs"/>
              </a:rPr>
              <a:t>Fill in the </a:t>
            </a:r>
            <a:r>
              <a:rPr lang="en-US" dirty="0"/>
              <a:t>achieved</a:t>
            </a:r>
            <a:r>
              <a:rPr lang="en-US" sz="1800" dirty="0">
                <a:solidFill>
                  <a:schemeClr val="tx1"/>
                </a:solidFill>
                <a:latin typeface="+mn-lt"/>
                <a:ea typeface="+mn-ea"/>
                <a:cs typeface="+mn-cs"/>
              </a:rPr>
              <a:t> </a:t>
            </a:r>
            <a:r>
              <a:rPr lang="en-US" dirty="0"/>
              <a:t>value </a:t>
            </a:r>
            <a:r>
              <a:rPr lang="en-US" sz="1800" dirty="0">
                <a:solidFill>
                  <a:schemeClr val="tx1"/>
                </a:solidFill>
                <a:latin typeface="+mn-lt"/>
                <a:ea typeface="+mn-ea"/>
                <a:cs typeface="+mn-cs"/>
              </a:rPr>
              <a:t>according the respective methodology</a:t>
            </a:r>
          </a:p>
        </p:txBody>
      </p:sp>
    </p:spTree>
    <p:extLst>
      <p:ext uri="{BB962C8B-B14F-4D97-AF65-F5344CB8AC3E}">
        <p14:creationId xmlns:p14="http://schemas.microsoft.com/office/powerpoint/2010/main" val="1811135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descr="Εικόνα που περιέχει κείμενο, στιγμιότυπο οθόνης, λογισμικό, εικονίδιο υπολογιστή&#10;&#10;Περιγραφή που δημιουργήθηκε αυτόματα">
            <a:extLst>
              <a:ext uri="{FF2B5EF4-FFF2-40B4-BE49-F238E27FC236}">
                <a16:creationId xmlns:a16="http://schemas.microsoft.com/office/drawing/2014/main" id="{F808894C-7B35-C9F1-6B24-6CE14D43ED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027469"/>
            <a:ext cx="8229600" cy="3278543"/>
          </a:xfrm>
        </p:spPr>
      </p:pic>
      <p:sp>
        <p:nvSpPr>
          <p:cNvPr id="3" name="Θέση υποσέλιδου 2">
            <a:extLst>
              <a:ext uri="{FF2B5EF4-FFF2-40B4-BE49-F238E27FC236}">
                <a16:creationId xmlns:a16="http://schemas.microsoft.com/office/drawing/2014/main" id="{8CEF578F-0BF5-E137-98F2-B229906CC832}"/>
              </a:ext>
            </a:extLst>
          </p:cNvPr>
          <p:cNvSpPr>
            <a:spLocks noGrp="1"/>
          </p:cNvSpPr>
          <p:nvPr>
            <p:ph type="ftr" sz="quarter" idx="11"/>
          </p:nvPr>
        </p:nvSpPr>
        <p:spPr>
          <a:xfrm>
            <a:off x="5148064" y="6218237"/>
            <a:ext cx="3360280" cy="365125"/>
          </a:xfrm>
        </p:spPr>
        <p:txBody>
          <a:bodyPr/>
          <a:lstStyle/>
          <a:p>
            <a:r>
              <a:rPr lang="en-US"/>
              <a:t>Project Closure Seminar, Tirana 06/07/2023</a:t>
            </a:r>
            <a:endParaRPr lang="el-GR"/>
          </a:p>
        </p:txBody>
      </p:sp>
      <p:sp>
        <p:nvSpPr>
          <p:cNvPr id="4" name="Τίτλος 3">
            <a:extLst>
              <a:ext uri="{FF2B5EF4-FFF2-40B4-BE49-F238E27FC236}">
                <a16:creationId xmlns:a16="http://schemas.microsoft.com/office/drawing/2014/main" id="{FE078518-7C42-C0BD-C3A4-F560783E90C1}"/>
              </a:ext>
            </a:extLst>
          </p:cNvPr>
          <p:cNvSpPr>
            <a:spLocks noGrp="1"/>
          </p:cNvSpPr>
          <p:nvPr>
            <p:ph type="title"/>
          </p:nvPr>
        </p:nvSpPr>
        <p:spPr/>
        <p:txBody>
          <a:bodyPr/>
          <a:lstStyle/>
          <a:p>
            <a:r>
              <a:rPr lang="en-US" dirty="0"/>
              <a:t>Indicators</a:t>
            </a:r>
            <a:endParaRPr lang="el-GR" dirty="0"/>
          </a:p>
        </p:txBody>
      </p:sp>
      <p:sp>
        <p:nvSpPr>
          <p:cNvPr id="7" name="Ορθογώνιο 6">
            <a:extLst>
              <a:ext uri="{FF2B5EF4-FFF2-40B4-BE49-F238E27FC236}">
                <a16:creationId xmlns:a16="http://schemas.microsoft.com/office/drawing/2014/main" id="{807BA214-B928-E785-342D-887E5730FF6C}"/>
              </a:ext>
            </a:extLst>
          </p:cNvPr>
          <p:cNvSpPr/>
          <p:nvPr/>
        </p:nvSpPr>
        <p:spPr>
          <a:xfrm>
            <a:off x="323528" y="5051060"/>
            <a:ext cx="8666488" cy="5475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8" name="TextBox 7">
            <a:extLst>
              <a:ext uri="{FF2B5EF4-FFF2-40B4-BE49-F238E27FC236}">
                <a16:creationId xmlns:a16="http://schemas.microsoft.com/office/drawing/2014/main" id="{DC989C60-E525-D30B-CA93-EF7EFDD46949}"/>
              </a:ext>
            </a:extLst>
          </p:cNvPr>
          <p:cNvSpPr txBox="1"/>
          <p:nvPr/>
        </p:nvSpPr>
        <p:spPr>
          <a:xfrm>
            <a:off x="2987824" y="1429613"/>
            <a:ext cx="5040560" cy="597856"/>
          </a:xfrm>
          <a:prstGeom prst="rect">
            <a:avLst/>
          </a:prstGeom>
          <a:noFill/>
        </p:spPr>
        <p:txBody>
          <a:bodyPr wrap="square">
            <a:spAutoFit/>
          </a:bodyPr>
          <a:lstStyle/>
          <a:p>
            <a:pPr marL="342900" indent="-228600">
              <a:lnSpc>
                <a:spcPct val="90000"/>
              </a:lnSpc>
              <a:spcAft>
                <a:spcPts val="600"/>
              </a:spcAft>
              <a:buFont typeface="Arial" panose="020B0604020202020204" pitchFamily="34" charset="0"/>
              <a:buChar char="•"/>
            </a:pPr>
            <a:r>
              <a:rPr lang="en-US" sz="1800" dirty="0">
                <a:solidFill>
                  <a:schemeClr val="tx1"/>
                </a:solidFill>
                <a:latin typeface="+mn-lt"/>
                <a:ea typeface="+mn-ea"/>
                <a:cs typeface="+mn-cs"/>
              </a:rPr>
              <a:t>Fill in the justification of achievement or discrepancy</a:t>
            </a:r>
          </a:p>
        </p:txBody>
      </p:sp>
    </p:spTree>
    <p:extLst>
      <p:ext uri="{BB962C8B-B14F-4D97-AF65-F5344CB8AC3E}">
        <p14:creationId xmlns:p14="http://schemas.microsoft.com/office/powerpoint/2010/main" val="3788537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a:extLst>
              <a:ext uri="{FF2B5EF4-FFF2-40B4-BE49-F238E27FC236}">
                <a16:creationId xmlns:a16="http://schemas.microsoft.com/office/drawing/2014/main" id="{929CC91A-F5FC-5C27-C79F-D9A4B45C33D3}"/>
              </a:ext>
            </a:extLst>
          </p:cNvPr>
          <p:cNvSpPr>
            <a:spLocks noGrp="1"/>
          </p:cNvSpPr>
          <p:nvPr>
            <p:ph type="ftr" sz="quarter" idx="11"/>
          </p:nvPr>
        </p:nvSpPr>
        <p:spPr>
          <a:xfrm>
            <a:off x="4833502" y="6326063"/>
            <a:ext cx="3072248" cy="365125"/>
          </a:xfrm>
        </p:spPr>
        <p:txBody>
          <a:bodyPr/>
          <a:lstStyle/>
          <a:p>
            <a:r>
              <a:rPr lang="en-US" dirty="0"/>
              <a:t>Project Closure Seminar, Tirana 06/07/2023</a:t>
            </a:r>
            <a:endParaRPr lang="el-GR" dirty="0"/>
          </a:p>
        </p:txBody>
      </p:sp>
      <p:sp>
        <p:nvSpPr>
          <p:cNvPr id="4" name="Τίτλος 3">
            <a:extLst>
              <a:ext uri="{FF2B5EF4-FFF2-40B4-BE49-F238E27FC236}">
                <a16:creationId xmlns:a16="http://schemas.microsoft.com/office/drawing/2014/main" id="{8718980B-8CD4-CEBF-B170-6330DE29275C}"/>
              </a:ext>
            </a:extLst>
          </p:cNvPr>
          <p:cNvSpPr>
            <a:spLocks noGrp="1"/>
          </p:cNvSpPr>
          <p:nvPr>
            <p:ph type="title"/>
          </p:nvPr>
        </p:nvSpPr>
        <p:spPr/>
        <p:txBody>
          <a:bodyPr/>
          <a:lstStyle/>
          <a:p>
            <a:r>
              <a:rPr lang="en-US" sz="3700" u="sng" dirty="0">
                <a:solidFill>
                  <a:schemeClr val="tx1">
                    <a:lumMod val="50000"/>
                    <a:lumOff val="50000"/>
                  </a:schemeClr>
                </a:solidFill>
              </a:rPr>
              <a:t>C. Activity report</a:t>
            </a:r>
            <a:endParaRPr lang="el-GR" sz="3700" u="sng" dirty="0">
              <a:solidFill>
                <a:schemeClr val="tx1">
                  <a:lumMod val="50000"/>
                  <a:lumOff val="50000"/>
                </a:schemeClr>
              </a:solidFill>
            </a:endParaRPr>
          </a:p>
        </p:txBody>
      </p:sp>
      <p:sp>
        <p:nvSpPr>
          <p:cNvPr id="7" name="TextBox 6">
            <a:extLst>
              <a:ext uri="{FF2B5EF4-FFF2-40B4-BE49-F238E27FC236}">
                <a16:creationId xmlns:a16="http://schemas.microsoft.com/office/drawing/2014/main" id="{2D7D9031-DCED-3A7B-5CB8-2FDDF7CCEA95}"/>
              </a:ext>
            </a:extLst>
          </p:cNvPr>
          <p:cNvSpPr txBox="1"/>
          <p:nvPr/>
        </p:nvSpPr>
        <p:spPr>
          <a:xfrm>
            <a:off x="2987824" y="1425840"/>
            <a:ext cx="4576438" cy="348557"/>
          </a:xfrm>
          <a:prstGeom prst="rect">
            <a:avLst/>
          </a:prstGeom>
          <a:noFill/>
        </p:spPr>
        <p:txBody>
          <a:bodyPr wrap="square">
            <a:spAutoFit/>
          </a:bodyPr>
          <a:lstStyle/>
          <a:p>
            <a:pPr marL="342900" indent="-228600">
              <a:lnSpc>
                <a:spcPct val="90000"/>
              </a:lnSpc>
              <a:spcAft>
                <a:spcPts val="600"/>
              </a:spcAft>
              <a:buFont typeface="Arial" panose="020B0604020202020204" pitchFamily="34" charset="0"/>
              <a:buChar char="•"/>
            </a:pPr>
            <a:r>
              <a:rPr lang="en-US" sz="1800" dirty="0">
                <a:solidFill>
                  <a:schemeClr val="tx1"/>
                </a:solidFill>
                <a:latin typeface="+mn-lt"/>
                <a:ea typeface="+mn-ea"/>
                <a:cs typeface="+mn-cs"/>
              </a:rPr>
              <a:t>Fill in the activity report</a:t>
            </a:r>
          </a:p>
        </p:txBody>
      </p:sp>
      <p:pic>
        <p:nvPicPr>
          <p:cNvPr id="9" name="Θέση περιεχομένου 8">
            <a:extLst>
              <a:ext uri="{FF2B5EF4-FFF2-40B4-BE49-F238E27FC236}">
                <a16:creationId xmlns:a16="http://schemas.microsoft.com/office/drawing/2014/main" id="{54DF69F4-62EE-A7D2-3668-B056FE21A7E0}"/>
              </a:ext>
            </a:extLst>
          </p:cNvPr>
          <p:cNvPicPr>
            <a:picLocks noGrp="1" noChangeAspect="1"/>
          </p:cNvPicPr>
          <p:nvPr>
            <p:ph idx="1"/>
          </p:nvPr>
        </p:nvPicPr>
        <p:blipFill>
          <a:blip r:embed="rId2"/>
          <a:stretch>
            <a:fillRect/>
          </a:stretch>
        </p:blipFill>
        <p:spPr>
          <a:xfrm>
            <a:off x="1238250" y="2117449"/>
            <a:ext cx="6667500" cy="4048125"/>
          </a:xfrm>
        </p:spPr>
      </p:pic>
    </p:spTree>
    <p:extLst>
      <p:ext uri="{BB962C8B-B14F-4D97-AF65-F5344CB8AC3E}">
        <p14:creationId xmlns:p14="http://schemas.microsoft.com/office/powerpoint/2010/main" val="719577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descr="Εικόνα που περιέχει κείμενο, στιγμιότυπο οθόνης, αριθμός, γραμματοσειρά&#10;&#10;Περιγραφή που δημιουργήθηκε αυτόματα">
            <a:extLst>
              <a:ext uri="{FF2B5EF4-FFF2-40B4-BE49-F238E27FC236}">
                <a16:creationId xmlns:a16="http://schemas.microsoft.com/office/drawing/2014/main" id="{5F0661AC-5141-6708-9E67-2E346939DA0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7722" y="2530926"/>
            <a:ext cx="8419078" cy="2914298"/>
          </a:xfrm>
        </p:spPr>
      </p:pic>
      <p:sp>
        <p:nvSpPr>
          <p:cNvPr id="3" name="Θέση υποσέλιδου 2">
            <a:extLst>
              <a:ext uri="{FF2B5EF4-FFF2-40B4-BE49-F238E27FC236}">
                <a16:creationId xmlns:a16="http://schemas.microsoft.com/office/drawing/2014/main" id="{6425625D-ABF3-DCB3-DCC5-5FC1D88960D6}"/>
              </a:ext>
            </a:extLst>
          </p:cNvPr>
          <p:cNvSpPr>
            <a:spLocks noGrp="1"/>
          </p:cNvSpPr>
          <p:nvPr>
            <p:ph type="ftr" sz="quarter" idx="11"/>
          </p:nvPr>
        </p:nvSpPr>
        <p:spPr>
          <a:xfrm>
            <a:off x="5148064" y="6173915"/>
            <a:ext cx="3288272" cy="365125"/>
          </a:xfrm>
        </p:spPr>
        <p:txBody>
          <a:bodyPr/>
          <a:lstStyle/>
          <a:p>
            <a:r>
              <a:rPr lang="en-US" dirty="0"/>
              <a:t>Project Closure Seminar, Tirana 06/07/2023</a:t>
            </a:r>
            <a:endParaRPr lang="el-GR" dirty="0"/>
          </a:p>
        </p:txBody>
      </p:sp>
      <p:sp>
        <p:nvSpPr>
          <p:cNvPr id="4" name="Τίτλος 3">
            <a:extLst>
              <a:ext uri="{FF2B5EF4-FFF2-40B4-BE49-F238E27FC236}">
                <a16:creationId xmlns:a16="http://schemas.microsoft.com/office/drawing/2014/main" id="{C44FEBF1-E093-6B6D-5C55-82B46C58773F}"/>
              </a:ext>
            </a:extLst>
          </p:cNvPr>
          <p:cNvSpPr>
            <a:spLocks noGrp="1"/>
          </p:cNvSpPr>
          <p:nvPr>
            <p:ph type="title"/>
          </p:nvPr>
        </p:nvSpPr>
        <p:spPr/>
        <p:txBody>
          <a:bodyPr>
            <a:normAutofit fontScale="90000"/>
          </a:bodyPr>
          <a:lstStyle/>
          <a:p>
            <a:r>
              <a:rPr lang="en-US" b="1" dirty="0">
                <a:solidFill>
                  <a:schemeClr val="tx1">
                    <a:lumMod val="50000"/>
                    <a:lumOff val="50000"/>
                  </a:schemeClr>
                </a:solidFill>
                <a:hlinkClick r:id="rId4">
                  <a:extLst>
                    <a:ext uri="{A12FA001-AC4F-418D-AE19-62706E023703}">
                      <ahyp:hlinkClr xmlns:ahyp="http://schemas.microsoft.com/office/drawing/2018/hyperlinkcolor" val="tx"/>
                    </a:ext>
                  </a:extLst>
                </a:hlinkClick>
              </a:rPr>
              <a:t>D. Financial Report </a:t>
            </a:r>
            <a:br>
              <a:rPr lang="en-US" b="1" dirty="0"/>
            </a:br>
            <a:endParaRPr lang="el-GR" dirty="0"/>
          </a:p>
        </p:txBody>
      </p:sp>
      <p:sp>
        <p:nvSpPr>
          <p:cNvPr id="7" name="TextBox 6">
            <a:extLst>
              <a:ext uri="{FF2B5EF4-FFF2-40B4-BE49-F238E27FC236}">
                <a16:creationId xmlns:a16="http://schemas.microsoft.com/office/drawing/2014/main" id="{C2DA3208-6077-BC1C-5CC4-2F03516CF74F}"/>
              </a:ext>
            </a:extLst>
          </p:cNvPr>
          <p:cNvSpPr txBox="1"/>
          <p:nvPr/>
        </p:nvSpPr>
        <p:spPr>
          <a:xfrm>
            <a:off x="2843808" y="1050182"/>
            <a:ext cx="5112568" cy="674800"/>
          </a:xfrm>
          <a:prstGeom prst="rect">
            <a:avLst/>
          </a:prstGeom>
          <a:noFill/>
        </p:spPr>
        <p:txBody>
          <a:bodyPr wrap="square">
            <a:spAutoFit/>
          </a:bodyPr>
          <a:lstStyle/>
          <a:p>
            <a:pPr marL="342900" indent="-228600">
              <a:lnSpc>
                <a:spcPct val="90000"/>
              </a:lnSpc>
              <a:spcAft>
                <a:spcPts val="600"/>
              </a:spcAft>
              <a:buFont typeface="Arial" panose="020B0604020202020204" pitchFamily="34" charset="0"/>
              <a:buChar char="•"/>
            </a:pPr>
            <a:r>
              <a:rPr lang="en-US" sz="1800" dirty="0">
                <a:solidFill>
                  <a:schemeClr val="tx1"/>
                </a:solidFill>
                <a:latin typeface="+mn-lt"/>
                <a:ea typeface="+mn-ea"/>
                <a:cs typeface="+mn-cs"/>
              </a:rPr>
              <a:t>Fill in the contracted Budget</a:t>
            </a:r>
          </a:p>
          <a:p>
            <a:pPr marL="342900" indent="-228600">
              <a:lnSpc>
                <a:spcPct val="90000"/>
              </a:lnSpc>
              <a:spcAft>
                <a:spcPts val="600"/>
              </a:spcAft>
              <a:buFont typeface="Arial" panose="020B0604020202020204" pitchFamily="34" charset="0"/>
              <a:buChar char="•"/>
            </a:pPr>
            <a:r>
              <a:rPr lang="en-US" sz="1800" dirty="0">
                <a:solidFill>
                  <a:schemeClr val="tx1"/>
                </a:solidFill>
                <a:latin typeface="+mn-lt"/>
                <a:ea typeface="+mn-ea"/>
                <a:cs typeface="+mn-cs"/>
              </a:rPr>
              <a:t>Fill in the Reporting Period Payments</a:t>
            </a:r>
          </a:p>
        </p:txBody>
      </p:sp>
    </p:spTree>
    <p:extLst>
      <p:ext uri="{BB962C8B-B14F-4D97-AF65-F5344CB8AC3E}">
        <p14:creationId xmlns:p14="http://schemas.microsoft.com/office/powerpoint/2010/main" val="3995926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a:extLst>
              <a:ext uri="{FF2B5EF4-FFF2-40B4-BE49-F238E27FC236}">
                <a16:creationId xmlns:a16="http://schemas.microsoft.com/office/drawing/2014/main" id="{77753952-AC95-81E3-A2F4-EA4BC74E3399}"/>
              </a:ext>
            </a:extLst>
          </p:cNvPr>
          <p:cNvSpPr>
            <a:spLocks noGrp="1"/>
          </p:cNvSpPr>
          <p:nvPr>
            <p:ph type="ftr" sz="quarter" idx="11"/>
          </p:nvPr>
        </p:nvSpPr>
        <p:spPr>
          <a:xfrm>
            <a:off x="4932040" y="6218237"/>
            <a:ext cx="3000240" cy="365125"/>
          </a:xfrm>
        </p:spPr>
        <p:txBody>
          <a:bodyPr/>
          <a:lstStyle/>
          <a:p>
            <a:r>
              <a:rPr lang="en-US" dirty="0"/>
              <a:t>Project Closure Seminar, Tirana 06/07/2023</a:t>
            </a:r>
            <a:endParaRPr lang="el-GR" dirty="0"/>
          </a:p>
        </p:txBody>
      </p:sp>
      <p:sp>
        <p:nvSpPr>
          <p:cNvPr id="4" name="Τίτλος 3">
            <a:extLst>
              <a:ext uri="{FF2B5EF4-FFF2-40B4-BE49-F238E27FC236}">
                <a16:creationId xmlns:a16="http://schemas.microsoft.com/office/drawing/2014/main" id="{3DC7F4C7-66C8-3ED3-7F7B-EBE901A90C84}"/>
              </a:ext>
            </a:extLst>
          </p:cNvPr>
          <p:cNvSpPr>
            <a:spLocks noGrp="1"/>
          </p:cNvSpPr>
          <p:nvPr>
            <p:ph type="title"/>
          </p:nvPr>
        </p:nvSpPr>
        <p:spPr/>
        <p:txBody>
          <a:bodyPr/>
          <a:lstStyle/>
          <a:p>
            <a:r>
              <a:rPr lang="en-US" b="1" dirty="0">
                <a:solidFill>
                  <a:schemeClr val="tx1">
                    <a:lumMod val="50000"/>
                    <a:lumOff val="50000"/>
                  </a:schemeClr>
                </a:solidFill>
                <a:hlinkClick r:id="rId2">
                  <a:extLst>
                    <a:ext uri="{A12FA001-AC4F-418D-AE19-62706E023703}">
                      <ahyp:hlinkClr xmlns:ahyp="http://schemas.microsoft.com/office/drawing/2018/hyperlinkcolor" val="tx"/>
                    </a:ext>
                  </a:extLst>
                </a:hlinkClick>
              </a:rPr>
              <a:t>D. Financial Report</a:t>
            </a:r>
            <a:endParaRPr lang="el-GR" dirty="0"/>
          </a:p>
        </p:txBody>
      </p:sp>
      <p:sp>
        <p:nvSpPr>
          <p:cNvPr id="7" name="TextBox 6">
            <a:extLst>
              <a:ext uri="{FF2B5EF4-FFF2-40B4-BE49-F238E27FC236}">
                <a16:creationId xmlns:a16="http://schemas.microsoft.com/office/drawing/2014/main" id="{FFA60C1D-6BF4-E932-D4D7-7859D9C0B3BE}"/>
              </a:ext>
            </a:extLst>
          </p:cNvPr>
          <p:cNvSpPr txBox="1"/>
          <p:nvPr/>
        </p:nvSpPr>
        <p:spPr>
          <a:xfrm>
            <a:off x="2987824" y="1425840"/>
            <a:ext cx="4576438" cy="597856"/>
          </a:xfrm>
          <a:prstGeom prst="rect">
            <a:avLst/>
          </a:prstGeom>
          <a:noFill/>
        </p:spPr>
        <p:txBody>
          <a:bodyPr wrap="square">
            <a:spAutoFit/>
          </a:bodyPr>
          <a:lstStyle/>
          <a:p>
            <a:pPr marL="342900" indent="-228600">
              <a:lnSpc>
                <a:spcPct val="90000"/>
              </a:lnSpc>
              <a:spcAft>
                <a:spcPts val="600"/>
              </a:spcAft>
              <a:buFont typeface="Arial" panose="020B0604020202020204" pitchFamily="34" charset="0"/>
              <a:buChar char="•"/>
            </a:pPr>
            <a:r>
              <a:rPr lang="en-US" sz="1800" dirty="0">
                <a:solidFill>
                  <a:schemeClr val="tx1"/>
                </a:solidFill>
                <a:latin typeface="+mn-lt"/>
                <a:ea typeface="+mn-ea"/>
                <a:cs typeface="+mn-cs"/>
              </a:rPr>
              <a:t>Fill in Deviations from the original plans, if necessary</a:t>
            </a:r>
          </a:p>
        </p:txBody>
      </p:sp>
      <p:pic>
        <p:nvPicPr>
          <p:cNvPr id="9" name="Θέση περιεχομένου 8">
            <a:extLst>
              <a:ext uri="{FF2B5EF4-FFF2-40B4-BE49-F238E27FC236}">
                <a16:creationId xmlns:a16="http://schemas.microsoft.com/office/drawing/2014/main" id="{51400496-644E-BE37-0658-A09E71278E2A}"/>
              </a:ext>
            </a:extLst>
          </p:cNvPr>
          <p:cNvPicPr>
            <a:picLocks noGrp="1" noChangeAspect="1"/>
          </p:cNvPicPr>
          <p:nvPr>
            <p:ph idx="1"/>
          </p:nvPr>
        </p:nvPicPr>
        <p:blipFill>
          <a:blip r:embed="rId3"/>
          <a:stretch>
            <a:fillRect/>
          </a:stretch>
        </p:blipFill>
        <p:spPr>
          <a:xfrm>
            <a:off x="2590800" y="3286919"/>
            <a:ext cx="3962400" cy="914400"/>
          </a:xfrm>
        </p:spPr>
      </p:pic>
    </p:spTree>
    <p:extLst>
      <p:ext uri="{BB962C8B-B14F-4D97-AF65-F5344CB8AC3E}">
        <p14:creationId xmlns:p14="http://schemas.microsoft.com/office/powerpoint/2010/main" val="1433177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a:extLst>
              <a:ext uri="{FF2B5EF4-FFF2-40B4-BE49-F238E27FC236}">
                <a16:creationId xmlns:a16="http://schemas.microsoft.com/office/drawing/2014/main" id="{D03E20CC-203C-C4F9-5736-99BE17CCA459}"/>
              </a:ext>
            </a:extLst>
          </p:cNvPr>
          <p:cNvSpPr>
            <a:spLocks noGrp="1"/>
          </p:cNvSpPr>
          <p:nvPr>
            <p:ph type="ftr" sz="quarter" idx="11"/>
          </p:nvPr>
        </p:nvSpPr>
        <p:spPr>
          <a:xfrm>
            <a:off x="5351164" y="6170725"/>
            <a:ext cx="3288272" cy="365125"/>
          </a:xfrm>
        </p:spPr>
        <p:txBody>
          <a:bodyPr/>
          <a:lstStyle/>
          <a:p>
            <a:r>
              <a:rPr lang="en-US" dirty="0"/>
              <a:t>Project Closure Seminar, Tirana 06/07/2023</a:t>
            </a:r>
            <a:endParaRPr lang="el-GR" dirty="0"/>
          </a:p>
        </p:txBody>
      </p:sp>
      <p:sp>
        <p:nvSpPr>
          <p:cNvPr id="4" name="Τίτλος 3">
            <a:extLst>
              <a:ext uri="{FF2B5EF4-FFF2-40B4-BE49-F238E27FC236}">
                <a16:creationId xmlns:a16="http://schemas.microsoft.com/office/drawing/2014/main" id="{F6C544FF-BA74-D242-96A3-239E1D8A947A}"/>
              </a:ext>
            </a:extLst>
          </p:cNvPr>
          <p:cNvSpPr>
            <a:spLocks noGrp="1"/>
          </p:cNvSpPr>
          <p:nvPr>
            <p:ph type="title"/>
          </p:nvPr>
        </p:nvSpPr>
        <p:spPr/>
        <p:txBody>
          <a:bodyPr>
            <a:normAutofit fontScale="90000"/>
          </a:bodyPr>
          <a:lstStyle/>
          <a:p>
            <a:r>
              <a:rPr lang="en-US" b="1" dirty="0">
                <a:hlinkClick r:id="rId2">
                  <a:extLst>
                    <a:ext uri="{A12FA001-AC4F-418D-AE19-62706E023703}">
                      <ahyp:hlinkClr xmlns:ahyp="http://schemas.microsoft.com/office/drawing/2018/hyperlinkcolor" val="tx"/>
                    </a:ext>
                  </a:extLst>
                </a:hlinkClick>
              </a:rPr>
              <a:t>E. Publicity </a:t>
            </a:r>
            <a:br>
              <a:rPr lang="en-US" b="1" dirty="0"/>
            </a:br>
            <a:endParaRPr lang="el-GR" dirty="0"/>
          </a:p>
        </p:txBody>
      </p:sp>
      <p:sp>
        <p:nvSpPr>
          <p:cNvPr id="6" name="TextBox 5">
            <a:extLst>
              <a:ext uri="{FF2B5EF4-FFF2-40B4-BE49-F238E27FC236}">
                <a16:creationId xmlns:a16="http://schemas.microsoft.com/office/drawing/2014/main" id="{2419FED8-9E64-FA91-BD8D-D0F8FF4E0A0C}"/>
              </a:ext>
            </a:extLst>
          </p:cNvPr>
          <p:cNvSpPr txBox="1"/>
          <p:nvPr/>
        </p:nvSpPr>
        <p:spPr>
          <a:xfrm>
            <a:off x="5351164" y="1615339"/>
            <a:ext cx="6002636" cy="1645920"/>
          </a:xfrm>
          <a:prstGeom prst="rect">
            <a:avLst/>
          </a:prstGeom>
        </p:spPr>
        <p:txBody>
          <a:bodyPr vert="horz" lIns="91440" tIns="45720" rIns="91440" bIns="45720" rtlCol="0" anchor="ctr">
            <a:normAutofit/>
          </a:bodyPr>
          <a:lstStyle>
            <a:defPPr>
              <a:defRPr lang="el-GR"/>
            </a:defPPr>
            <a:lvl1pPr>
              <a:defRPr sz="2000">
                <a:solidFill>
                  <a:srgbClr val="00B050"/>
                </a:solidFill>
                <a:latin typeface="Tahoma" panose="020B0604030504040204" pitchFamily="34" charset="0"/>
                <a:ea typeface="Tahoma" panose="020B0604030504040204" pitchFamily="34" charset="0"/>
                <a:cs typeface="Tahoma" panose="020B0604030504040204" pitchFamily="34" charset="0"/>
              </a:defRPr>
            </a:lvl1pPr>
          </a:lstStyle>
          <a:p>
            <a:pPr marL="342900" indent="-228600">
              <a:lnSpc>
                <a:spcPct val="90000"/>
              </a:lnSpc>
              <a:spcAft>
                <a:spcPts val="600"/>
              </a:spcAft>
              <a:buFont typeface="Arial" panose="020B0604020202020204" pitchFamily="34" charset="0"/>
              <a:buChar char="•"/>
            </a:pPr>
            <a:endParaRPr lang="en-US" sz="1800" i="1" dirty="0">
              <a:solidFill>
                <a:schemeClr val="tx1"/>
              </a:solidFill>
              <a:latin typeface="+mn-lt"/>
              <a:ea typeface="+mn-ea"/>
              <a:cs typeface="+mn-cs"/>
            </a:endParaRPr>
          </a:p>
        </p:txBody>
      </p:sp>
      <p:sp>
        <p:nvSpPr>
          <p:cNvPr id="9" name="TextBox 8">
            <a:extLst>
              <a:ext uri="{FF2B5EF4-FFF2-40B4-BE49-F238E27FC236}">
                <a16:creationId xmlns:a16="http://schemas.microsoft.com/office/drawing/2014/main" id="{30181715-55D6-D3C2-EFDA-41DE179799FA}"/>
              </a:ext>
            </a:extLst>
          </p:cNvPr>
          <p:cNvSpPr txBox="1"/>
          <p:nvPr/>
        </p:nvSpPr>
        <p:spPr>
          <a:xfrm>
            <a:off x="2987824" y="1425840"/>
            <a:ext cx="4576438" cy="1345753"/>
          </a:xfrm>
          <a:prstGeom prst="rect">
            <a:avLst/>
          </a:prstGeom>
          <a:noFill/>
        </p:spPr>
        <p:txBody>
          <a:bodyPr wrap="square">
            <a:spAutoFit/>
          </a:bodyPr>
          <a:lstStyle/>
          <a:p>
            <a:pPr marL="342900" indent="-228600">
              <a:lnSpc>
                <a:spcPct val="90000"/>
              </a:lnSpc>
              <a:spcAft>
                <a:spcPts val="600"/>
              </a:spcAft>
              <a:buFont typeface="Arial" panose="020B0604020202020204" pitchFamily="34" charset="0"/>
              <a:buChar char="•"/>
            </a:pPr>
            <a:r>
              <a:rPr lang="en-US" sz="1800" dirty="0">
                <a:solidFill>
                  <a:schemeClr val="tx1"/>
                </a:solidFill>
                <a:latin typeface="+mn-lt"/>
                <a:ea typeface="+mn-ea"/>
                <a:cs typeface="+mn-cs"/>
              </a:rPr>
              <a:t>Select YES in the question “</a:t>
            </a:r>
            <a:r>
              <a:rPr lang="en-US" dirty="0"/>
              <a:t>Have EC requirements on information and publicity measures acknowledging EC Structural Fund assistance been complied with?”</a:t>
            </a:r>
            <a:endParaRPr lang="en-US" sz="1800" dirty="0">
              <a:solidFill>
                <a:schemeClr val="tx1"/>
              </a:solidFill>
              <a:latin typeface="+mn-lt"/>
              <a:ea typeface="+mn-ea"/>
              <a:cs typeface="+mn-cs"/>
            </a:endParaRPr>
          </a:p>
        </p:txBody>
      </p:sp>
      <p:pic>
        <p:nvPicPr>
          <p:cNvPr id="10" name="Εικόνα 9">
            <a:extLst>
              <a:ext uri="{FF2B5EF4-FFF2-40B4-BE49-F238E27FC236}">
                <a16:creationId xmlns:a16="http://schemas.microsoft.com/office/drawing/2014/main" id="{80569023-CFEF-A995-19E7-81D76A0330D1}"/>
              </a:ext>
            </a:extLst>
          </p:cNvPr>
          <p:cNvPicPr>
            <a:picLocks noChangeAspect="1"/>
          </p:cNvPicPr>
          <p:nvPr/>
        </p:nvPicPr>
        <p:blipFill>
          <a:blip r:embed="rId3"/>
          <a:stretch>
            <a:fillRect/>
          </a:stretch>
        </p:blipFill>
        <p:spPr>
          <a:xfrm>
            <a:off x="0" y="3313883"/>
            <a:ext cx="9144000" cy="1157276"/>
          </a:xfrm>
          <a:prstGeom prst="rect">
            <a:avLst/>
          </a:prstGeom>
        </p:spPr>
      </p:pic>
    </p:spTree>
    <p:extLst>
      <p:ext uri="{BB962C8B-B14F-4D97-AF65-F5344CB8AC3E}">
        <p14:creationId xmlns:p14="http://schemas.microsoft.com/office/powerpoint/2010/main" val="3603518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E9BDE6F4-5985-8FEB-93BA-EE99C952BB58}"/>
              </a:ext>
            </a:extLst>
          </p:cNvPr>
          <p:cNvSpPr>
            <a:spLocks noGrp="1"/>
          </p:cNvSpPr>
          <p:nvPr>
            <p:ph idx="1"/>
          </p:nvPr>
        </p:nvSpPr>
        <p:spPr/>
        <p:txBody>
          <a:bodyPr/>
          <a:lstStyle/>
          <a:p>
            <a:r>
              <a:rPr lang="en-US" dirty="0"/>
              <a:t>Print necessary Documents</a:t>
            </a:r>
          </a:p>
          <a:p>
            <a:endParaRPr lang="el-GR" dirty="0"/>
          </a:p>
        </p:txBody>
      </p:sp>
      <p:sp>
        <p:nvSpPr>
          <p:cNvPr id="3" name="Θέση υποσέλιδου 2">
            <a:extLst>
              <a:ext uri="{FF2B5EF4-FFF2-40B4-BE49-F238E27FC236}">
                <a16:creationId xmlns:a16="http://schemas.microsoft.com/office/drawing/2014/main" id="{2E1C52CF-20ED-F28A-ABDA-18A1CF023AA9}"/>
              </a:ext>
            </a:extLst>
          </p:cNvPr>
          <p:cNvSpPr>
            <a:spLocks noGrp="1"/>
          </p:cNvSpPr>
          <p:nvPr>
            <p:ph type="ftr" sz="quarter" idx="11"/>
          </p:nvPr>
        </p:nvSpPr>
        <p:spPr/>
        <p:txBody>
          <a:bodyPr/>
          <a:lstStyle/>
          <a:p>
            <a:r>
              <a:rPr lang="en-US"/>
              <a:t>Project Closure Seminar, Tirana 06/07/2023</a:t>
            </a:r>
            <a:endParaRPr lang="el-GR"/>
          </a:p>
        </p:txBody>
      </p:sp>
      <p:sp>
        <p:nvSpPr>
          <p:cNvPr id="4" name="Τίτλος 3">
            <a:extLst>
              <a:ext uri="{FF2B5EF4-FFF2-40B4-BE49-F238E27FC236}">
                <a16:creationId xmlns:a16="http://schemas.microsoft.com/office/drawing/2014/main" id="{0A14E4A5-FBF8-B88D-ADE8-E621E74B927B}"/>
              </a:ext>
            </a:extLst>
          </p:cNvPr>
          <p:cNvSpPr>
            <a:spLocks noGrp="1"/>
          </p:cNvSpPr>
          <p:nvPr>
            <p:ph type="title"/>
          </p:nvPr>
        </p:nvSpPr>
        <p:spPr/>
        <p:txBody>
          <a:bodyPr/>
          <a:lstStyle/>
          <a:p>
            <a:r>
              <a:rPr lang="en-US" dirty="0"/>
              <a:t>Printing Documents</a:t>
            </a:r>
            <a:endParaRPr lang="el-GR" dirty="0"/>
          </a:p>
        </p:txBody>
      </p:sp>
      <p:pic>
        <p:nvPicPr>
          <p:cNvPr id="6" name="Εικόνα 5" descr="Εικόνα που περιέχει κείμενο, στιγμιότυπο οθόνης, λογισμικό, εικονίδιο υπολογιστή&#10;&#10;Περιγραφή που δημιουργήθηκε αυτόματα">
            <a:extLst>
              <a:ext uri="{FF2B5EF4-FFF2-40B4-BE49-F238E27FC236}">
                <a16:creationId xmlns:a16="http://schemas.microsoft.com/office/drawing/2014/main" id="{1AF27B39-49CD-30E9-A0D6-DB6188936A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837" y="2038156"/>
            <a:ext cx="7354326" cy="2781688"/>
          </a:xfrm>
          <a:prstGeom prst="rect">
            <a:avLst/>
          </a:prstGeom>
        </p:spPr>
      </p:pic>
    </p:spTree>
    <p:extLst>
      <p:ext uri="{BB962C8B-B14F-4D97-AF65-F5344CB8AC3E}">
        <p14:creationId xmlns:p14="http://schemas.microsoft.com/office/powerpoint/2010/main" val="3896505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Θέση περιεχομένου 6">
            <a:extLst>
              <a:ext uri="{FF2B5EF4-FFF2-40B4-BE49-F238E27FC236}">
                <a16:creationId xmlns:a16="http://schemas.microsoft.com/office/drawing/2014/main" id="{AE82563C-2801-110F-96C1-E5819FE29C04}"/>
              </a:ext>
            </a:extLst>
          </p:cNvPr>
          <p:cNvGraphicFramePr>
            <a:graphicFrameLocks noGrp="1"/>
          </p:cNvGraphicFramePr>
          <p:nvPr>
            <p:ph idx="1"/>
            <p:extLst>
              <p:ext uri="{D42A27DB-BD31-4B8C-83A1-F6EECF244321}">
                <p14:modId xmlns:p14="http://schemas.microsoft.com/office/powerpoint/2010/main" val="2850103903"/>
              </p:ext>
            </p:extLst>
          </p:nvPr>
        </p:nvGraphicFramePr>
        <p:xfrm>
          <a:off x="479888" y="3432511"/>
          <a:ext cx="8229601" cy="2444760"/>
        </p:xfrm>
        <a:graphic>
          <a:graphicData uri="http://schemas.openxmlformats.org/drawingml/2006/table">
            <a:tbl>
              <a:tblPr/>
              <a:tblGrid>
                <a:gridCol w="691487">
                  <a:extLst>
                    <a:ext uri="{9D8B030D-6E8A-4147-A177-3AD203B41FA5}">
                      <a16:colId xmlns:a16="http://schemas.microsoft.com/office/drawing/2014/main" val="3877015223"/>
                    </a:ext>
                  </a:extLst>
                </a:gridCol>
                <a:gridCol w="254758">
                  <a:extLst>
                    <a:ext uri="{9D8B030D-6E8A-4147-A177-3AD203B41FA5}">
                      <a16:colId xmlns:a16="http://schemas.microsoft.com/office/drawing/2014/main" val="1469637905"/>
                    </a:ext>
                  </a:extLst>
                </a:gridCol>
                <a:gridCol w="1419367">
                  <a:extLst>
                    <a:ext uri="{9D8B030D-6E8A-4147-A177-3AD203B41FA5}">
                      <a16:colId xmlns:a16="http://schemas.microsoft.com/office/drawing/2014/main" val="277840627"/>
                    </a:ext>
                  </a:extLst>
                </a:gridCol>
                <a:gridCol w="1419367">
                  <a:extLst>
                    <a:ext uri="{9D8B030D-6E8A-4147-A177-3AD203B41FA5}">
                      <a16:colId xmlns:a16="http://schemas.microsoft.com/office/drawing/2014/main" val="1138564260"/>
                    </a:ext>
                  </a:extLst>
                </a:gridCol>
                <a:gridCol w="655093">
                  <a:extLst>
                    <a:ext uri="{9D8B030D-6E8A-4147-A177-3AD203B41FA5}">
                      <a16:colId xmlns:a16="http://schemas.microsoft.com/office/drawing/2014/main" val="756336176"/>
                    </a:ext>
                  </a:extLst>
                </a:gridCol>
                <a:gridCol w="800669">
                  <a:extLst>
                    <a:ext uri="{9D8B030D-6E8A-4147-A177-3AD203B41FA5}">
                      <a16:colId xmlns:a16="http://schemas.microsoft.com/office/drawing/2014/main" val="2117357724"/>
                    </a:ext>
                  </a:extLst>
                </a:gridCol>
                <a:gridCol w="620973">
                  <a:extLst>
                    <a:ext uri="{9D8B030D-6E8A-4147-A177-3AD203B41FA5}">
                      <a16:colId xmlns:a16="http://schemas.microsoft.com/office/drawing/2014/main" val="401853238"/>
                    </a:ext>
                  </a:extLst>
                </a:gridCol>
                <a:gridCol w="837063">
                  <a:extLst>
                    <a:ext uri="{9D8B030D-6E8A-4147-A177-3AD203B41FA5}">
                      <a16:colId xmlns:a16="http://schemas.microsoft.com/office/drawing/2014/main" val="3404966767"/>
                    </a:ext>
                  </a:extLst>
                </a:gridCol>
                <a:gridCol w="691487">
                  <a:extLst>
                    <a:ext uri="{9D8B030D-6E8A-4147-A177-3AD203B41FA5}">
                      <a16:colId xmlns:a16="http://schemas.microsoft.com/office/drawing/2014/main" val="1373755018"/>
                    </a:ext>
                  </a:extLst>
                </a:gridCol>
                <a:gridCol w="839337">
                  <a:extLst>
                    <a:ext uri="{9D8B030D-6E8A-4147-A177-3AD203B41FA5}">
                      <a16:colId xmlns:a16="http://schemas.microsoft.com/office/drawing/2014/main" val="4239850371"/>
                    </a:ext>
                  </a:extLst>
                </a:gridCol>
              </a:tblGrid>
              <a:tr h="228085">
                <a:tc gridSpan="10">
                  <a:txBody>
                    <a:bodyPr/>
                    <a:lstStyle/>
                    <a:p>
                      <a:pPr algn="l" fontAlgn="ctr"/>
                      <a:r>
                        <a:rPr lang="en-US" sz="700" b="1" i="0" u="none" strike="noStrike" dirty="0">
                          <a:solidFill>
                            <a:srgbClr val="000000"/>
                          </a:solidFill>
                          <a:effectLst/>
                          <a:latin typeface="Arial" panose="020B0604020202020204" pitchFamily="34" charset="0"/>
                        </a:rPr>
                        <a:t>SECTION 4 – FINANCIAL REPORT</a:t>
                      </a:r>
                    </a:p>
                  </a:txBody>
                  <a:tcPr marL="7995" marR="7995" marT="799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3F3F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10691769"/>
                  </a:ext>
                </a:extLst>
              </a:tr>
              <a:tr h="228085">
                <a:tc>
                  <a:txBody>
                    <a:bodyPr/>
                    <a:lstStyle/>
                    <a:p>
                      <a:pPr algn="ctr" fontAlgn="ctr"/>
                      <a:r>
                        <a:rPr lang="en-US" sz="700" b="1" i="0" u="none" strike="noStrike">
                          <a:solidFill>
                            <a:srgbClr val="000000"/>
                          </a:solidFill>
                          <a:effectLst/>
                          <a:latin typeface="Arial" panose="020B0604020202020204" pitchFamily="34" charset="0"/>
                        </a:rPr>
                        <a:t>4.1</a:t>
                      </a:r>
                    </a:p>
                  </a:txBody>
                  <a:tcPr marL="7995" marR="7995" marT="799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3F3F3"/>
                    </a:solidFill>
                  </a:tcPr>
                </a:tc>
                <a:tc gridSpan="9">
                  <a:txBody>
                    <a:bodyPr/>
                    <a:lstStyle/>
                    <a:p>
                      <a:pPr algn="l" fontAlgn="ctr"/>
                      <a:r>
                        <a:rPr lang="en-US" sz="700" b="1" i="0" u="none" strike="noStrike" dirty="0">
                          <a:solidFill>
                            <a:srgbClr val="000000"/>
                          </a:solidFill>
                          <a:effectLst/>
                          <a:latin typeface="Arial" panose="020B0604020202020204" pitchFamily="34" charset="0"/>
                        </a:rPr>
                        <a:t>Implementation of Actions</a:t>
                      </a:r>
                    </a:p>
                  </a:txBody>
                  <a:tcPr marL="7995" marR="7995" marT="799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3F3F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55797542"/>
                  </a:ext>
                </a:extLst>
              </a:tr>
              <a:tr h="228085">
                <a:tc>
                  <a:txBody>
                    <a:bodyPr/>
                    <a:lstStyle/>
                    <a:p>
                      <a:pPr algn="ctr" fontAlgn="ctr"/>
                      <a:r>
                        <a:rPr lang="en-US" sz="700" b="1" i="0" u="none" strike="noStrike">
                          <a:solidFill>
                            <a:srgbClr val="000000"/>
                          </a:solidFill>
                          <a:effectLst/>
                          <a:latin typeface="Arial" panose="020B0604020202020204" pitchFamily="34" charset="0"/>
                        </a:rPr>
                        <a:t>1</a:t>
                      </a:r>
                    </a:p>
                  </a:txBody>
                  <a:tcPr marL="7995" marR="7995" marT="799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3F3F3"/>
                    </a:solidFill>
                  </a:tcPr>
                </a:tc>
                <a:tc>
                  <a:txBody>
                    <a:bodyPr/>
                    <a:lstStyle/>
                    <a:p>
                      <a:pPr algn="ctr" fontAlgn="ctr"/>
                      <a:r>
                        <a:rPr lang="en-US" sz="700" b="1" i="0" u="none" strike="noStrike">
                          <a:solidFill>
                            <a:srgbClr val="000000"/>
                          </a:solidFill>
                          <a:effectLst/>
                          <a:latin typeface="Arial" panose="020B0604020202020204" pitchFamily="34" charset="0"/>
                        </a:rPr>
                        <a:t>2</a:t>
                      </a:r>
                    </a:p>
                  </a:txBody>
                  <a:tcPr marL="7995" marR="7995" marT="799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3F3F3"/>
                    </a:solidFill>
                  </a:tcPr>
                </a:tc>
                <a:tc>
                  <a:txBody>
                    <a:bodyPr/>
                    <a:lstStyle/>
                    <a:p>
                      <a:pPr algn="ctr" fontAlgn="ctr"/>
                      <a:r>
                        <a:rPr lang="en-US" sz="700" b="1" i="0" u="none" strike="noStrike" dirty="0">
                          <a:solidFill>
                            <a:srgbClr val="000000"/>
                          </a:solidFill>
                          <a:effectLst/>
                          <a:latin typeface="Arial" panose="020B0604020202020204" pitchFamily="34" charset="0"/>
                        </a:rPr>
                        <a:t>3</a:t>
                      </a:r>
                    </a:p>
                  </a:txBody>
                  <a:tcPr marL="7995" marR="7995" marT="799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3F3F3"/>
                    </a:solidFill>
                  </a:tcPr>
                </a:tc>
                <a:tc>
                  <a:txBody>
                    <a:bodyPr/>
                    <a:lstStyle/>
                    <a:p>
                      <a:pPr algn="ctr" fontAlgn="ctr"/>
                      <a:r>
                        <a:rPr lang="en-US" sz="700" b="1" i="0" u="none" strike="noStrike">
                          <a:solidFill>
                            <a:srgbClr val="000000"/>
                          </a:solidFill>
                          <a:effectLst/>
                          <a:latin typeface="Arial" panose="020B0604020202020204" pitchFamily="34" charset="0"/>
                        </a:rPr>
                        <a:t>4</a:t>
                      </a:r>
                    </a:p>
                  </a:txBody>
                  <a:tcPr marL="7995" marR="7995" marT="799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3F3F3"/>
                    </a:solidFill>
                  </a:tcPr>
                </a:tc>
                <a:tc>
                  <a:txBody>
                    <a:bodyPr/>
                    <a:lstStyle/>
                    <a:p>
                      <a:pPr algn="ctr" fontAlgn="ctr"/>
                      <a:r>
                        <a:rPr lang="en-US" sz="700" b="1" i="0" u="none" strike="noStrike">
                          <a:solidFill>
                            <a:srgbClr val="000000"/>
                          </a:solidFill>
                          <a:effectLst/>
                          <a:latin typeface="Arial" panose="020B0604020202020204" pitchFamily="34" charset="0"/>
                        </a:rPr>
                        <a:t>5</a:t>
                      </a:r>
                    </a:p>
                  </a:txBody>
                  <a:tcPr marL="7995" marR="7995" marT="799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3F3F3"/>
                    </a:solidFill>
                  </a:tcPr>
                </a:tc>
                <a:tc>
                  <a:txBody>
                    <a:bodyPr/>
                    <a:lstStyle/>
                    <a:p>
                      <a:pPr algn="ctr" fontAlgn="ctr"/>
                      <a:r>
                        <a:rPr lang="en-US" sz="700" b="1" i="0" u="none" strike="noStrike">
                          <a:solidFill>
                            <a:srgbClr val="000000"/>
                          </a:solidFill>
                          <a:effectLst/>
                          <a:latin typeface="Arial" panose="020B0604020202020204" pitchFamily="34" charset="0"/>
                        </a:rPr>
                        <a:t>6</a:t>
                      </a:r>
                    </a:p>
                  </a:txBody>
                  <a:tcPr marL="7995" marR="7995" marT="799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3F3F3"/>
                    </a:solidFill>
                  </a:tcPr>
                </a:tc>
                <a:tc>
                  <a:txBody>
                    <a:bodyPr/>
                    <a:lstStyle/>
                    <a:p>
                      <a:pPr algn="ctr" fontAlgn="ctr"/>
                      <a:r>
                        <a:rPr lang="en-US" sz="700" b="1" i="0" u="none" strike="noStrike">
                          <a:solidFill>
                            <a:srgbClr val="000000"/>
                          </a:solidFill>
                          <a:effectLst/>
                          <a:latin typeface="Arial" panose="020B0604020202020204" pitchFamily="34" charset="0"/>
                        </a:rPr>
                        <a:t>7</a:t>
                      </a:r>
                    </a:p>
                  </a:txBody>
                  <a:tcPr marL="7995" marR="7995" marT="799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3F3F3"/>
                    </a:solidFill>
                  </a:tcPr>
                </a:tc>
                <a:tc>
                  <a:txBody>
                    <a:bodyPr/>
                    <a:lstStyle/>
                    <a:p>
                      <a:pPr algn="ctr" fontAlgn="ctr"/>
                      <a:r>
                        <a:rPr lang="en-US" sz="700" b="1" i="0" u="none" strike="noStrike">
                          <a:solidFill>
                            <a:srgbClr val="000000"/>
                          </a:solidFill>
                          <a:effectLst/>
                          <a:latin typeface="Arial" panose="020B0604020202020204" pitchFamily="34" charset="0"/>
                        </a:rPr>
                        <a:t>8</a:t>
                      </a:r>
                    </a:p>
                  </a:txBody>
                  <a:tcPr marL="7995" marR="7995" marT="799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3F3F3"/>
                    </a:solidFill>
                  </a:tcPr>
                </a:tc>
                <a:tc>
                  <a:txBody>
                    <a:bodyPr/>
                    <a:lstStyle/>
                    <a:p>
                      <a:pPr algn="ctr" fontAlgn="ctr"/>
                      <a:r>
                        <a:rPr lang="en-US" sz="700" b="1" i="0" u="none" strike="noStrike">
                          <a:solidFill>
                            <a:srgbClr val="000000"/>
                          </a:solidFill>
                          <a:effectLst/>
                          <a:latin typeface="Arial" panose="020B0604020202020204" pitchFamily="34" charset="0"/>
                        </a:rPr>
                        <a:t>9</a:t>
                      </a:r>
                    </a:p>
                  </a:txBody>
                  <a:tcPr marL="7995" marR="7995" marT="799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3F3F3"/>
                    </a:solidFill>
                  </a:tcPr>
                </a:tc>
                <a:tc>
                  <a:txBody>
                    <a:bodyPr/>
                    <a:lstStyle/>
                    <a:p>
                      <a:pPr algn="ctr" fontAlgn="ctr"/>
                      <a:r>
                        <a:rPr lang="en-US" sz="700" b="1" i="0" u="none" strike="noStrike">
                          <a:solidFill>
                            <a:srgbClr val="000000"/>
                          </a:solidFill>
                          <a:effectLst/>
                          <a:latin typeface="Arial" panose="020B0604020202020204" pitchFamily="34" charset="0"/>
                        </a:rPr>
                        <a:t>10</a:t>
                      </a:r>
                    </a:p>
                  </a:txBody>
                  <a:tcPr marL="7995" marR="7995" marT="799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3F3F3"/>
                    </a:solidFill>
                  </a:tcPr>
                </a:tc>
                <a:extLst>
                  <a:ext uri="{0D108BD9-81ED-4DB2-BD59-A6C34878D82A}">
                    <a16:rowId xmlns:a16="http://schemas.microsoft.com/office/drawing/2014/main" val="408079089"/>
                  </a:ext>
                </a:extLst>
              </a:tr>
              <a:tr h="228085">
                <a:tc rowSpan="2">
                  <a:txBody>
                    <a:bodyPr/>
                    <a:lstStyle/>
                    <a:p>
                      <a:pPr algn="ctr" fontAlgn="ctr"/>
                      <a:r>
                        <a:rPr lang="en-US" sz="700" b="1" i="0" u="none" strike="noStrike">
                          <a:solidFill>
                            <a:srgbClr val="000000"/>
                          </a:solidFill>
                          <a:effectLst/>
                          <a:latin typeface="Arial" panose="020B0604020202020204" pitchFamily="34" charset="0"/>
                        </a:rPr>
                        <a:t>Benef. No</a:t>
                      </a:r>
                    </a:p>
                  </a:txBody>
                  <a:tcPr marL="7995" marR="7995" marT="799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3F3F3"/>
                    </a:solidFill>
                  </a:tcPr>
                </a:tc>
                <a:tc rowSpan="2">
                  <a:txBody>
                    <a:bodyPr/>
                    <a:lstStyle/>
                    <a:p>
                      <a:pPr algn="ctr" fontAlgn="ctr"/>
                      <a:r>
                        <a:rPr lang="en-US" sz="700" b="1" i="0" u="none" strike="noStrike">
                          <a:solidFill>
                            <a:srgbClr val="000000"/>
                          </a:solidFill>
                          <a:effectLst/>
                          <a:latin typeface="Arial" panose="020B0604020202020204" pitchFamily="34" charset="0"/>
                        </a:rPr>
                        <a:t>WP</a:t>
                      </a:r>
                    </a:p>
                  </a:txBody>
                  <a:tcPr marL="7995" marR="7995" marT="799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3F3F3"/>
                    </a:solidFill>
                  </a:tcPr>
                </a:tc>
                <a:tc>
                  <a:txBody>
                    <a:bodyPr/>
                    <a:lstStyle/>
                    <a:p>
                      <a:pPr algn="ctr" fontAlgn="ctr"/>
                      <a:r>
                        <a:rPr lang="en-US" sz="700" b="1" i="0" u="none" strike="noStrike">
                          <a:solidFill>
                            <a:srgbClr val="000000"/>
                          </a:solidFill>
                          <a:effectLst/>
                          <a:latin typeface="Arial" panose="020B0604020202020204" pitchFamily="34" charset="0"/>
                        </a:rPr>
                        <a:t>Beneficiary No-</a:t>
                      </a:r>
                    </a:p>
                  </a:txBody>
                  <a:tcPr marL="7995" marR="7995" marT="799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F3F3F3"/>
                    </a:solidFill>
                  </a:tcPr>
                </a:tc>
                <a:tc>
                  <a:txBody>
                    <a:bodyPr/>
                    <a:lstStyle/>
                    <a:p>
                      <a:pPr algn="ctr" fontAlgn="ctr"/>
                      <a:r>
                        <a:rPr lang="en-US" sz="700" b="1" i="0" u="none" strike="noStrike">
                          <a:solidFill>
                            <a:srgbClr val="000000"/>
                          </a:solidFill>
                          <a:effectLst/>
                          <a:latin typeface="Arial" panose="020B0604020202020204" pitchFamily="34" charset="0"/>
                        </a:rPr>
                        <a:t>Deliverable</a:t>
                      </a:r>
                    </a:p>
                  </a:txBody>
                  <a:tcPr marL="7995" marR="7995" marT="799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F3F3F3"/>
                    </a:solidFill>
                  </a:tcPr>
                </a:tc>
                <a:tc>
                  <a:txBody>
                    <a:bodyPr/>
                    <a:lstStyle/>
                    <a:p>
                      <a:pPr algn="ctr" fontAlgn="ctr"/>
                      <a:r>
                        <a:rPr lang="en-US" sz="700" b="1" i="0" u="none" strike="noStrike">
                          <a:solidFill>
                            <a:srgbClr val="000000"/>
                          </a:solidFill>
                          <a:effectLst/>
                          <a:latin typeface="Arial" panose="020B0604020202020204" pitchFamily="34" charset="0"/>
                        </a:rPr>
                        <a:t>Approved</a:t>
                      </a:r>
                    </a:p>
                  </a:txBody>
                  <a:tcPr marL="7995" marR="7995" marT="799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F3F3F3"/>
                    </a:solidFill>
                  </a:tcPr>
                </a:tc>
                <a:tc>
                  <a:txBody>
                    <a:bodyPr/>
                    <a:lstStyle/>
                    <a:p>
                      <a:pPr algn="ctr" fontAlgn="ctr"/>
                      <a:r>
                        <a:rPr lang="en-US" sz="700" b="1" i="0" u="none" strike="noStrike">
                          <a:solidFill>
                            <a:srgbClr val="000000"/>
                          </a:solidFill>
                          <a:effectLst/>
                          <a:latin typeface="Arial" panose="020B0604020202020204" pitchFamily="34" charset="0"/>
                        </a:rPr>
                        <a:t>Contracted</a:t>
                      </a:r>
                    </a:p>
                  </a:txBody>
                  <a:tcPr marL="7995" marR="7995" marT="799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F3F3F3"/>
                    </a:solidFill>
                  </a:tcPr>
                </a:tc>
                <a:tc rowSpan="2">
                  <a:txBody>
                    <a:bodyPr/>
                    <a:lstStyle/>
                    <a:p>
                      <a:pPr algn="ctr" fontAlgn="ctr"/>
                      <a:r>
                        <a:rPr lang="en-US" sz="700" b="1" i="0" u="none" strike="noStrike">
                          <a:solidFill>
                            <a:srgbClr val="000000"/>
                          </a:solidFill>
                          <a:effectLst/>
                          <a:latin typeface="Arial" panose="020B0604020202020204" pitchFamily="34" charset="0"/>
                        </a:rPr>
                        <a:t>Expenditure paid out during this reporting period</a:t>
                      </a:r>
                    </a:p>
                  </a:txBody>
                  <a:tcPr marL="7995" marR="7995" marT="799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3F3F3"/>
                    </a:solidFill>
                  </a:tcPr>
                </a:tc>
                <a:tc>
                  <a:txBody>
                    <a:bodyPr/>
                    <a:lstStyle/>
                    <a:p>
                      <a:pPr algn="ctr" fontAlgn="ctr"/>
                      <a:r>
                        <a:rPr lang="en-US" sz="700" b="1" i="0" u="none" strike="noStrike">
                          <a:solidFill>
                            <a:srgbClr val="000000"/>
                          </a:solidFill>
                          <a:effectLst/>
                          <a:latin typeface="Arial" panose="020B0604020202020204" pitchFamily="34" charset="0"/>
                        </a:rPr>
                        <a:t>TOTAL</a:t>
                      </a:r>
                    </a:p>
                  </a:txBody>
                  <a:tcPr marL="7995" marR="7995" marT="799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F3F3F3"/>
                    </a:solidFill>
                  </a:tcPr>
                </a:tc>
                <a:tc rowSpan="2">
                  <a:txBody>
                    <a:bodyPr/>
                    <a:lstStyle/>
                    <a:p>
                      <a:pPr algn="ctr" fontAlgn="ctr"/>
                      <a:r>
                        <a:rPr lang="en-US" sz="700" b="1" i="0" u="none" strike="noStrike">
                          <a:solidFill>
                            <a:srgbClr val="000000"/>
                          </a:solidFill>
                          <a:effectLst/>
                          <a:latin typeface="Arial" panose="020B0604020202020204" pitchFamily="34" charset="0"/>
                        </a:rPr>
                        <a:t>Verified Expenditure during this reporting period</a:t>
                      </a:r>
                    </a:p>
                  </a:txBody>
                  <a:tcPr marL="7995" marR="7995" marT="799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3F3F3"/>
                    </a:solidFill>
                  </a:tcPr>
                </a:tc>
                <a:tc>
                  <a:txBody>
                    <a:bodyPr/>
                    <a:lstStyle/>
                    <a:p>
                      <a:pPr algn="ctr" fontAlgn="ctr"/>
                      <a:r>
                        <a:rPr lang="en-US" sz="700" b="1" i="0" u="none" strike="noStrike">
                          <a:solidFill>
                            <a:srgbClr val="000000"/>
                          </a:solidFill>
                          <a:effectLst/>
                          <a:latin typeface="Arial" panose="020B0604020202020204" pitchFamily="34" charset="0"/>
                        </a:rPr>
                        <a:t>TOTAL</a:t>
                      </a:r>
                    </a:p>
                  </a:txBody>
                  <a:tcPr marL="7995" marR="7995" marT="799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F3F3F3"/>
                    </a:solidFill>
                  </a:tcPr>
                </a:tc>
                <a:extLst>
                  <a:ext uri="{0D108BD9-81ED-4DB2-BD59-A6C34878D82A}">
                    <a16:rowId xmlns:a16="http://schemas.microsoft.com/office/drawing/2014/main" val="3048570410"/>
                  </a:ext>
                </a:extLst>
              </a:tr>
              <a:tr h="620080">
                <a:tc vMerge="1">
                  <a:txBody>
                    <a:bodyPr/>
                    <a:lstStyle/>
                    <a:p>
                      <a:endParaRPr lang="en-US"/>
                    </a:p>
                  </a:txBody>
                  <a:tcPr/>
                </a:tc>
                <a:tc vMerge="1">
                  <a:txBody>
                    <a:bodyPr/>
                    <a:lstStyle/>
                    <a:p>
                      <a:endParaRPr lang="en-US"/>
                    </a:p>
                  </a:txBody>
                  <a:tcPr/>
                </a:tc>
                <a:tc>
                  <a:txBody>
                    <a:bodyPr/>
                    <a:lstStyle/>
                    <a:p>
                      <a:pPr algn="ctr" fontAlgn="ctr"/>
                      <a:r>
                        <a:rPr lang="en-US" sz="700" b="1" i="0" u="none" strike="noStrike">
                          <a:solidFill>
                            <a:srgbClr val="000000"/>
                          </a:solidFill>
                          <a:effectLst/>
                          <a:latin typeface="Arial" panose="020B0604020202020204" pitchFamily="34" charset="0"/>
                        </a:rPr>
                        <a:t>Deliv.No</a:t>
                      </a:r>
                    </a:p>
                  </a:txBody>
                  <a:tcPr marL="7995" marR="7995" marT="799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3F3F3"/>
                    </a:solidFill>
                  </a:tcPr>
                </a:tc>
                <a:tc>
                  <a:txBody>
                    <a:bodyPr/>
                    <a:lstStyle/>
                    <a:p>
                      <a:pPr algn="ctr" fontAlgn="ctr"/>
                      <a:r>
                        <a:rPr lang="en-US" sz="700" b="1" i="0" u="none" strike="noStrike" dirty="0">
                          <a:solidFill>
                            <a:srgbClr val="000000"/>
                          </a:solidFill>
                          <a:effectLst/>
                          <a:latin typeface="Arial" panose="020B0604020202020204" pitchFamily="34" charset="0"/>
                        </a:rPr>
                        <a:t>Title</a:t>
                      </a:r>
                    </a:p>
                  </a:txBody>
                  <a:tcPr marL="7995" marR="7995" marT="799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3F3F3"/>
                    </a:solidFill>
                  </a:tcPr>
                </a:tc>
                <a:tc>
                  <a:txBody>
                    <a:bodyPr/>
                    <a:lstStyle/>
                    <a:p>
                      <a:pPr algn="ctr" fontAlgn="ctr"/>
                      <a:r>
                        <a:rPr lang="en-US" sz="700" b="1" i="0" u="none" strike="noStrike">
                          <a:solidFill>
                            <a:srgbClr val="000000"/>
                          </a:solidFill>
                          <a:effectLst/>
                          <a:latin typeface="Arial" panose="020B0604020202020204" pitchFamily="34" charset="0"/>
                        </a:rPr>
                        <a:t>Budget</a:t>
                      </a:r>
                    </a:p>
                  </a:txBody>
                  <a:tcPr marL="7995" marR="7995" marT="799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3F3F3"/>
                    </a:solidFill>
                  </a:tcPr>
                </a:tc>
                <a:tc>
                  <a:txBody>
                    <a:bodyPr/>
                    <a:lstStyle/>
                    <a:p>
                      <a:pPr algn="ctr" fontAlgn="ctr"/>
                      <a:r>
                        <a:rPr lang="en-US" sz="700" b="1" i="0" u="none" strike="noStrike">
                          <a:solidFill>
                            <a:srgbClr val="000000"/>
                          </a:solidFill>
                          <a:effectLst/>
                          <a:latin typeface="Arial" panose="020B0604020202020204" pitchFamily="34" charset="0"/>
                        </a:rPr>
                        <a:t>Budget</a:t>
                      </a:r>
                    </a:p>
                  </a:txBody>
                  <a:tcPr marL="7995" marR="7995" marT="799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3F3F3"/>
                    </a:solidFill>
                  </a:tcPr>
                </a:tc>
                <a:tc vMerge="1">
                  <a:txBody>
                    <a:bodyPr/>
                    <a:lstStyle/>
                    <a:p>
                      <a:endParaRPr lang="en-US"/>
                    </a:p>
                  </a:txBody>
                  <a:tcPr/>
                </a:tc>
                <a:tc>
                  <a:txBody>
                    <a:bodyPr/>
                    <a:lstStyle/>
                    <a:p>
                      <a:pPr algn="ctr" fontAlgn="ctr"/>
                      <a:r>
                        <a:rPr lang="en-US" sz="700" b="1" i="0" u="none" strike="noStrike">
                          <a:solidFill>
                            <a:srgbClr val="000000"/>
                          </a:solidFill>
                          <a:effectLst/>
                          <a:latin typeface="Arial" panose="020B0604020202020204" pitchFamily="34" charset="0"/>
                        </a:rPr>
                        <a:t>Expenditure paid out including this reporting period</a:t>
                      </a:r>
                    </a:p>
                  </a:txBody>
                  <a:tcPr marL="7995" marR="7995" marT="799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3F3F3"/>
                    </a:solidFill>
                  </a:tcPr>
                </a:tc>
                <a:tc vMerge="1">
                  <a:txBody>
                    <a:bodyPr/>
                    <a:lstStyle/>
                    <a:p>
                      <a:endParaRPr lang="en-US"/>
                    </a:p>
                  </a:txBody>
                  <a:tcPr/>
                </a:tc>
                <a:tc>
                  <a:txBody>
                    <a:bodyPr/>
                    <a:lstStyle/>
                    <a:p>
                      <a:pPr algn="ctr" fontAlgn="ctr"/>
                      <a:r>
                        <a:rPr lang="en-US" sz="700" b="1" i="0" u="none" strike="noStrike">
                          <a:solidFill>
                            <a:srgbClr val="000000"/>
                          </a:solidFill>
                          <a:effectLst/>
                          <a:latin typeface="Arial" panose="020B0604020202020204" pitchFamily="34" charset="0"/>
                        </a:rPr>
                        <a:t>Verified Expenditure including this reporting period</a:t>
                      </a:r>
                    </a:p>
                  </a:txBody>
                  <a:tcPr marL="7995" marR="7995" marT="799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3F3F3"/>
                    </a:solidFill>
                  </a:tcPr>
                </a:tc>
                <a:extLst>
                  <a:ext uri="{0D108BD9-81ED-4DB2-BD59-A6C34878D82A}">
                    <a16:rowId xmlns:a16="http://schemas.microsoft.com/office/drawing/2014/main" val="3576601639"/>
                  </a:ext>
                </a:extLst>
              </a:tr>
              <a:tr h="228085">
                <a:tc>
                  <a:txBody>
                    <a:bodyPr/>
                    <a:lstStyle/>
                    <a:p>
                      <a:pPr algn="l" fontAlgn="ctr"/>
                      <a:r>
                        <a:rPr lang="en-US" sz="700" b="0" i="0" u="none" strike="noStrike">
                          <a:solidFill>
                            <a:srgbClr val="000000"/>
                          </a:solidFill>
                          <a:effectLst/>
                          <a:latin typeface="Arial" panose="020B0604020202020204" pitchFamily="34" charset="0"/>
                        </a:rPr>
                        <a:t> </a:t>
                      </a:r>
                    </a:p>
                  </a:txBody>
                  <a:tcPr marL="7995" marR="7995" marT="799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rowSpan="2">
                  <a:txBody>
                    <a:bodyPr/>
                    <a:lstStyle/>
                    <a:p>
                      <a:pPr algn="l" fontAlgn="ctr"/>
                      <a:r>
                        <a:rPr lang="en-US" sz="700" b="0" i="0" u="none" strike="noStrike">
                          <a:solidFill>
                            <a:srgbClr val="000000"/>
                          </a:solidFill>
                          <a:effectLst/>
                          <a:latin typeface="Arial" panose="020B0604020202020204" pitchFamily="34" charset="0"/>
                        </a:rPr>
                        <a:t> 1</a:t>
                      </a:r>
                    </a:p>
                  </a:txBody>
                  <a:tcPr marL="7995" marR="7995" marT="799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l" fontAlgn="ctr"/>
                      <a:r>
                        <a:rPr lang="en-US" sz="700" b="0" i="0" u="none" strike="noStrike" dirty="0">
                          <a:solidFill>
                            <a:srgbClr val="000000"/>
                          </a:solidFill>
                          <a:effectLst/>
                          <a:latin typeface="Arial" panose="020B0604020202020204" pitchFamily="34" charset="0"/>
                        </a:rPr>
                        <a:t>Deliverable 1.1.2</a:t>
                      </a:r>
                    </a:p>
                  </a:txBody>
                  <a:tcPr marL="7995" marR="7995" marT="799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l" fontAlgn="ctr"/>
                      <a:r>
                        <a:rPr lang="en-US" sz="700" b="0" i="0" u="none" strike="noStrike" dirty="0">
                          <a:solidFill>
                            <a:srgbClr val="000000"/>
                          </a:solidFill>
                          <a:effectLst/>
                          <a:latin typeface="Arial" panose="020B0604020202020204" pitchFamily="34" charset="0"/>
                        </a:rPr>
                        <a:t>Project Management &amp; Coordination</a:t>
                      </a:r>
                    </a:p>
                  </a:txBody>
                  <a:tcPr marL="7995" marR="7995" marT="799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r" fontAlgn="ctr"/>
                      <a:r>
                        <a:rPr lang="en-US" sz="700" b="0" i="0" u="none" strike="noStrike" dirty="0">
                          <a:solidFill>
                            <a:srgbClr val="000000"/>
                          </a:solidFill>
                          <a:effectLst/>
                          <a:latin typeface="Arial" panose="020B0604020202020204" pitchFamily="34" charset="0"/>
                        </a:rPr>
                        <a:t>16.480,80</a:t>
                      </a:r>
                    </a:p>
                  </a:txBody>
                  <a:tcPr marL="7995" marR="7995" marT="799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r" fontAlgn="ctr"/>
                      <a:r>
                        <a:rPr lang="en-US" sz="700" b="0" i="0" u="none" strike="noStrike">
                          <a:solidFill>
                            <a:srgbClr val="000000"/>
                          </a:solidFill>
                          <a:effectLst/>
                          <a:latin typeface="Arial" panose="020B0604020202020204" pitchFamily="34" charset="0"/>
                        </a:rPr>
                        <a:t>16.249,92</a:t>
                      </a:r>
                    </a:p>
                  </a:txBody>
                  <a:tcPr marL="7995" marR="7995" marT="799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r" fontAlgn="ctr"/>
                      <a:r>
                        <a:rPr lang="en-US" sz="700" b="0" i="0" u="none" strike="noStrike" dirty="0">
                          <a:solidFill>
                            <a:srgbClr val="000000"/>
                          </a:solidFill>
                          <a:effectLst/>
                          <a:latin typeface="Arial" panose="020B0604020202020204" pitchFamily="34" charset="0"/>
                        </a:rPr>
                        <a:t>3.445,35</a:t>
                      </a:r>
                    </a:p>
                  </a:txBody>
                  <a:tcPr marL="7995" marR="7995" marT="799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r" fontAlgn="ctr"/>
                      <a:r>
                        <a:rPr lang="en-US" sz="700" b="1" i="0" u="none" strike="noStrike" dirty="0">
                          <a:solidFill>
                            <a:srgbClr val="FF0000"/>
                          </a:solidFill>
                          <a:effectLst/>
                          <a:latin typeface="Arial" panose="020B0604020202020204" pitchFamily="34" charset="0"/>
                        </a:rPr>
                        <a:t>15.149,80</a:t>
                      </a:r>
                    </a:p>
                  </a:txBody>
                  <a:tcPr marL="7995" marR="7995" marT="799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r" fontAlgn="ctr"/>
                      <a:r>
                        <a:rPr lang="en-US" sz="700" b="0" i="0" u="none" strike="noStrike" dirty="0">
                          <a:solidFill>
                            <a:srgbClr val="000000"/>
                          </a:solidFill>
                          <a:effectLst/>
                          <a:latin typeface="Arial" panose="020B0604020202020204" pitchFamily="34" charset="0"/>
                        </a:rPr>
                        <a:t>12.528,01</a:t>
                      </a:r>
                    </a:p>
                  </a:txBody>
                  <a:tcPr marL="7995" marR="7995" marT="799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r" fontAlgn="ctr"/>
                      <a:r>
                        <a:rPr lang="en-US" sz="700" b="1" i="0" u="none" strike="noStrike" dirty="0">
                          <a:solidFill>
                            <a:schemeClr val="tx1"/>
                          </a:solidFill>
                          <a:effectLst/>
                          <a:latin typeface="Arial" panose="020B0604020202020204" pitchFamily="34" charset="0"/>
                        </a:rPr>
                        <a:t>15.149,74</a:t>
                      </a:r>
                    </a:p>
                  </a:txBody>
                  <a:tcPr marL="7995" marR="7995" marT="799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553625440"/>
                  </a:ext>
                </a:extLst>
              </a:tr>
              <a:tr h="228085">
                <a:tc>
                  <a:txBody>
                    <a:bodyPr/>
                    <a:lstStyle/>
                    <a:p>
                      <a:pPr algn="l" fontAlgn="ctr"/>
                      <a:r>
                        <a:rPr lang="en-US" sz="700" b="0" i="0" u="none" strike="noStrike">
                          <a:solidFill>
                            <a:srgbClr val="000000"/>
                          </a:solidFill>
                          <a:effectLst/>
                          <a:latin typeface="Arial" panose="020B0604020202020204" pitchFamily="34" charset="0"/>
                        </a:rPr>
                        <a:t> LB </a:t>
                      </a:r>
                    </a:p>
                  </a:txBody>
                  <a:tcPr marL="7995" marR="7995" marT="799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549860695"/>
                  </a:ext>
                </a:extLst>
              </a:tr>
              <a:tr h="228085">
                <a:tc>
                  <a:txBody>
                    <a:bodyPr/>
                    <a:lstStyle/>
                    <a:p>
                      <a:pPr algn="l" fontAlgn="ctr"/>
                      <a:r>
                        <a:rPr lang="en-US" sz="700" b="0" i="0" u="none" strike="noStrike">
                          <a:solidFill>
                            <a:srgbClr val="000000"/>
                          </a:solidFill>
                          <a:effectLst/>
                          <a:latin typeface="Arial" panose="020B0604020202020204" pitchFamily="34" charset="0"/>
                        </a:rPr>
                        <a:t> </a:t>
                      </a:r>
                    </a:p>
                  </a:txBody>
                  <a:tcPr marL="7995" marR="7995" marT="799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rowSpan="2">
                  <a:txBody>
                    <a:bodyPr/>
                    <a:lstStyle/>
                    <a:p>
                      <a:pPr algn="l" fontAlgn="ctr"/>
                      <a:r>
                        <a:rPr lang="en-US" sz="700" b="0" i="0" u="none" strike="noStrike">
                          <a:solidFill>
                            <a:srgbClr val="000000"/>
                          </a:solidFill>
                          <a:effectLst/>
                          <a:latin typeface="Arial" panose="020B0604020202020204" pitchFamily="34" charset="0"/>
                        </a:rPr>
                        <a:t> 1</a:t>
                      </a:r>
                    </a:p>
                  </a:txBody>
                  <a:tcPr marL="7995" marR="7995" marT="799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l" fontAlgn="ctr"/>
                      <a:r>
                        <a:rPr lang="en-US" sz="700" b="0" i="0" u="none" strike="noStrike">
                          <a:solidFill>
                            <a:srgbClr val="000000"/>
                          </a:solidFill>
                          <a:effectLst/>
                          <a:latin typeface="Arial" panose="020B0604020202020204" pitchFamily="34" charset="0"/>
                        </a:rPr>
                        <a:t>Deliverable 1.1.3</a:t>
                      </a:r>
                    </a:p>
                  </a:txBody>
                  <a:tcPr marL="7995" marR="7995" marT="799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l" fontAlgn="ctr"/>
                      <a:r>
                        <a:rPr lang="en-US" sz="700" b="0" i="0" u="none" strike="noStrike" dirty="0">
                          <a:solidFill>
                            <a:srgbClr val="000000"/>
                          </a:solidFill>
                          <a:effectLst/>
                          <a:latin typeface="Arial" panose="020B0604020202020204" pitchFamily="34" charset="0"/>
                        </a:rPr>
                        <a:t>Management Team &amp; Technical Meetings</a:t>
                      </a:r>
                    </a:p>
                  </a:txBody>
                  <a:tcPr marL="7995" marR="7995" marT="799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r" fontAlgn="ctr"/>
                      <a:r>
                        <a:rPr lang="en-US" sz="700" b="0" i="0" u="none" strike="noStrike" dirty="0">
                          <a:solidFill>
                            <a:srgbClr val="000000"/>
                          </a:solidFill>
                          <a:effectLst/>
                          <a:latin typeface="Arial" panose="020B0604020202020204" pitchFamily="34" charset="0"/>
                        </a:rPr>
                        <a:t>1.933,00</a:t>
                      </a:r>
                    </a:p>
                  </a:txBody>
                  <a:tcPr marL="7995" marR="7995" marT="799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r" fontAlgn="ctr"/>
                      <a:r>
                        <a:rPr lang="en-US" sz="700" b="0" i="0" u="none" strike="noStrike">
                          <a:solidFill>
                            <a:srgbClr val="000000"/>
                          </a:solidFill>
                          <a:effectLst/>
                          <a:latin typeface="Arial" panose="020B0604020202020204" pitchFamily="34" charset="0"/>
                        </a:rPr>
                        <a:t>500,00</a:t>
                      </a:r>
                    </a:p>
                  </a:txBody>
                  <a:tcPr marL="7995" marR="7995" marT="799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r" fontAlgn="ctr"/>
                      <a:r>
                        <a:rPr lang="en-US" sz="700" b="0" i="0" u="none" strike="noStrike">
                          <a:solidFill>
                            <a:srgbClr val="000000"/>
                          </a:solidFill>
                          <a:effectLst/>
                          <a:latin typeface="Arial" panose="020B0604020202020204" pitchFamily="34" charset="0"/>
                        </a:rPr>
                        <a:t>77,03</a:t>
                      </a:r>
                    </a:p>
                  </a:txBody>
                  <a:tcPr marL="7995" marR="7995" marT="799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r" fontAlgn="ctr"/>
                      <a:r>
                        <a:rPr lang="en-US" sz="700" b="1" i="0" u="none" strike="noStrike" dirty="0">
                          <a:solidFill>
                            <a:srgbClr val="FF0000"/>
                          </a:solidFill>
                          <a:effectLst/>
                          <a:latin typeface="Arial" panose="020B0604020202020204" pitchFamily="34" charset="0"/>
                        </a:rPr>
                        <a:t>450,30</a:t>
                      </a:r>
                    </a:p>
                  </a:txBody>
                  <a:tcPr marL="7995" marR="7995" marT="799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r" fontAlgn="ctr"/>
                      <a:r>
                        <a:rPr lang="en-US" sz="700" b="0" i="0" u="none" strike="noStrike" dirty="0">
                          <a:solidFill>
                            <a:srgbClr val="000000"/>
                          </a:solidFill>
                          <a:effectLst/>
                          <a:latin typeface="Arial" panose="020B0604020202020204" pitchFamily="34" charset="0"/>
                        </a:rPr>
                        <a:t>77,03</a:t>
                      </a:r>
                    </a:p>
                  </a:txBody>
                  <a:tcPr marL="7995" marR="7995" marT="799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r" fontAlgn="ctr"/>
                      <a:r>
                        <a:rPr lang="en-US" sz="700" b="0" i="0" u="none" strike="noStrike">
                          <a:solidFill>
                            <a:srgbClr val="000000"/>
                          </a:solidFill>
                          <a:effectLst/>
                          <a:latin typeface="Arial" panose="020B0604020202020204" pitchFamily="34" charset="0"/>
                        </a:rPr>
                        <a:t>450,03</a:t>
                      </a:r>
                    </a:p>
                  </a:txBody>
                  <a:tcPr marL="7995" marR="7995" marT="799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749303463"/>
                  </a:ext>
                </a:extLst>
              </a:tr>
              <a:tr h="228085">
                <a:tc>
                  <a:txBody>
                    <a:bodyPr/>
                    <a:lstStyle/>
                    <a:p>
                      <a:pPr algn="l" fontAlgn="ctr"/>
                      <a:r>
                        <a:rPr lang="en-US" sz="700" b="0" i="0" u="none" strike="noStrike" dirty="0">
                          <a:solidFill>
                            <a:srgbClr val="000000"/>
                          </a:solidFill>
                          <a:effectLst/>
                          <a:latin typeface="Arial" panose="020B0604020202020204" pitchFamily="34" charset="0"/>
                        </a:rPr>
                        <a:t> LB </a:t>
                      </a:r>
                    </a:p>
                  </a:txBody>
                  <a:tcPr marL="7995" marR="7995" marT="799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8619382"/>
                  </a:ext>
                </a:extLst>
              </a:tr>
            </a:tbl>
          </a:graphicData>
        </a:graphic>
      </p:graphicFrame>
      <p:sp>
        <p:nvSpPr>
          <p:cNvPr id="3" name="Θέση υποσέλιδου 2">
            <a:extLst>
              <a:ext uri="{FF2B5EF4-FFF2-40B4-BE49-F238E27FC236}">
                <a16:creationId xmlns:a16="http://schemas.microsoft.com/office/drawing/2014/main" id="{0C5DCC1A-922D-4BED-7974-F612CCC62A8C}"/>
              </a:ext>
            </a:extLst>
          </p:cNvPr>
          <p:cNvSpPr>
            <a:spLocks noGrp="1"/>
          </p:cNvSpPr>
          <p:nvPr>
            <p:ph type="ftr" sz="quarter" idx="11"/>
          </p:nvPr>
        </p:nvSpPr>
        <p:spPr>
          <a:xfrm>
            <a:off x="5508104" y="6195253"/>
            <a:ext cx="2952328" cy="365125"/>
          </a:xfrm>
        </p:spPr>
        <p:txBody>
          <a:bodyPr/>
          <a:lstStyle/>
          <a:p>
            <a:r>
              <a:rPr lang="en-US" dirty="0"/>
              <a:t>Project Closure Seminar, Tirana 06/07/2023</a:t>
            </a:r>
            <a:endParaRPr lang="el-GR" dirty="0"/>
          </a:p>
        </p:txBody>
      </p:sp>
      <p:sp>
        <p:nvSpPr>
          <p:cNvPr id="4" name="Τίτλος 3">
            <a:extLst>
              <a:ext uri="{FF2B5EF4-FFF2-40B4-BE49-F238E27FC236}">
                <a16:creationId xmlns:a16="http://schemas.microsoft.com/office/drawing/2014/main" id="{970FF509-CCBC-A8DD-F63A-9042282D27E1}"/>
              </a:ext>
            </a:extLst>
          </p:cNvPr>
          <p:cNvSpPr>
            <a:spLocks noGrp="1"/>
          </p:cNvSpPr>
          <p:nvPr>
            <p:ph type="title"/>
          </p:nvPr>
        </p:nvSpPr>
        <p:spPr>
          <a:xfrm>
            <a:off x="457200" y="274638"/>
            <a:ext cx="8229600" cy="994122"/>
          </a:xfrm>
        </p:spPr>
        <p:txBody>
          <a:bodyPr>
            <a:normAutofit/>
          </a:bodyPr>
          <a:lstStyle/>
          <a:p>
            <a:r>
              <a:rPr lang="en-US" sz="3200" dirty="0" err="1"/>
              <a:t>Printing_deliverables_pdf</a:t>
            </a:r>
            <a:endParaRPr lang="el-GR" sz="3200" dirty="0"/>
          </a:p>
        </p:txBody>
      </p:sp>
      <p:sp>
        <p:nvSpPr>
          <p:cNvPr id="30" name="TextBox 29">
            <a:extLst>
              <a:ext uri="{FF2B5EF4-FFF2-40B4-BE49-F238E27FC236}">
                <a16:creationId xmlns:a16="http://schemas.microsoft.com/office/drawing/2014/main" id="{B8DB020C-B6F6-4E81-2378-D7C9566F7A72}"/>
              </a:ext>
            </a:extLst>
          </p:cNvPr>
          <p:cNvSpPr txBox="1"/>
          <p:nvPr/>
        </p:nvSpPr>
        <p:spPr>
          <a:xfrm>
            <a:off x="395536" y="1247219"/>
            <a:ext cx="7976302" cy="2031325"/>
          </a:xfrm>
          <a:prstGeom prst="rect">
            <a:avLst/>
          </a:prstGeom>
          <a:noFill/>
        </p:spPr>
        <p:txBody>
          <a:bodyPr wrap="square" rtlCol="0">
            <a:spAutoFit/>
          </a:bodyPr>
          <a:lstStyle/>
          <a:p>
            <a:r>
              <a:rPr lang="el-GR" dirty="0"/>
              <a:t>7_</a:t>
            </a:r>
            <a:r>
              <a:rPr lang="en-US" dirty="0"/>
              <a:t>Filled in by the user</a:t>
            </a:r>
          </a:p>
          <a:p>
            <a:r>
              <a:rPr lang="en-US" dirty="0"/>
              <a:t>8_Automatically filled in. It sums up Column (7) of the current PR + columns (7) of all the previous PRs which are Accepted/Checked </a:t>
            </a:r>
          </a:p>
          <a:p>
            <a:r>
              <a:rPr lang="en-US" dirty="0"/>
              <a:t>9_Sums up the amounts of the Tables of Expenditures which are at least “verified” within the reporting period of the current PR</a:t>
            </a:r>
          </a:p>
          <a:p>
            <a:r>
              <a:rPr lang="en-US" dirty="0"/>
              <a:t>10_ Sums up column (9) of the current PR + columns (9) of all the previous PRs which are Accepted/Checked </a:t>
            </a:r>
          </a:p>
        </p:txBody>
      </p:sp>
      <p:sp>
        <p:nvSpPr>
          <p:cNvPr id="6" name="Ορθογώνιο 5">
            <a:extLst>
              <a:ext uri="{FF2B5EF4-FFF2-40B4-BE49-F238E27FC236}">
                <a16:creationId xmlns:a16="http://schemas.microsoft.com/office/drawing/2014/main" id="{AFF23D22-E68A-C81D-8907-262F58797142}"/>
              </a:ext>
            </a:extLst>
          </p:cNvPr>
          <p:cNvSpPr/>
          <p:nvPr/>
        </p:nvSpPr>
        <p:spPr>
          <a:xfrm>
            <a:off x="5724128" y="3933056"/>
            <a:ext cx="2880320" cy="14401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9730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extBox 33">
            <a:extLst>
              <a:ext uri="{FF2B5EF4-FFF2-40B4-BE49-F238E27FC236}">
                <a16:creationId xmlns:a16="http://schemas.microsoft.com/office/drawing/2014/main" id="{1984509A-2471-9E10-4CF1-DB56D62D8554}"/>
              </a:ext>
            </a:extLst>
          </p:cNvPr>
          <p:cNvGraphicFramePr>
            <a:graphicFrameLocks noGrp="1"/>
          </p:cNvGraphicFramePr>
          <p:nvPr>
            <p:ph idx="1"/>
            <p:extLst>
              <p:ext uri="{D42A27DB-BD31-4B8C-83A1-F6EECF244321}">
                <p14:modId xmlns:p14="http://schemas.microsoft.com/office/powerpoint/2010/main" val="2342041187"/>
              </p:ext>
            </p:extLst>
          </p:nvPr>
        </p:nvGraphicFramePr>
        <p:xfrm>
          <a:off x="3347864" y="2564904"/>
          <a:ext cx="5338936"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Θέση υποσέλιδου 2">
            <a:extLst>
              <a:ext uri="{FF2B5EF4-FFF2-40B4-BE49-F238E27FC236}">
                <a16:creationId xmlns:a16="http://schemas.microsoft.com/office/drawing/2014/main" id="{09CD508F-3B5F-44D5-870A-D49EFCAB40ED}"/>
              </a:ext>
            </a:extLst>
          </p:cNvPr>
          <p:cNvSpPr>
            <a:spLocks noGrp="1"/>
          </p:cNvSpPr>
          <p:nvPr>
            <p:ph type="ftr" sz="quarter" idx="11"/>
          </p:nvPr>
        </p:nvSpPr>
        <p:spPr>
          <a:xfrm>
            <a:off x="5076056" y="6270773"/>
            <a:ext cx="3288272" cy="365125"/>
          </a:xfrm>
        </p:spPr>
        <p:txBody>
          <a:bodyPr/>
          <a:lstStyle/>
          <a:p>
            <a:r>
              <a:rPr lang="en-US"/>
              <a:t>Project Closure Seminar, Tirana 06/07/2023</a:t>
            </a:r>
            <a:endParaRPr lang="el-GR"/>
          </a:p>
        </p:txBody>
      </p:sp>
      <p:sp>
        <p:nvSpPr>
          <p:cNvPr id="4" name="Τίτλος 3">
            <a:extLst>
              <a:ext uri="{FF2B5EF4-FFF2-40B4-BE49-F238E27FC236}">
                <a16:creationId xmlns:a16="http://schemas.microsoft.com/office/drawing/2014/main" id="{54A67E5C-58A0-F3D6-03AA-136B1597BA81}"/>
              </a:ext>
            </a:extLst>
          </p:cNvPr>
          <p:cNvSpPr>
            <a:spLocks noGrp="1"/>
          </p:cNvSpPr>
          <p:nvPr>
            <p:ph type="title"/>
          </p:nvPr>
        </p:nvSpPr>
        <p:spPr>
          <a:xfrm>
            <a:off x="457200" y="274638"/>
            <a:ext cx="6635080" cy="1143000"/>
          </a:xfrm>
        </p:spPr>
        <p:txBody>
          <a:bodyPr/>
          <a:lstStyle/>
          <a:p>
            <a:endParaRPr lang="el-GR" dirty="0"/>
          </a:p>
        </p:txBody>
      </p:sp>
      <p:pic>
        <p:nvPicPr>
          <p:cNvPr id="7" name="Εικόνα 6" descr="Εικόνα που περιέχει κείμενο, στιγμιότυπο οθόνης, γραμματοσειρά&#10;&#10;Περιγραφή που δημιουργήθηκε αυτόματα">
            <a:extLst>
              <a:ext uri="{FF2B5EF4-FFF2-40B4-BE49-F238E27FC236}">
                <a16:creationId xmlns:a16="http://schemas.microsoft.com/office/drawing/2014/main" id="{217DC794-02D0-F891-DED9-3D3899210A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5596" y="175756"/>
            <a:ext cx="6344535" cy="2029108"/>
          </a:xfrm>
          <a:prstGeom prst="rect">
            <a:avLst/>
          </a:prstGeom>
        </p:spPr>
      </p:pic>
    </p:spTree>
    <p:extLst>
      <p:ext uri="{BB962C8B-B14F-4D97-AF65-F5344CB8AC3E}">
        <p14:creationId xmlns:p14="http://schemas.microsoft.com/office/powerpoint/2010/main" val="4081579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109692C8-68A5-2905-9B92-C0CA50AB00CD}"/>
              </a:ext>
            </a:extLst>
          </p:cNvPr>
          <p:cNvSpPr>
            <a:spLocks noGrp="1"/>
          </p:cNvSpPr>
          <p:nvPr>
            <p:ph idx="1"/>
          </p:nvPr>
        </p:nvSpPr>
        <p:spPr/>
        <p:txBody>
          <a:bodyPr/>
          <a:lstStyle/>
          <a:p>
            <a:pPr marL="109728" indent="0" algn="ctr">
              <a:buNone/>
            </a:pPr>
            <a:r>
              <a:rPr lang="en-US" dirty="0"/>
              <a:t>When was the last Table of Expenditures verified? </a:t>
            </a:r>
            <a:endParaRPr lang="el-GR" dirty="0"/>
          </a:p>
        </p:txBody>
      </p:sp>
      <p:sp>
        <p:nvSpPr>
          <p:cNvPr id="3" name="Θέση υποσέλιδου 2">
            <a:extLst>
              <a:ext uri="{FF2B5EF4-FFF2-40B4-BE49-F238E27FC236}">
                <a16:creationId xmlns:a16="http://schemas.microsoft.com/office/drawing/2014/main" id="{6BA8FA00-3973-4647-8CF8-2EA4C29FF04D}"/>
              </a:ext>
            </a:extLst>
          </p:cNvPr>
          <p:cNvSpPr>
            <a:spLocks noGrp="1"/>
          </p:cNvSpPr>
          <p:nvPr>
            <p:ph type="ftr" sz="quarter" idx="11"/>
          </p:nvPr>
        </p:nvSpPr>
        <p:spPr>
          <a:xfrm>
            <a:off x="5436097" y="6237312"/>
            <a:ext cx="3014476" cy="365125"/>
          </a:xfrm>
        </p:spPr>
        <p:txBody>
          <a:bodyPr/>
          <a:lstStyle/>
          <a:p>
            <a:r>
              <a:rPr lang="en-US" dirty="0"/>
              <a:t>Project Closure Seminar, Tirana 06/07/2023</a:t>
            </a:r>
            <a:endParaRPr lang="el-GR" dirty="0"/>
          </a:p>
        </p:txBody>
      </p:sp>
      <p:graphicFrame>
        <p:nvGraphicFramePr>
          <p:cNvPr id="6" name="Πίνακας 6">
            <a:extLst>
              <a:ext uri="{FF2B5EF4-FFF2-40B4-BE49-F238E27FC236}">
                <a16:creationId xmlns:a16="http://schemas.microsoft.com/office/drawing/2014/main" id="{36F63E72-A13E-05AF-FF73-56F377755B9A}"/>
              </a:ext>
            </a:extLst>
          </p:cNvPr>
          <p:cNvGraphicFramePr>
            <a:graphicFrameLocks noGrp="1"/>
          </p:cNvGraphicFramePr>
          <p:nvPr>
            <p:extLst>
              <p:ext uri="{D42A27DB-BD31-4B8C-83A1-F6EECF244321}">
                <p14:modId xmlns:p14="http://schemas.microsoft.com/office/powerpoint/2010/main" val="3810861371"/>
              </p:ext>
            </p:extLst>
          </p:nvPr>
        </p:nvGraphicFramePr>
        <p:xfrm>
          <a:off x="683568" y="3370680"/>
          <a:ext cx="7776864" cy="2290568"/>
        </p:xfrm>
        <a:graphic>
          <a:graphicData uri="http://schemas.openxmlformats.org/drawingml/2006/table">
            <a:tbl>
              <a:tblPr firstRow="1" bandRow="1">
                <a:tableStyleId>{5C22544A-7EE6-4342-B048-85BDC9FD1C3A}</a:tableStyleId>
              </a:tblPr>
              <a:tblGrid>
                <a:gridCol w="2592288">
                  <a:extLst>
                    <a:ext uri="{9D8B030D-6E8A-4147-A177-3AD203B41FA5}">
                      <a16:colId xmlns:a16="http://schemas.microsoft.com/office/drawing/2014/main" val="1369038034"/>
                    </a:ext>
                  </a:extLst>
                </a:gridCol>
                <a:gridCol w="2592288">
                  <a:extLst>
                    <a:ext uri="{9D8B030D-6E8A-4147-A177-3AD203B41FA5}">
                      <a16:colId xmlns:a16="http://schemas.microsoft.com/office/drawing/2014/main" val="2880657065"/>
                    </a:ext>
                  </a:extLst>
                </a:gridCol>
                <a:gridCol w="2592288">
                  <a:extLst>
                    <a:ext uri="{9D8B030D-6E8A-4147-A177-3AD203B41FA5}">
                      <a16:colId xmlns:a16="http://schemas.microsoft.com/office/drawing/2014/main" val="3523217122"/>
                    </a:ext>
                  </a:extLst>
                </a:gridCol>
              </a:tblGrid>
              <a:tr h="2290568">
                <a:tc>
                  <a:txBody>
                    <a:bodyPr/>
                    <a:lstStyle/>
                    <a:p>
                      <a:pPr algn="ctr"/>
                      <a:r>
                        <a:rPr lang="en-US" dirty="0">
                          <a:solidFill>
                            <a:srgbClr val="FF0000"/>
                          </a:solidFill>
                        </a:rPr>
                        <a:t>Before</a:t>
                      </a:r>
                    </a:p>
                    <a:p>
                      <a:pPr algn="ctr"/>
                      <a:endParaRPr lang="en-US" dirty="0"/>
                    </a:p>
                    <a:p>
                      <a:pPr algn="ctr"/>
                      <a:r>
                        <a:rPr lang="en-US" dirty="0"/>
                        <a:t>The verified amounts are calculated to the final progress report</a:t>
                      </a:r>
                    </a:p>
                  </a:txBody>
                  <a:tcPr/>
                </a:tc>
                <a:tc>
                  <a:txBody>
                    <a:bodyPr/>
                    <a:lstStyle/>
                    <a:p>
                      <a:pPr algn="ctr"/>
                      <a:r>
                        <a:rPr lang="en-US" dirty="0"/>
                        <a:t>Submission of the Final Progress Report</a:t>
                      </a:r>
                    </a:p>
                  </a:txBody>
                  <a:tcPr/>
                </a:tc>
                <a:tc>
                  <a:txBody>
                    <a:bodyPr/>
                    <a:lstStyle/>
                    <a:p>
                      <a:pPr algn="ctr"/>
                      <a:r>
                        <a:rPr lang="en-US" dirty="0">
                          <a:solidFill>
                            <a:srgbClr val="FF0000"/>
                          </a:solidFill>
                        </a:rPr>
                        <a:t>After</a:t>
                      </a:r>
                    </a:p>
                    <a:p>
                      <a:endParaRPr lang="en-US" dirty="0"/>
                    </a:p>
                    <a:p>
                      <a:pPr algn="ctr"/>
                      <a:r>
                        <a:rPr lang="en-US" dirty="0"/>
                        <a:t>The verified amounts are </a:t>
                      </a:r>
                      <a:r>
                        <a:rPr lang="en-US" u="sng" dirty="0">
                          <a:solidFill>
                            <a:srgbClr val="FF0000"/>
                          </a:solidFill>
                        </a:rPr>
                        <a:t>NOT</a:t>
                      </a:r>
                      <a:r>
                        <a:rPr lang="en-US" dirty="0"/>
                        <a:t> calculated to the final progress report</a:t>
                      </a:r>
                    </a:p>
                  </a:txBody>
                  <a:tcPr/>
                </a:tc>
                <a:extLst>
                  <a:ext uri="{0D108BD9-81ED-4DB2-BD59-A6C34878D82A}">
                    <a16:rowId xmlns:a16="http://schemas.microsoft.com/office/drawing/2014/main" val="1838098178"/>
                  </a:ext>
                </a:extLst>
              </a:tr>
            </a:tbl>
          </a:graphicData>
        </a:graphic>
      </p:graphicFrame>
    </p:spTree>
    <p:extLst>
      <p:ext uri="{BB962C8B-B14F-4D97-AF65-F5344CB8AC3E}">
        <p14:creationId xmlns:p14="http://schemas.microsoft.com/office/powerpoint/2010/main" val="7671300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350C5FAD-81A8-5CD2-A4A9-1DB0556C09F3}"/>
              </a:ext>
            </a:extLst>
          </p:cNvPr>
          <p:cNvSpPr>
            <a:spLocks noGrp="1"/>
          </p:cNvSpPr>
          <p:nvPr>
            <p:ph sz="half" idx="1"/>
          </p:nvPr>
        </p:nvSpPr>
        <p:spPr>
          <a:xfrm>
            <a:off x="179512" y="1481328"/>
            <a:ext cx="2016224" cy="4525963"/>
          </a:xfrm>
        </p:spPr>
        <p:txBody>
          <a:bodyPr>
            <a:normAutofit/>
          </a:bodyPr>
          <a:lstStyle/>
          <a:p>
            <a:r>
              <a:rPr lang="en-US" sz="2000" dirty="0"/>
              <a:t>Validation </a:t>
            </a:r>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Submission of the final PR</a:t>
            </a:r>
          </a:p>
        </p:txBody>
      </p:sp>
      <p:pic>
        <p:nvPicPr>
          <p:cNvPr id="19" name="Θέση περιεχομένου 18">
            <a:extLst>
              <a:ext uri="{FF2B5EF4-FFF2-40B4-BE49-F238E27FC236}">
                <a16:creationId xmlns:a16="http://schemas.microsoft.com/office/drawing/2014/main" id="{B35C98C4-665E-779B-C600-CA5BB1ED17A3}"/>
              </a:ext>
            </a:extLst>
          </p:cNvPr>
          <p:cNvPicPr>
            <a:picLocks noGrp="1" noChangeAspect="1"/>
          </p:cNvPicPr>
          <p:nvPr>
            <p:ph sz="half" idx="2"/>
          </p:nvPr>
        </p:nvPicPr>
        <p:blipFill>
          <a:blip r:embed="rId2"/>
          <a:stretch>
            <a:fillRect/>
          </a:stretch>
        </p:blipFill>
        <p:spPr>
          <a:xfrm>
            <a:off x="2699792" y="419018"/>
            <a:ext cx="6048672" cy="1725930"/>
          </a:xfrm>
        </p:spPr>
      </p:pic>
      <p:sp>
        <p:nvSpPr>
          <p:cNvPr id="3" name="Θέση υποσέλιδου 2">
            <a:extLst>
              <a:ext uri="{FF2B5EF4-FFF2-40B4-BE49-F238E27FC236}">
                <a16:creationId xmlns:a16="http://schemas.microsoft.com/office/drawing/2014/main" id="{0E089901-404F-95FC-C23E-2461CEE2726E}"/>
              </a:ext>
            </a:extLst>
          </p:cNvPr>
          <p:cNvSpPr>
            <a:spLocks noGrp="1"/>
          </p:cNvSpPr>
          <p:nvPr>
            <p:ph type="ftr" sz="quarter" idx="11"/>
          </p:nvPr>
        </p:nvSpPr>
        <p:spPr>
          <a:xfrm>
            <a:off x="5292080" y="6256419"/>
            <a:ext cx="3144256" cy="365125"/>
          </a:xfrm>
        </p:spPr>
        <p:txBody>
          <a:bodyPr anchor="b">
            <a:normAutofit/>
          </a:bodyPr>
          <a:lstStyle/>
          <a:p>
            <a:pPr>
              <a:lnSpc>
                <a:spcPct val="90000"/>
              </a:lnSpc>
              <a:spcAft>
                <a:spcPts val="600"/>
              </a:spcAft>
            </a:pPr>
            <a:r>
              <a:rPr lang="en-US" sz="900" dirty="0"/>
              <a:t>Project Closure Seminar, Tirana 06/07/2023</a:t>
            </a:r>
            <a:endParaRPr lang="el-GR" sz="900" dirty="0"/>
          </a:p>
        </p:txBody>
      </p:sp>
      <p:pic>
        <p:nvPicPr>
          <p:cNvPr id="20" name="Εικόνα 19">
            <a:extLst>
              <a:ext uri="{FF2B5EF4-FFF2-40B4-BE49-F238E27FC236}">
                <a16:creationId xmlns:a16="http://schemas.microsoft.com/office/drawing/2014/main" id="{AE872114-2DCA-2AB3-5CAE-DA0B9E4248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127" t="31453" r="1150" b="31576"/>
          <a:stretch/>
        </p:blipFill>
        <p:spPr bwMode="auto">
          <a:xfrm>
            <a:off x="2751973" y="3160322"/>
            <a:ext cx="6216470" cy="2232248"/>
          </a:xfrm>
          <a:prstGeom prst="rect">
            <a:avLst/>
          </a:prstGeom>
          <a:noFill/>
          <a:ln>
            <a:noFill/>
          </a:ln>
        </p:spPr>
      </p:pic>
      <p:sp>
        <p:nvSpPr>
          <p:cNvPr id="39" name="Ορθογώνιο 38">
            <a:extLst>
              <a:ext uri="{FF2B5EF4-FFF2-40B4-BE49-F238E27FC236}">
                <a16:creationId xmlns:a16="http://schemas.microsoft.com/office/drawing/2014/main" id="{BE4A309C-457A-83B7-5E23-0DBE7BA4C8F7}"/>
              </a:ext>
            </a:extLst>
          </p:cNvPr>
          <p:cNvSpPr/>
          <p:nvPr/>
        </p:nvSpPr>
        <p:spPr>
          <a:xfrm>
            <a:off x="3347864" y="764704"/>
            <a:ext cx="648072" cy="28803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Ορθογώνιο 39">
            <a:extLst>
              <a:ext uri="{FF2B5EF4-FFF2-40B4-BE49-F238E27FC236}">
                <a16:creationId xmlns:a16="http://schemas.microsoft.com/office/drawing/2014/main" id="{08B7E29C-A86E-61A9-FBC0-873A9FFC4863}"/>
              </a:ext>
            </a:extLst>
          </p:cNvPr>
          <p:cNvSpPr/>
          <p:nvPr/>
        </p:nvSpPr>
        <p:spPr>
          <a:xfrm>
            <a:off x="7524328" y="4365104"/>
            <a:ext cx="648072" cy="28803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6965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82E32A60-1CE2-E2F3-E4AC-C5C0DFF16CF4}"/>
              </a:ext>
            </a:extLst>
          </p:cNvPr>
          <p:cNvSpPr>
            <a:spLocks noGrp="1"/>
          </p:cNvSpPr>
          <p:nvPr>
            <p:ph idx="1"/>
          </p:nvPr>
        </p:nvSpPr>
        <p:spPr>
          <a:xfrm>
            <a:off x="457200" y="1481328"/>
            <a:ext cx="8229600" cy="4525963"/>
          </a:xfrm>
        </p:spPr>
        <p:txBody>
          <a:bodyPr/>
          <a:lstStyle/>
          <a:p>
            <a:pPr marL="109728" indent="0" algn="ctr">
              <a:buNone/>
            </a:pPr>
            <a:r>
              <a:rPr lang="en-US" sz="1800" b="0" i="0" u="none" strike="noStrike" baseline="0" dirty="0">
                <a:solidFill>
                  <a:srgbClr val="FF0000"/>
                </a:solidFill>
                <a:latin typeface="Verdana" panose="020B0604030504040204" pitchFamily="34" charset="0"/>
              </a:rPr>
              <a:t>Conditions for submission of AF for Project Completion by the LB </a:t>
            </a:r>
          </a:p>
          <a:p>
            <a:endParaRPr lang="en-US" sz="1800" dirty="0">
              <a:solidFill>
                <a:srgbClr val="000000"/>
              </a:solidFill>
              <a:latin typeface="Verdana" panose="020B0604030504040204" pitchFamily="34" charset="0"/>
            </a:endParaRPr>
          </a:p>
          <a:p>
            <a:r>
              <a:rPr lang="en-US" sz="1800" b="0" i="0" u="none" strike="noStrike" baseline="0" dirty="0">
                <a:solidFill>
                  <a:srgbClr val="000000"/>
                </a:solidFill>
                <a:latin typeface="Verdana" panose="020B0604030504040204" pitchFamily="34" charset="0"/>
              </a:rPr>
              <a:t>The Last Progress Report of the project is approved by the JS/MA</a:t>
            </a:r>
          </a:p>
          <a:p>
            <a:pPr marL="109728" indent="0">
              <a:buNone/>
            </a:pPr>
            <a:r>
              <a:rPr lang="en-US" sz="1800" b="0" i="0" u="none" strike="noStrike" baseline="0" dirty="0">
                <a:solidFill>
                  <a:srgbClr val="000000"/>
                </a:solidFill>
                <a:latin typeface="Verdana" panose="020B0604030504040204" pitchFamily="34" charset="0"/>
              </a:rPr>
              <a:t> </a:t>
            </a:r>
          </a:p>
          <a:p>
            <a:r>
              <a:rPr lang="en-US" sz="1800" b="0" i="0" u="none" strike="noStrike" baseline="0" dirty="0">
                <a:solidFill>
                  <a:srgbClr val="000000"/>
                </a:solidFill>
                <a:latin typeface="Verdana" panose="020B0604030504040204" pitchFamily="34" charset="0"/>
              </a:rPr>
              <a:t>The total amount of the verified expenditures for all project beneficiaries is at least in the status "APPROVED“</a:t>
            </a:r>
          </a:p>
          <a:p>
            <a:endParaRPr lang="en-US" sz="1800" b="0" i="0" u="none" strike="noStrike" baseline="0" dirty="0">
              <a:solidFill>
                <a:srgbClr val="000000"/>
              </a:solidFill>
              <a:latin typeface="Verdana" panose="020B0604030504040204" pitchFamily="34" charset="0"/>
            </a:endParaRPr>
          </a:p>
          <a:p>
            <a:r>
              <a:rPr lang="en-US" sz="1800" b="0" i="0" u="none" strike="noStrike" baseline="0" dirty="0">
                <a:solidFill>
                  <a:srgbClr val="000000"/>
                </a:solidFill>
                <a:latin typeface="Verdana" panose="020B0604030504040204" pitchFamily="34" charset="0"/>
              </a:rPr>
              <a:t>There are no pending reports by the FLC or 2nd Level Control, for the whole partnership</a:t>
            </a:r>
          </a:p>
          <a:p>
            <a:pPr marL="109728" indent="0">
              <a:buNone/>
            </a:pPr>
            <a:endParaRPr lang="en-US" sz="1800" b="0" i="0" u="none" strike="noStrike" baseline="0" dirty="0">
              <a:solidFill>
                <a:srgbClr val="000000"/>
              </a:solidFill>
              <a:latin typeface="Verdana" panose="020B0604030504040204" pitchFamily="34" charset="0"/>
            </a:endParaRPr>
          </a:p>
          <a:p>
            <a:r>
              <a:rPr lang="en-US" sz="1800" b="0" i="0" u="none" strike="noStrike" baseline="0" dirty="0">
                <a:solidFill>
                  <a:srgbClr val="000000"/>
                </a:solidFill>
                <a:latin typeface="Verdana" panose="020B0604030504040204" pitchFamily="34" charset="0"/>
              </a:rPr>
              <a:t>there are no ‘open recommendations’ </a:t>
            </a:r>
            <a:endParaRPr lang="en-US" dirty="0"/>
          </a:p>
        </p:txBody>
      </p:sp>
      <p:sp>
        <p:nvSpPr>
          <p:cNvPr id="4" name="Θέση υποσέλιδου 3">
            <a:extLst>
              <a:ext uri="{FF2B5EF4-FFF2-40B4-BE49-F238E27FC236}">
                <a16:creationId xmlns:a16="http://schemas.microsoft.com/office/drawing/2014/main" id="{F0E77624-D2C2-7960-87A9-397E9AF58559}"/>
              </a:ext>
            </a:extLst>
          </p:cNvPr>
          <p:cNvSpPr>
            <a:spLocks noGrp="1"/>
          </p:cNvSpPr>
          <p:nvPr>
            <p:ph type="ftr" sz="quarter" idx="11"/>
          </p:nvPr>
        </p:nvSpPr>
        <p:spPr>
          <a:xfrm>
            <a:off x="5292080" y="6244140"/>
            <a:ext cx="3216264" cy="365125"/>
          </a:xfrm>
        </p:spPr>
        <p:txBody>
          <a:bodyPr anchor="b">
            <a:normAutofit/>
          </a:bodyPr>
          <a:lstStyle/>
          <a:p>
            <a:pPr>
              <a:lnSpc>
                <a:spcPct val="90000"/>
              </a:lnSpc>
              <a:spcAft>
                <a:spcPts val="600"/>
              </a:spcAft>
            </a:pPr>
            <a:r>
              <a:rPr lang="en-US" sz="900" dirty="0"/>
              <a:t>Project Closure Seminar, Tirana 06/07/2023</a:t>
            </a:r>
            <a:endParaRPr lang="el-GR" sz="900" dirty="0"/>
          </a:p>
        </p:txBody>
      </p:sp>
      <p:sp>
        <p:nvSpPr>
          <p:cNvPr id="12" name="Title 3">
            <a:extLst>
              <a:ext uri="{FF2B5EF4-FFF2-40B4-BE49-F238E27FC236}">
                <a16:creationId xmlns:a16="http://schemas.microsoft.com/office/drawing/2014/main" id="{FA2BA1F2-3C90-90FB-5086-63ACC5E679B6}"/>
              </a:ext>
            </a:extLst>
          </p:cNvPr>
          <p:cNvSpPr>
            <a:spLocks noGrp="1"/>
          </p:cNvSpPr>
          <p:nvPr>
            <p:ph type="title"/>
          </p:nvPr>
        </p:nvSpPr>
        <p:spPr>
          <a:xfrm>
            <a:off x="457200" y="274638"/>
            <a:ext cx="8229600" cy="1143000"/>
          </a:xfrm>
        </p:spPr>
        <p:txBody>
          <a:bodyPr>
            <a:normAutofit/>
          </a:bodyPr>
          <a:lstStyle/>
          <a:p>
            <a:pPr algn="ctr"/>
            <a:r>
              <a:rPr lang="en-US" sz="3200" dirty="0"/>
              <a:t>Final Application Form </a:t>
            </a:r>
            <a:br>
              <a:rPr lang="en-US" sz="3200" dirty="0"/>
            </a:br>
            <a:r>
              <a:rPr lang="en-US" sz="3200" dirty="0"/>
              <a:t>(for project completion) </a:t>
            </a:r>
          </a:p>
        </p:txBody>
      </p:sp>
    </p:spTree>
    <p:extLst>
      <p:ext uri="{BB962C8B-B14F-4D97-AF65-F5344CB8AC3E}">
        <p14:creationId xmlns:p14="http://schemas.microsoft.com/office/powerpoint/2010/main" val="1066422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05C05468-6D3C-5550-8153-A075082D02BB}"/>
              </a:ext>
            </a:extLst>
          </p:cNvPr>
          <p:cNvSpPr>
            <a:spLocks noGrp="1"/>
          </p:cNvSpPr>
          <p:nvPr>
            <p:ph type="title"/>
          </p:nvPr>
        </p:nvSpPr>
        <p:spPr>
          <a:xfrm>
            <a:off x="457200" y="273050"/>
            <a:ext cx="8229600" cy="1143000"/>
          </a:xfrm>
        </p:spPr>
        <p:txBody>
          <a:bodyPr anchor="ctr">
            <a:normAutofit/>
          </a:bodyPr>
          <a:lstStyle/>
          <a:p>
            <a:r>
              <a:rPr lang="en-US" dirty="0"/>
              <a:t>Creation of the final AF</a:t>
            </a:r>
          </a:p>
        </p:txBody>
      </p:sp>
      <p:sp>
        <p:nvSpPr>
          <p:cNvPr id="13" name="Content Placeholder 4">
            <a:extLst>
              <a:ext uri="{FF2B5EF4-FFF2-40B4-BE49-F238E27FC236}">
                <a16:creationId xmlns:a16="http://schemas.microsoft.com/office/drawing/2014/main" id="{565D0822-7BE6-EDF4-D70A-EDBDF4EB9BF5}"/>
              </a:ext>
            </a:extLst>
          </p:cNvPr>
          <p:cNvSpPr>
            <a:spLocks noGrp="1"/>
          </p:cNvSpPr>
          <p:nvPr>
            <p:ph sz="quarter" idx="2"/>
          </p:nvPr>
        </p:nvSpPr>
        <p:spPr>
          <a:xfrm>
            <a:off x="457200" y="1444294"/>
            <a:ext cx="2242592" cy="3941763"/>
          </a:xfrm>
        </p:spPr>
        <p:txBody>
          <a:bodyPr>
            <a:normAutofit fontScale="92500" lnSpcReduction="10000"/>
          </a:bodyPr>
          <a:lstStyle/>
          <a:p>
            <a:r>
              <a:rPr lang="en-US" sz="1800" dirty="0"/>
              <a:t>Fill in the MIS code &amp; select of the magnifying </a:t>
            </a:r>
            <a:r>
              <a:rPr lang="en-US" sz="1800" dirty="0" err="1"/>
              <a:t>len</a:t>
            </a:r>
            <a:endParaRPr lang="en-US" sz="1800" dirty="0"/>
          </a:p>
          <a:p>
            <a:endParaRPr lang="en-US" sz="1800" dirty="0"/>
          </a:p>
          <a:p>
            <a:r>
              <a:rPr lang="en-US" sz="1800" dirty="0"/>
              <a:t>Select the AF which is in force, from the list</a:t>
            </a:r>
          </a:p>
          <a:p>
            <a:endParaRPr lang="en-US" sz="1800" dirty="0"/>
          </a:p>
          <a:p>
            <a:r>
              <a:rPr lang="en-US" sz="1800" dirty="0"/>
              <a:t>Accept</a:t>
            </a:r>
          </a:p>
          <a:p>
            <a:endParaRPr lang="en-US" sz="1800" dirty="0"/>
          </a:p>
          <a:p>
            <a:r>
              <a:rPr lang="en-US" sz="1800" dirty="0"/>
              <a:t>The AF is automatically created </a:t>
            </a:r>
          </a:p>
        </p:txBody>
      </p:sp>
      <p:pic>
        <p:nvPicPr>
          <p:cNvPr id="6" name="Θέση περιεχομένου 5">
            <a:extLst>
              <a:ext uri="{FF2B5EF4-FFF2-40B4-BE49-F238E27FC236}">
                <a16:creationId xmlns:a16="http://schemas.microsoft.com/office/drawing/2014/main" id="{F54F87A8-1FCB-A0D8-9F71-6C1A604B17A3}"/>
              </a:ext>
            </a:extLst>
          </p:cNvPr>
          <p:cNvPicPr>
            <a:picLocks noGrp="1" noChangeAspect="1"/>
          </p:cNvPicPr>
          <p:nvPr>
            <p:ph sz="quarter" idx="4"/>
          </p:nvPr>
        </p:nvPicPr>
        <p:blipFill>
          <a:blip r:embed="rId2"/>
          <a:stretch>
            <a:fillRect/>
          </a:stretch>
        </p:blipFill>
        <p:spPr>
          <a:xfrm>
            <a:off x="2877356" y="1268760"/>
            <a:ext cx="5842992" cy="4536504"/>
          </a:xfrm>
        </p:spPr>
      </p:pic>
      <p:sp>
        <p:nvSpPr>
          <p:cNvPr id="3" name="Θέση υποσέλιδου 2">
            <a:extLst>
              <a:ext uri="{FF2B5EF4-FFF2-40B4-BE49-F238E27FC236}">
                <a16:creationId xmlns:a16="http://schemas.microsoft.com/office/drawing/2014/main" id="{642D32F1-C4CF-1E4D-A96F-354AFC234450}"/>
              </a:ext>
            </a:extLst>
          </p:cNvPr>
          <p:cNvSpPr>
            <a:spLocks noGrp="1"/>
          </p:cNvSpPr>
          <p:nvPr>
            <p:ph type="ftr" sz="quarter" idx="11"/>
          </p:nvPr>
        </p:nvSpPr>
        <p:spPr>
          <a:xfrm>
            <a:off x="5292080" y="6219825"/>
            <a:ext cx="3216264" cy="365125"/>
          </a:xfrm>
        </p:spPr>
        <p:txBody>
          <a:bodyPr anchor="b">
            <a:normAutofit/>
          </a:bodyPr>
          <a:lstStyle/>
          <a:p>
            <a:pPr>
              <a:lnSpc>
                <a:spcPct val="90000"/>
              </a:lnSpc>
              <a:spcAft>
                <a:spcPts val="600"/>
              </a:spcAft>
            </a:pPr>
            <a:r>
              <a:rPr lang="en-US" sz="900" dirty="0"/>
              <a:t>Project Closure Seminar, Tirana 06/07/2023</a:t>
            </a:r>
            <a:endParaRPr lang="el-GR" sz="900" dirty="0"/>
          </a:p>
        </p:txBody>
      </p:sp>
      <p:sp>
        <p:nvSpPr>
          <p:cNvPr id="8" name="Ορθογώνιο 7">
            <a:extLst>
              <a:ext uri="{FF2B5EF4-FFF2-40B4-BE49-F238E27FC236}">
                <a16:creationId xmlns:a16="http://schemas.microsoft.com/office/drawing/2014/main" id="{7F1A94C4-FCDF-8150-D58B-C038A3C9A2CA}"/>
              </a:ext>
            </a:extLst>
          </p:cNvPr>
          <p:cNvSpPr/>
          <p:nvPr/>
        </p:nvSpPr>
        <p:spPr>
          <a:xfrm>
            <a:off x="3131840" y="4941168"/>
            <a:ext cx="5256584" cy="28803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10098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EA741C9-1BC5-E60C-7129-FE07D8B5D917}"/>
              </a:ext>
            </a:extLst>
          </p:cNvPr>
          <p:cNvSpPr>
            <a:spLocks noGrp="1"/>
          </p:cNvSpPr>
          <p:nvPr>
            <p:ph type="title"/>
          </p:nvPr>
        </p:nvSpPr>
        <p:spPr/>
        <p:txBody>
          <a:bodyPr/>
          <a:lstStyle/>
          <a:p>
            <a:r>
              <a:rPr lang="en-US" dirty="0"/>
              <a:t>Section </a:t>
            </a:r>
            <a:r>
              <a:rPr lang="en-US" dirty="0" err="1"/>
              <a:t>A_project</a:t>
            </a:r>
            <a:r>
              <a:rPr lang="en-US" dirty="0"/>
              <a:t> identification</a:t>
            </a:r>
          </a:p>
        </p:txBody>
      </p:sp>
      <p:sp>
        <p:nvSpPr>
          <p:cNvPr id="7" name="Θέση υποσέλιδου 6">
            <a:extLst>
              <a:ext uri="{FF2B5EF4-FFF2-40B4-BE49-F238E27FC236}">
                <a16:creationId xmlns:a16="http://schemas.microsoft.com/office/drawing/2014/main" id="{C3B35240-A4C3-90CB-5E43-5B9397200FD8}"/>
              </a:ext>
            </a:extLst>
          </p:cNvPr>
          <p:cNvSpPr>
            <a:spLocks noGrp="1"/>
          </p:cNvSpPr>
          <p:nvPr>
            <p:ph type="ftr" sz="quarter" idx="11"/>
          </p:nvPr>
        </p:nvSpPr>
        <p:spPr>
          <a:xfrm>
            <a:off x="5232120" y="6309320"/>
            <a:ext cx="3432288" cy="365125"/>
          </a:xfrm>
        </p:spPr>
        <p:txBody>
          <a:bodyPr/>
          <a:lstStyle/>
          <a:p>
            <a:r>
              <a:rPr lang="en-US" dirty="0"/>
              <a:t>Project Closure Seminar, Tirana 06/07/2023</a:t>
            </a:r>
            <a:endParaRPr lang="el-GR" dirty="0"/>
          </a:p>
        </p:txBody>
      </p:sp>
      <p:sp>
        <p:nvSpPr>
          <p:cNvPr id="8" name="TextBox 7">
            <a:extLst>
              <a:ext uri="{FF2B5EF4-FFF2-40B4-BE49-F238E27FC236}">
                <a16:creationId xmlns:a16="http://schemas.microsoft.com/office/drawing/2014/main" id="{0C0B101B-5128-A6E5-EA6B-8F405C4CFDA8}"/>
              </a:ext>
            </a:extLst>
          </p:cNvPr>
          <p:cNvSpPr txBox="1"/>
          <p:nvPr/>
        </p:nvSpPr>
        <p:spPr>
          <a:xfrm>
            <a:off x="611560" y="1268760"/>
            <a:ext cx="7776864" cy="1200329"/>
          </a:xfrm>
          <a:prstGeom prst="rect">
            <a:avLst/>
          </a:prstGeom>
          <a:noFill/>
        </p:spPr>
        <p:txBody>
          <a:bodyPr wrap="square" rtlCol="0">
            <a:spAutoFit/>
          </a:bodyPr>
          <a:lstStyle/>
          <a:p>
            <a:pPr marL="285750" indent="-285750">
              <a:buFont typeface="Arial" panose="020B0604020202020204" pitchFamily="34" charset="0"/>
              <a:buChar char="•"/>
            </a:pPr>
            <a:r>
              <a:rPr lang="en-US" i="1" dirty="0"/>
              <a:t>It is automatically filled in from the “in force” AF</a:t>
            </a:r>
          </a:p>
          <a:p>
            <a:pPr marL="285750" indent="-285750">
              <a:buFont typeface="Arial" panose="020B0604020202020204" pitchFamily="34" charset="0"/>
              <a:buChar char="•"/>
            </a:pPr>
            <a:r>
              <a:rPr lang="en-US" i="1" dirty="0"/>
              <a:t>The user updates data such as the “End Date” of the project</a:t>
            </a:r>
          </a:p>
          <a:p>
            <a:pPr marL="285750" indent="-285750">
              <a:buFont typeface="Arial" panose="020B0604020202020204" pitchFamily="34" charset="0"/>
              <a:buChar char="•"/>
            </a:pPr>
            <a:r>
              <a:rPr lang="en-US" i="1" dirty="0">
                <a:highlight>
                  <a:srgbClr val="FFFFFF"/>
                </a:highlight>
              </a:rPr>
              <a:t>“Final AF” automatically filled in</a:t>
            </a:r>
          </a:p>
          <a:p>
            <a:pPr marL="285750" indent="-285750">
              <a:buFont typeface="Arial" panose="020B0604020202020204" pitchFamily="34" charset="0"/>
              <a:buChar char="•"/>
            </a:pPr>
            <a:r>
              <a:rPr lang="en-US" i="1" dirty="0">
                <a:highlight>
                  <a:srgbClr val="FFFFFF"/>
                </a:highlight>
              </a:rPr>
              <a:t> Other” automatically filled in</a:t>
            </a:r>
          </a:p>
        </p:txBody>
      </p:sp>
      <p:pic>
        <p:nvPicPr>
          <p:cNvPr id="15" name="Εικόνα 14">
            <a:extLst>
              <a:ext uri="{FF2B5EF4-FFF2-40B4-BE49-F238E27FC236}">
                <a16:creationId xmlns:a16="http://schemas.microsoft.com/office/drawing/2014/main" id="{D8100921-058F-0DC4-56BB-6F5491C83E91}"/>
              </a:ext>
            </a:extLst>
          </p:cNvPr>
          <p:cNvPicPr>
            <a:picLocks noChangeAspect="1"/>
          </p:cNvPicPr>
          <p:nvPr/>
        </p:nvPicPr>
        <p:blipFill>
          <a:blip r:embed="rId2"/>
          <a:stretch>
            <a:fillRect/>
          </a:stretch>
        </p:blipFill>
        <p:spPr>
          <a:xfrm>
            <a:off x="0" y="2548411"/>
            <a:ext cx="9144000" cy="3384418"/>
          </a:xfrm>
          <a:prstGeom prst="rect">
            <a:avLst/>
          </a:prstGeom>
        </p:spPr>
      </p:pic>
      <p:sp>
        <p:nvSpPr>
          <p:cNvPr id="16" name="Ορθογώνιο 15">
            <a:extLst>
              <a:ext uri="{FF2B5EF4-FFF2-40B4-BE49-F238E27FC236}">
                <a16:creationId xmlns:a16="http://schemas.microsoft.com/office/drawing/2014/main" id="{6D51B4B6-08A4-7A70-2309-BA8A47B0397F}"/>
              </a:ext>
            </a:extLst>
          </p:cNvPr>
          <p:cNvSpPr/>
          <p:nvPr/>
        </p:nvSpPr>
        <p:spPr>
          <a:xfrm>
            <a:off x="7812360" y="5013176"/>
            <a:ext cx="1152128" cy="28803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Ορθογώνιο 16">
            <a:extLst>
              <a:ext uri="{FF2B5EF4-FFF2-40B4-BE49-F238E27FC236}">
                <a16:creationId xmlns:a16="http://schemas.microsoft.com/office/drawing/2014/main" id="{4875A567-DC6E-B8BA-A6BD-3150C2ADF133}"/>
              </a:ext>
            </a:extLst>
          </p:cNvPr>
          <p:cNvSpPr/>
          <p:nvPr/>
        </p:nvSpPr>
        <p:spPr>
          <a:xfrm>
            <a:off x="6948264" y="4723916"/>
            <a:ext cx="1152128" cy="28803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72886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7CEE68-75CD-B5E4-F332-4507EA434BB7}"/>
              </a:ext>
            </a:extLst>
          </p:cNvPr>
          <p:cNvSpPr>
            <a:spLocks noGrp="1"/>
          </p:cNvSpPr>
          <p:nvPr>
            <p:ph type="title"/>
          </p:nvPr>
        </p:nvSpPr>
        <p:spPr/>
        <p:txBody>
          <a:bodyPr/>
          <a:lstStyle/>
          <a:p>
            <a:r>
              <a:rPr lang="en-US" dirty="0"/>
              <a:t>Section </a:t>
            </a:r>
            <a:r>
              <a:rPr lang="en-US" dirty="0" err="1"/>
              <a:t>B_detailed</a:t>
            </a:r>
            <a:r>
              <a:rPr lang="en-US" dirty="0"/>
              <a:t> description </a:t>
            </a:r>
          </a:p>
        </p:txBody>
      </p:sp>
      <p:sp>
        <p:nvSpPr>
          <p:cNvPr id="7" name="Θέση υποσέλιδου 6">
            <a:extLst>
              <a:ext uri="{FF2B5EF4-FFF2-40B4-BE49-F238E27FC236}">
                <a16:creationId xmlns:a16="http://schemas.microsoft.com/office/drawing/2014/main" id="{850AB45D-7AC1-4D57-FD92-99F2497A7ABE}"/>
              </a:ext>
            </a:extLst>
          </p:cNvPr>
          <p:cNvSpPr>
            <a:spLocks noGrp="1"/>
          </p:cNvSpPr>
          <p:nvPr>
            <p:ph type="ftr" sz="quarter" idx="11"/>
          </p:nvPr>
        </p:nvSpPr>
        <p:spPr>
          <a:xfrm>
            <a:off x="5148064" y="6309320"/>
            <a:ext cx="3360280" cy="365125"/>
          </a:xfrm>
        </p:spPr>
        <p:txBody>
          <a:bodyPr/>
          <a:lstStyle/>
          <a:p>
            <a:r>
              <a:rPr lang="en-US" dirty="0"/>
              <a:t>Project Closure Seminar, Tirana 06/07/2023</a:t>
            </a:r>
            <a:endParaRPr lang="el-GR" dirty="0"/>
          </a:p>
        </p:txBody>
      </p:sp>
      <p:sp>
        <p:nvSpPr>
          <p:cNvPr id="8" name="TextBox 7">
            <a:extLst>
              <a:ext uri="{FF2B5EF4-FFF2-40B4-BE49-F238E27FC236}">
                <a16:creationId xmlns:a16="http://schemas.microsoft.com/office/drawing/2014/main" id="{FC633063-D4D8-2BBB-8025-6EFC66CB4945}"/>
              </a:ext>
            </a:extLst>
          </p:cNvPr>
          <p:cNvSpPr txBox="1"/>
          <p:nvPr/>
        </p:nvSpPr>
        <p:spPr>
          <a:xfrm>
            <a:off x="539552" y="1268760"/>
            <a:ext cx="8147248" cy="923330"/>
          </a:xfrm>
          <a:prstGeom prst="rect">
            <a:avLst/>
          </a:prstGeom>
          <a:noFill/>
        </p:spPr>
        <p:txBody>
          <a:bodyPr wrap="square" rtlCol="0">
            <a:spAutoFit/>
          </a:bodyPr>
          <a:lstStyle/>
          <a:p>
            <a:pPr marL="285750" indent="-285750">
              <a:buFont typeface="Arial" panose="020B0604020202020204" pitchFamily="34" charset="0"/>
              <a:buChar char="•"/>
            </a:pPr>
            <a:r>
              <a:rPr lang="en-US" i="1" dirty="0"/>
              <a:t>It is automatically filled in from the “in force” AF</a:t>
            </a:r>
          </a:p>
          <a:p>
            <a:pPr marL="285750" indent="-285750">
              <a:buFont typeface="Arial" panose="020B0604020202020204" pitchFamily="34" charset="0"/>
              <a:buChar char="•"/>
            </a:pPr>
            <a:r>
              <a:rPr lang="en-US" i="1" dirty="0"/>
              <a:t>The user updates the percentages according to the approved expenditures per beneficiary</a:t>
            </a:r>
          </a:p>
        </p:txBody>
      </p:sp>
      <p:pic>
        <p:nvPicPr>
          <p:cNvPr id="10" name="Εικόνα 9">
            <a:extLst>
              <a:ext uri="{FF2B5EF4-FFF2-40B4-BE49-F238E27FC236}">
                <a16:creationId xmlns:a16="http://schemas.microsoft.com/office/drawing/2014/main" id="{30E92A86-6EE6-934F-21A9-A673546E1E48}"/>
              </a:ext>
            </a:extLst>
          </p:cNvPr>
          <p:cNvPicPr>
            <a:picLocks noChangeAspect="1"/>
          </p:cNvPicPr>
          <p:nvPr/>
        </p:nvPicPr>
        <p:blipFill>
          <a:blip r:embed="rId2"/>
          <a:stretch>
            <a:fillRect/>
          </a:stretch>
        </p:blipFill>
        <p:spPr>
          <a:xfrm>
            <a:off x="0" y="2508902"/>
            <a:ext cx="9144000" cy="2117755"/>
          </a:xfrm>
          <a:prstGeom prst="rect">
            <a:avLst/>
          </a:prstGeom>
        </p:spPr>
      </p:pic>
    </p:spTree>
    <p:extLst>
      <p:ext uri="{BB962C8B-B14F-4D97-AF65-F5344CB8AC3E}">
        <p14:creationId xmlns:p14="http://schemas.microsoft.com/office/powerpoint/2010/main" val="40052026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7CEE68-75CD-B5E4-F332-4507EA434BB7}"/>
              </a:ext>
            </a:extLst>
          </p:cNvPr>
          <p:cNvSpPr>
            <a:spLocks noGrp="1"/>
          </p:cNvSpPr>
          <p:nvPr>
            <p:ph type="title"/>
          </p:nvPr>
        </p:nvSpPr>
        <p:spPr>
          <a:xfrm>
            <a:off x="457200" y="273050"/>
            <a:ext cx="8229600" cy="779686"/>
          </a:xfrm>
        </p:spPr>
        <p:txBody>
          <a:bodyPr/>
          <a:lstStyle/>
          <a:p>
            <a:r>
              <a:rPr lang="en-US" dirty="0"/>
              <a:t>Section </a:t>
            </a:r>
            <a:r>
              <a:rPr lang="en-US" dirty="0" err="1"/>
              <a:t>D_budget</a:t>
            </a:r>
            <a:r>
              <a:rPr lang="en-US" dirty="0"/>
              <a:t> </a:t>
            </a:r>
          </a:p>
        </p:txBody>
      </p:sp>
      <p:sp>
        <p:nvSpPr>
          <p:cNvPr id="7" name="Θέση υποσέλιδου 6">
            <a:extLst>
              <a:ext uri="{FF2B5EF4-FFF2-40B4-BE49-F238E27FC236}">
                <a16:creationId xmlns:a16="http://schemas.microsoft.com/office/drawing/2014/main" id="{850AB45D-7AC1-4D57-FD92-99F2497A7ABE}"/>
              </a:ext>
            </a:extLst>
          </p:cNvPr>
          <p:cNvSpPr>
            <a:spLocks noGrp="1"/>
          </p:cNvSpPr>
          <p:nvPr>
            <p:ph type="ftr" sz="quarter" idx="11"/>
          </p:nvPr>
        </p:nvSpPr>
        <p:spPr>
          <a:xfrm>
            <a:off x="4737734" y="6337312"/>
            <a:ext cx="3144256" cy="365125"/>
          </a:xfrm>
        </p:spPr>
        <p:txBody>
          <a:bodyPr/>
          <a:lstStyle/>
          <a:p>
            <a:r>
              <a:rPr lang="en-US" dirty="0"/>
              <a:t>Project Closure Seminar, Tirana 06/07/2023</a:t>
            </a:r>
            <a:endParaRPr lang="el-GR" dirty="0"/>
          </a:p>
        </p:txBody>
      </p:sp>
      <p:sp>
        <p:nvSpPr>
          <p:cNvPr id="8" name="TextBox 7">
            <a:extLst>
              <a:ext uri="{FF2B5EF4-FFF2-40B4-BE49-F238E27FC236}">
                <a16:creationId xmlns:a16="http://schemas.microsoft.com/office/drawing/2014/main" id="{FC633063-D4D8-2BBB-8025-6EFC66CB4945}"/>
              </a:ext>
            </a:extLst>
          </p:cNvPr>
          <p:cNvSpPr txBox="1"/>
          <p:nvPr/>
        </p:nvSpPr>
        <p:spPr>
          <a:xfrm>
            <a:off x="510466" y="1100116"/>
            <a:ext cx="8310006" cy="1754326"/>
          </a:xfrm>
          <a:prstGeom prst="rect">
            <a:avLst/>
          </a:prstGeom>
          <a:noFill/>
        </p:spPr>
        <p:txBody>
          <a:bodyPr wrap="square" rtlCol="0">
            <a:spAutoFit/>
          </a:bodyPr>
          <a:lstStyle/>
          <a:p>
            <a:r>
              <a:rPr lang="en-US" i="1" dirty="0"/>
              <a:t>The MIS, according to the verified expenditures, pre-fills in the following</a:t>
            </a:r>
          </a:p>
          <a:p>
            <a:pPr marL="285750" indent="-285750">
              <a:buFont typeface="Wingdings" panose="05000000000000000000" pitchFamily="2" charset="2"/>
              <a:buChar char="ü"/>
            </a:pPr>
            <a:r>
              <a:rPr lang="en-US" i="1" dirty="0"/>
              <a:t>WPs / Deliverables </a:t>
            </a:r>
          </a:p>
          <a:p>
            <a:pPr marL="285750" indent="-285750">
              <a:buFont typeface="Wingdings" panose="05000000000000000000" pitchFamily="2" charset="2"/>
              <a:buChar char="ü"/>
            </a:pPr>
            <a:r>
              <a:rPr lang="en-US" i="1" dirty="0"/>
              <a:t>Annual Allocation </a:t>
            </a:r>
          </a:p>
          <a:p>
            <a:pPr marL="285750" indent="-285750">
              <a:buFont typeface="Wingdings" panose="05000000000000000000" pitchFamily="2" charset="2"/>
              <a:buChar char="ü"/>
            </a:pPr>
            <a:r>
              <a:rPr lang="en-US" i="1" dirty="0"/>
              <a:t>Budget Allocation per budget line</a:t>
            </a:r>
          </a:p>
          <a:p>
            <a:pPr marL="285750" indent="-285750">
              <a:buFont typeface="Wingdings" panose="05000000000000000000" pitchFamily="2" charset="2"/>
              <a:buChar char="ü"/>
            </a:pPr>
            <a:r>
              <a:rPr lang="en-US" i="1" dirty="0"/>
              <a:t>Project financing</a:t>
            </a:r>
          </a:p>
          <a:p>
            <a:pPr marL="285750" indent="-285750">
              <a:buFont typeface="Wingdings" panose="05000000000000000000" pitchFamily="2" charset="2"/>
              <a:buChar char="ü"/>
            </a:pPr>
            <a:r>
              <a:rPr lang="en-US" i="1" dirty="0"/>
              <a:t>Budget per beneficiary</a:t>
            </a:r>
          </a:p>
        </p:txBody>
      </p:sp>
      <p:pic>
        <p:nvPicPr>
          <p:cNvPr id="4" name="Εικόνα 3">
            <a:extLst>
              <a:ext uri="{FF2B5EF4-FFF2-40B4-BE49-F238E27FC236}">
                <a16:creationId xmlns:a16="http://schemas.microsoft.com/office/drawing/2014/main" id="{8B888656-F81A-AB64-A52D-C073AD7B00F3}"/>
              </a:ext>
            </a:extLst>
          </p:cNvPr>
          <p:cNvPicPr>
            <a:picLocks noChangeAspect="1"/>
          </p:cNvPicPr>
          <p:nvPr/>
        </p:nvPicPr>
        <p:blipFill>
          <a:blip r:embed="rId2"/>
          <a:stretch>
            <a:fillRect/>
          </a:stretch>
        </p:blipFill>
        <p:spPr>
          <a:xfrm>
            <a:off x="0" y="3198069"/>
            <a:ext cx="9144000" cy="2195452"/>
          </a:xfrm>
          <a:prstGeom prst="rect">
            <a:avLst/>
          </a:prstGeom>
        </p:spPr>
      </p:pic>
      <p:sp>
        <p:nvSpPr>
          <p:cNvPr id="5" name="TextBox 4">
            <a:extLst>
              <a:ext uri="{FF2B5EF4-FFF2-40B4-BE49-F238E27FC236}">
                <a16:creationId xmlns:a16="http://schemas.microsoft.com/office/drawing/2014/main" id="{27802CBB-9651-00B9-3D71-E2AE84DC86D9}"/>
              </a:ext>
            </a:extLst>
          </p:cNvPr>
          <p:cNvSpPr txBox="1"/>
          <p:nvPr/>
        </p:nvSpPr>
        <p:spPr>
          <a:xfrm>
            <a:off x="457200" y="5383887"/>
            <a:ext cx="8568952" cy="1200329"/>
          </a:xfrm>
          <a:prstGeom prst="rect">
            <a:avLst/>
          </a:prstGeom>
          <a:noFill/>
        </p:spPr>
        <p:txBody>
          <a:bodyPr wrap="square" rtlCol="0">
            <a:spAutoFit/>
          </a:bodyPr>
          <a:lstStyle/>
          <a:p>
            <a:r>
              <a:rPr lang="en-US" dirty="0"/>
              <a:t>Budget = total verified expenditures. </a:t>
            </a:r>
          </a:p>
          <a:p>
            <a:r>
              <a:rPr lang="en-US" dirty="0"/>
              <a:t>The final budget </a:t>
            </a:r>
            <a:r>
              <a:rPr lang="en-US" u="sng" dirty="0"/>
              <a:t>should not </a:t>
            </a:r>
            <a:r>
              <a:rPr lang="en-US" dirty="0"/>
              <a:t>incorporate any corrections from audit findings </a:t>
            </a:r>
          </a:p>
          <a:p>
            <a:endParaRPr lang="en-US" dirty="0"/>
          </a:p>
        </p:txBody>
      </p:sp>
    </p:spTree>
    <p:extLst>
      <p:ext uri="{BB962C8B-B14F-4D97-AF65-F5344CB8AC3E}">
        <p14:creationId xmlns:p14="http://schemas.microsoft.com/office/powerpoint/2010/main" val="17153609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7CEE68-75CD-B5E4-F332-4507EA434BB7}"/>
              </a:ext>
            </a:extLst>
          </p:cNvPr>
          <p:cNvSpPr>
            <a:spLocks noGrp="1"/>
          </p:cNvSpPr>
          <p:nvPr>
            <p:ph type="title"/>
          </p:nvPr>
        </p:nvSpPr>
        <p:spPr>
          <a:xfrm>
            <a:off x="457200" y="273050"/>
            <a:ext cx="8435280" cy="1143000"/>
          </a:xfrm>
        </p:spPr>
        <p:txBody>
          <a:bodyPr>
            <a:normAutofit fontScale="90000"/>
          </a:bodyPr>
          <a:lstStyle/>
          <a:p>
            <a:r>
              <a:rPr lang="en-US" dirty="0"/>
              <a:t>Section </a:t>
            </a:r>
            <a:r>
              <a:rPr lang="en-US" dirty="0" err="1"/>
              <a:t>E_result</a:t>
            </a:r>
            <a:r>
              <a:rPr lang="en-US" dirty="0"/>
              <a:t> and output indicators </a:t>
            </a:r>
          </a:p>
        </p:txBody>
      </p:sp>
      <p:sp>
        <p:nvSpPr>
          <p:cNvPr id="7" name="Θέση υποσέλιδου 6">
            <a:extLst>
              <a:ext uri="{FF2B5EF4-FFF2-40B4-BE49-F238E27FC236}">
                <a16:creationId xmlns:a16="http://schemas.microsoft.com/office/drawing/2014/main" id="{850AB45D-7AC1-4D57-FD92-99F2497A7ABE}"/>
              </a:ext>
            </a:extLst>
          </p:cNvPr>
          <p:cNvSpPr>
            <a:spLocks noGrp="1"/>
          </p:cNvSpPr>
          <p:nvPr>
            <p:ph type="ftr" sz="quarter" idx="11"/>
          </p:nvPr>
        </p:nvSpPr>
        <p:spPr>
          <a:xfrm>
            <a:off x="5076056" y="6282293"/>
            <a:ext cx="3432288" cy="365125"/>
          </a:xfrm>
        </p:spPr>
        <p:txBody>
          <a:bodyPr/>
          <a:lstStyle/>
          <a:p>
            <a:r>
              <a:rPr lang="en-US"/>
              <a:t>Project Closure Seminar, Tirana 06/07/2023</a:t>
            </a:r>
            <a:endParaRPr lang="el-GR"/>
          </a:p>
        </p:txBody>
      </p:sp>
      <p:sp>
        <p:nvSpPr>
          <p:cNvPr id="8" name="TextBox 7">
            <a:extLst>
              <a:ext uri="{FF2B5EF4-FFF2-40B4-BE49-F238E27FC236}">
                <a16:creationId xmlns:a16="http://schemas.microsoft.com/office/drawing/2014/main" id="{FC633063-D4D8-2BBB-8025-6EFC66CB4945}"/>
              </a:ext>
            </a:extLst>
          </p:cNvPr>
          <p:cNvSpPr txBox="1"/>
          <p:nvPr/>
        </p:nvSpPr>
        <p:spPr>
          <a:xfrm>
            <a:off x="492709" y="1435966"/>
            <a:ext cx="7776864" cy="923330"/>
          </a:xfrm>
          <a:prstGeom prst="rect">
            <a:avLst/>
          </a:prstGeom>
          <a:noFill/>
        </p:spPr>
        <p:txBody>
          <a:bodyPr wrap="square" rtlCol="0">
            <a:spAutoFit/>
          </a:bodyPr>
          <a:lstStyle/>
          <a:p>
            <a:pPr marL="285750" indent="-285750" algn="just">
              <a:buFont typeface="Arial" panose="020B0604020202020204" pitchFamily="34" charset="0"/>
              <a:buChar char="•"/>
            </a:pPr>
            <a:r>
              <a:rPr lang="en-US" i="1" dirty="0"/>
              <a:t>It is automatically filled in from the “in force” AF</a:t>
            </a:r>
          </a:p>
          <a:p>
            <a:pPr marL="285750" indent="-285750" algn="just">
              <a:buFont typeface="Arial" panose="020B0604020202020204" pitchFamily="34" charset="0"/>
              <a:buChar char="•"/>
            </a:pPr>
            <a:r>
              <a:rPr lang="en-US" i="1" dirty="0"/>
              <a:t>The beneficiary checks if any corrections are needed to the Target Value, according to the Final Project Report</a:t>
            </a:r>
          </a:p>
        </p:txBody>
      </p:sp>
      <p:pic>
        <p:nvPicPr>
          <p:cNvPr id="4" name="Εικόνα 3">
            <a:extLst>
              <a:ext uri="{FF2B5EF4-FFF2-40B4-BE49-F238E27FC236}">
                <a16:creationId xmlns:a16="http://schemas.microsoft.com/office/drawing/2014/main" id="{F2B657C8-38F0-7049-EF47-391D6CC4CE94}"/>
              </a:ext>
            </a:extLst>
          </p:cNvPr>
          <p:cNvPicPr>
            <a:picLocks noChangeAspect="1"/>
          </p:cNvPicPr>
          <p:nvPr/>
        </p:nvPicPr>
        <p:blipFill>
          <a:blip r:embed="rId2"/>
          <a:stretch>
            <a:fillRect/>
          </a:stretch>
        </p:blipFill>
        <p:spPr>
          <a:xfrm>
            <a:off x="0" y="2652443"/>
            <a:ext cx="9144000" cy="3301922"/>
          </a:xfrm>
          <a:prstGeom prst="rect">
            <a:avLst/>
          </a:prstGeom>
        </p:spPr>
      </p:pic>
    </p:spTree>
    <p:extLst>
      <p:ext uri="{BB962C8B-B14F-4D97-AF65-F5344CB8AC3E}">
        <p14:creationId xmlns:p14="http://schemas.microsoft.com/office/powerpoint/2010/main" val="7055227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7CEE68-75CD-B5E4-F332-4507EA434BB7}"/>
              </a:ext>
            </a:extLst>
          </p:cNvPr>
          <p:cNvSpPr>
            <a:spLocks noGrp="1"/>
          </p:cNvSpPr>
          <p:nvPr>
            <p:ph type="title"/>
          </p:nvPr>
        </p:nvSpPr>
        <p:spPr>
          <a:xfrm>
            <a:off x="492709" y="2472566"/>
            <a:ext cx="8435280" cy="785737"/>
          </a:xfrm>
        </p:spPr>
        <p:txBody>
          <a:bodyPr>
            <a:normAutofit/>
          </a:bodyPr>
          <a:lstStyle/>
          <a:p>
            <a:r>
              <a:rPr lang="en-US" sz="3200" dirty="0"/>
              <a:t>Attachments </a:t>
            </a:r>
          </a:p>
        </p:txBody>
      </p:sp>
      <p:sp>
        <p:nvSpPr>
          <p:cNvPr id="7" name="Θέση υποσέλιδου 6">
            <a:extLst>
              <a:ext uri="{FF2B5EF4-FFF2-40B4-BE49-F238E27FC236}">
                <a16:creationId xmlns:a16="http://schemas.microsoft.com/office/drawing/2014/main" id="{850AB45D-7AC1-4D57-FD92-99F2497A7ABE}"/>
              </a:ext>
            </a:extLst>
          </p:cNvPr>
          <p:cNvSpPr>
            <a:spLocks noGrp="1"/>
          </p:cNvSpPr>
          <p:nvPr>
            <p:ph type="ftr" sz="quarter" idx="11"/>
          </p:nvPr>
        </p:nvSpPr>
        <p:spPr>
          <a:xfrm>
            <a:off x="5053309" y="6340643"/>
            <a:ext cx="3216264" cy="365125"/>
          </a:xfrm>
        </p:spPr>
        <p:txBody>
          <a:bodyPr/>
          <a:lstStyle/>
          <a:p>
            <a:r>
              <a:rPr lang="en-US" dirty="0"/>
              <a:t>Project Closure Seminar, Tirana 06/07/2023</a:t>
            </a:r>
            <a:endParaRPr lang="el-GR" dirty="0"/>
          </a:p>
        </p:txBody>
      </p:sp>
      <p:sp>
        <p:nvSpPr>
          <p:cNvPr id="8" name="TextBox 7">
            <a:extLst>
              <a:ext uri="{FF2B5EF4-FFF2-40B4-BE49-F238E27FC236}">
                <a16:creationId xmlns:a16="http://schemas.microsoft.com/office/drawing/2014/main" id="{FC633063-D4D8-2BBB-8025-6EFC66CB4945}"/>
              </a:ext>
            </a:extLst>
          </p:cNvPr>
          <p:cNvSpPr txBox="1"/>
          <p:nvPr/>
        </p:nvSpPr>
        <p:spPr>
          <a:xfrm>
            <a:off x="492709" y="1435966"/>
            <a:ext cx="7776864" cy="923330"/>
          </a:xfrm>
          <a:prstGeom prst="rect">
            <a:avLst/>
          </a:prstGeom>
          <a:noFill/>
        </p:spPr>
        <p:txBody>
          <a:bodyPr wrap="square" rtlCol="0">
            <a:spAutoFit/>
          </a:bodyPr>
          <a:lstStyle/>
          <a:p>
            <a:pPr marL="285750" indent="-285750">
              <a:buFont typeface="Arial" panose="020B0604020202020204" pitchFamily="34" charset="0"/>
              <a:buChar char="•"/>
            </a:pPr>
            <a:r>
              <a:rPr lang="en-US" i="1" dirty="0"/>
              <a:t>Choose </a:t>
            </a:r>
            <a:r>
              <a:rPr lang="en-US" b="1" i="1" dirty="0"/>
              <a:t>YES</a:t>
            </a:r>
            <a:r>
              <a:rPr lang="en-US" i="1" dirty="0"/>
              <a:t> at </a:t>
            </a:r>
          </a:p>
          <a:p>
            <a:r>
              <a:rPr lang="en-US" i="1" dirty="0"/>
              <a:t>“</a:t>
            </a:r>
            <a:r>
              <a:rPr lang="en-US" dirty="0"/>
              <a:t>We solemnly declare that the information contained in the proposal is true and accurate”</a:t>
            </a:r>
            <a:endParaRPr lang="en-US" i="1" dirty="0"/>
          </a:p>
        </p:txBody>
      </p:sp>
      <p:sp>
        <p:nvSpPr>
          <p:cNvPr id="3" name="Τίτλος 1">
            <a:extLst>
              <a:ext uri="{FF2B5EF4-FFF2-40B4-BE49-F238E27FC236}">
                <a16:creationId xmlns:a16="http://schemas.microsoft.com/office/drawing/2014/main" id="{6C93C866-8B79-6D73-AD77-2732DF30B60B}"/>
              </a:ext>
            </a:extLst>
          </p:cNvPr>
          <p:cNvSpPr txBox="1">
            <a:spLocks/>
          </p:cNvSpPr>
          <p:nvPr/>
        </p:nvSpPr>
        <p:spPr>
          <a:xfrm>
            <a:off x="609600" y="425450"/>
            <a:ext cx="8435280" cy="1143000"/>
          </a:xfrm>
          <a:prstGeom prst="rect">
            <a:avLst/>
          </a:prstGeom>
        </p:spPr>
        <p:txBody>
          <a:bodyPr vert="horz" anchor="ctr">
            <a:normAutofit fontScale="975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3200" dirty="0"/>
              <a:t>Section </a:t>
            </a:r>
            <a:r>
              <a:rPr lang="en-US" sz="3200" dirty="0" err="1"/>
              <a:t>F_check</a:t>
            </a:r>
            <a:r>
              <a:rPr lang="en-US" sz="3200" dirty="0"/>
              <a:t> list for submission </a:t>
            </a:r>
          </a:p>
        </p:txBody>
      </p:sp>
      <p:sp>
        <p:nvSpPr>
          <p:cNvPr id="5" name="TextBox 4">
            <a:extLst>
              <a:ext uri="{FF2B5EF4-FFF2-40B4-BE49-F238E27FC236}">
                <a16:creationId xmlns:a16="http://schemas.microsoft.com/office/drawing/2014/main" id="{93EBFFEC-D9C1-E077-32C1-1D6559EF28D6}"/>
              </a:ext>
            </a:extLst>
          </p:cNvPr>
          <p:cNvSpPr txBox="1"/>
          <p:nvPr/>
        </p:nvSpPr>
        <p:spPr>
          <a:xfrm>
            <a:off x="323528" y="3282132"/>
            <a:ext cx="7776864" cy="646331"/>
          </a:xfrm>
          <a:prstGeom prst="rect">
            <a:avLst/>
          </a:prstGeom>
          <a:noFill/>
        </p:spPr>
        <p:txBody>
          <a:bodyPr wrap="square" rtlCol="0">
            <a:spAutoFit/>
          </a:bodyPr>
          <a:lstStyle/>
          <a:p>
            <a:pPr marL="285750" indent="-285750">
              <a:buFont typeface="Arial" panose="020B0604020202020204" pitchFamily="34" charset="0"/>
              <a:buChar char="•"/>
            </a:pPr>
            <a:r>
              <a:rPr lang="en-US" i="1" dirty="0"/>
              <a:t>Attach the Final Project Report</a:t>
            </a:r>
          </a:p>
          <a:p>
            <a:endParaRPr lang="en-US" i="1" dirty="0"/>
          </a:p>
        </p:txBody>
      </p:sp>
      <p:sp>
        <p:nvSpPr>
          <p:cNvPr id="6" name="Τίτλος 1">
            <a:extLst>
              <a:ext uri="{FF2B5EF4-FFF2-40B4-BE49-F238E27FC236}">
                <a16:creationId xmlns:a16="http://schemas.microsoft.com/office/drawing/2014/main" id="{E5E73CFC-5F75-3B21-C868-E1EF1C135CF2}"/>
              </a:ext>
            </a:extLst>
          </p:cNvPr>
          <p:cNvSpPr txBox="1">
            <a:spLocks/>
          </p:cNvSpPr>
          <p:nvPr/>
        </p:nvSpPr>
        <p:spPr>
          <a:xfrm>
            <a:off x="630317" y="5115752"/>
            <a:ext cx="8435280" cy="1143000"/>
          </a:xfrm>
          <a:prstGeom prst="rect">
            <a:avLst/>
          </a:prstGeom>
        </p:spPr>
        <p:txBody>
          <a:bodyPr vert="horz"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2400" dirty="0">
                <a:solidFill>
                  <a:srgbClr val="FF0000"/>
                </a:solidFill>
              </a:rPr>
              <a:t>BEFORE SUBMITTING THE AF, VALIDATE </a:t>
            </a:r>
          </a:p>
        </p:txBody>
      </p:sp>
      <p:sp>
        <p:nvSpPr>
          <p:cNvPr id="4" name="Τίτλος 1">
            <a:extLst>
              <a:ext uri="{FF2B5EF4-FFF2-40B4-BE49-F238E27FC236}">
                <a16:creationId xmlns:a16="http://schemas.microsoft.com/office/drawing/2014/main" id="{CDBA1D03-62ED-9F74-FAC3-C5B82A64F1E6}"/>
              </a:ext>
            </a:extLst>
          </p:cNvPr>
          <p:cNvSpPr txBox="1">
            <a:spLocks/>
          </p:cNvSpPr>
          <p:nvPr/>
        </p:nvSpPr>
        <p:spPr>
          <a:xfrm>
            <a:off x="630317" y="4065561"/>
            <a:ext cx="8435280" cy="785737"/>
          </a:xfrm>
          <a:prstGeom prst="rect">
            <a:avLst/>
          </a:prstGeom>
        </p:spPr>
        <p:txBody>
          <a:bodyPr vert="horz"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3200" dirty="0"/>
              <a:t>Beneficiary Comments  </a:t>
            </a:r>
          </a:p>
        </p:txBody>
      </p:sp>
      <p:sp>
        <p:nvSpPr>
          <p:cNvPr id="9" name="TextBox 8">
            <a:extLst>
              <a:ext uri="{FF2B5EF4-FFF2-40B4-BE49-F238E27FC236}">
                <a16:creationId xmlns:a16="http://schemas.microsoft.com/office/drawing/2014/main" id="{0623DA94-6426-AF2D-1ACD-224DF2159BE6}"/>
              </a:ext>
            </a:extLst>
          </p:cNvPr>
          <p:cNvSpPr txBox="1"/>
          <p:nvPr/>
        </p:nvSpPr>
        <p:spPr>
          <a:xfrm>
            <a:off x="395536" y="4851298"/>
            <a:ext cx="7776864" cy="923330"/>
          </a:xfrm>
          <a:prstGeom prst="rect">
            <a:avLst/>
          </a:prstGeom>
          <a:noFill/>
        </p:spPr>
        <p:txBody>
          <a:bodyPr wrap="square" rtlCol="0">
            <a:spAutoFit/>
          </a:bodyPr>
          <a:lstStyle/>
          <a:p>
            <a:pPr marL="285750" indent="-285750">
              <a:buFont typeface="Arial" panose="020B0604020202020204" pitchFamily="34" charset="0"/>
              <a:buChar char="•"/>
            </a:pPr>
            <a:r>
              <a:rPr lang="en-US" i="1" dirty="0"/>
              <a:t>Fill in the URL where the deliverables are uploaded  </a:t>
            </a:r>
          </a:p>
          <a:p>
            <a:pPr marL="285750" indent="-285750">
              <a:buFont typeface="Arial" panose="020B0604020202020204" pitchFamily="34" charset="0"/>
              <a:buChar char="•"/>
            </a:pPr>
            <a:endParaRPr lang="en-US" i="1" dirty="0"/>
          </a:p>
          <a:p>
            <a:endParaRPr lang="en-US" i="1" dirty="0"/>
          </a:p>
        </p:txBody>
      </p:sp>
    </p:spTree>
    <p:extLst>
      <p:ext uri="{BB962C8B-B14F-4D97-AF65-F5344CB8AC3E}">
        <p14:creationId xmlns:p14="http://schemas.microsoft.com/office/powerpoint/2010/main" val="9447628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υποσέλιδου 6">
            <a:extLst>
              <a:ext uri="{FF2B5EF4-FFF2-40B4-BE49-F238E27FC236}">
                <a16:creationId xmlns:a16="http://schemas.microsoft.com/office/drawing/2014/main" id="{850AB45D-7AC1-4D57-FD92-99F2497A7ABE}"/>
              </a:ext>
            </a:extLst>
          </p:cNvPr>
          <p:cNvSpPr>
            <a:spLocks noGrp="1"/>
          </p:cNvSpPr>
          <p:nvPr>
            <p:ph type="ftr" sz="quarter" idx="11"/>
          </p:nvPr>
        </p:nvSpPr>
        <p:spPr>
          <a:xfrm>
            <a:off x="5292080" y="6165304"/>
            <a:ext cx="3432288" cy="365125"/>
          </a:xfrm>
        </p:spPr>
        <p:txBody>
          <a:bodyPr/>
          <a:lstStyle/>
          <a:p>
            <a:r>
              <a:rPr lang="en-US" dirty="0"/>
              <a:t>Project Closure Seminar, Tirana 06/07/2023</a:t>
            </a:r>
            <a:endParaRPr lang="el-GR" dirty="0"/>
          </a:p>
        </p:txBody>
      </p:sp>
      <p:sp>
        <p:nvSpPr>
          <p:cNvPr id="8" name="TextBox 7">
            <a:extLst>
              <a:ext uri="{FF2B5EF4-FFF2-40B4-BE49-F238E27FC236}">
                <a16:creationId xmlns:a16="http://schemas.microsoft.com/office/drawing/2014/main" id="{FC633063-D4D8-2BBB-8025-6EFC66CB4945}"/>
              </a:ext>
            </a:extLst>
          </p:cNvPr>
          <p:cNvSpPr txBox="1"/>
          <p:nvPr/>
        </p:nvSpPr>
        <p:spPr>
          <a:xfrm>
            <a:off x="609600" y="2828835"/>
            <a:ext cx="7776864" cy="1477328"/>
          </a:xfrm>
          <a:prstGeom prst="rect">
            <a:avLst/>
          </a:prstGeom>
          <a:noFill/>
        </p:spPr>
        <p:txBody>
          <a:bodyPr wrap="square" rtlCol="0">
            <a:spAutoFit/>
          </a:bodyPr>
          <a:lstStyle/>
          <a:p>
            <a:pPr algn="ctr"/>
            <a:r>
              <a:rPr lang="en-US" i="1" dirty="0"/>
              <a:t>Prerequisite for the project closure: </a:t>
            </a:r>
          </a:p>
          <a:p>
            <a:pPr algn="ctr"/>
            <a:endParaRPr lang="el-GR" i="1" dirty="0"/>
          </a:p>
          <a:p>
            <a:pPr algn="ctr"/>
            <a:r>
              <a:rPr lang="en-US" i="1" dirty="0"/>
              <a:t>The budget per project and beneficiary at the Public Investment Programme to be equal to the final beneficiary’s budget (verified expenditures) </a:t>
            </a:r>
          </a:p>
        </p:txBody>
      </p:sp>
      <p:sp>
        <p:nvSpPr>
          <p:cNvPr id="3" name="Τίτλος 1">
            <a:extLst>
              <a:ext uri="{FF2B5EF4-FFF2-40B4-BE49-F238E27FC236}">
                <a16:creationId xmlns:a16="http://schemas.microsoft.com/office/drawing/2014/main" id="{6C93C866-8B79-6D73-AD77-2732DF30B60B}"/>
              </a:ext>
            </a:extLst>
          </p:cNvPr>
          <p:cNvSpPr txBox="1">
            <a:spLocks/>
          </p:cNvSpPr>
          <p:nvPr/>
        </p:nvSpPr>
        <p:spPr>
          <a:xfrm>
            <a:off x="609600" y="425450"/>
            <a:ext cx="8435280" cy="1143000"/>
          </a:xfrm>
          <a:prstGeom prst="rect">
            <a:avLst/>
          </a:prstGeom>
        </p:spPr>
        <p:txBody>
          <a:bodyPr vert="horz" anchor="ctr">
            <a:normAutofit fontScale="90000"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dirty="0"/>
              <a:t>Public Investment Programme _for the Greek Beneficiaries </a:t>
            </a:r>
          </a:p>
        </p:txBody>
      </p:sp>
    </p:spTree>
    <p:extLst>
      <p:ext uri="{BB962C8B-B14F-4D97-AF65-F5344CB8AC3E}">
        <p14:creationId xmlns:p14="http://schemas.microsoft.com/office/powerpoint/2010/main" val="1556876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a:extLst>
              <a:ext uri="{FF2B5EF4-FFF2-40B4-BE49-F238E27FC236}">
                <a16:creationId xmlns:a16="http://schemas.microsoft.com/office/drawing/2014/main" id="{FD332BAB-479C-4C46-E76D-F6C2BFBAB9AB}"/>
              </a:ext>
            </a:extLst>
          </p:cNvPr>
          <p:cNvPicPr>
            <a:picLocks noGrp="1" noChangeAspect="1"/>
          </p:cNvPicPr>
          <p:nvPr>
            <p:ph idx="1"/>
          </p:nvPr>
        </p:nvPicPr>
        <p:blipFill>
          <a:blip r:embed="rId2"/>
          <a:stretch>
            <a:fillRect/>
          </a:stretch>
        </p:blipFill>
        <p:spPr>
          <a:xfrm>
            <a:off x="932329" y="2856613"/>
            <a:ext cx="7279341" cy="1775012"/>
          </a:xfrm>
        </p:spPr>
      </p:pic>
      <p:sp>
        <p:nvSpPr>
          <p:cNvPr id="3" name="Θέση υποσέλιδου 2">
            <a:extLst>
              <a:ext uri="{FF2B5EF4-FFF2-40B4-BE49-F238E27FC236}">
                <a16:creationId xmlns:a16="http://schemas.microsoft.com/office/drawing/2014/main" id="{38F95462-4EC6-3632-90BD-DAE0072DEBFF}"/>
              </a:ext>
            </a:extLst>
          </p:cNvPr>
          <p:cNvSpPr>
            <a:spLocks noGrp="1"/>
          </p:cNvSpPr>
          <p:nvPr>
            <p:ph type="ftr" sz="quarter" idx="11"/>
          </p:nvPr>
        </p:nvSpPr>
        <p:spPr>
          <a:xfrm>
            <a:off x="4380072" y="6165304"/>
            <a:ext cx="3831598" cy="365125"/>
          </a:xfrm>
        </p:spPr>
        <p:txBody>
          <a:bodyPr/>
          <a:lstStyle/>
          <a:p>
            <a:r>
              <a:rPr lang="en-US" dirty="0"/>
              <a:t>Project Closure Seminar, Tirana 06/07/2023</a:t>
            </a:r>
            <a:endParaRPr lang="el-GR" dirty="0"/>
          </a:p>
        </p:txBody>
      </p:sp>
      <p:sp>
        <p:nvSpPr>
          <p:cNvPr id="4" name="Τίτλος 3">
            <a:extLst>
              <a:ext uri="{FF2B5EF4-FFF2-40B4-BE49-F238E27FC236}">
                <a16:creationId xmlns:a16="http://schemas.microsoft.com/office/drawing/2014/main" id="{A8099817-29A9-F0DF-C593-D249C7185528}"/>
              </a:ext>
            </a:extLst>
          </p:cNvPr>
          <p:cNvSpPr>
            <a:spLocks noGrp="1"/>
          </p:cNvSpPr>
          <p:nvPr>
            <p:ph type="title"/>
          </p:nvPr>
        </p:nvSpPr>
        <p:spPr/>
        <p:txBody>
          <a:bodyPr/>
          <a:lstStyle/>
          <a:p>
            <a:r>
              <a:rPr lang="en-US" dirty="0"/>
              <a:t>Create a Table of Expenditure</a:t>
            </a:r>
            <a:endParaRPr lang="el-GR" dirty="0"/>
          </a:p>
        </p:txBody>
      </p:sp>
      <p:pic>
        <p:nvPicPr>
          <p:cNvPr id="8" name="Εικόνα 7">
            <a:extLst>
              <a:ext uri="{FF2B5EF4-FFF2-40B4-BE49-F238E27FC236}">
                <a16:creationId xmlns:a16="http://schemas.microsoft.com/office/drawing/2014/main" id="{613C1DFD-0BA5-561B-C84E-B40AB1E538AA}"/>
              </a:ext>
            </a:extLst>
          </p:cNvPr>
          <p:cNvPicPr>
            <a:picLocks noChangeAspect="1"/>
          </p:cNvPicPr>
          <p:nvPr/>
        </p:nvPicPr>
        <p:blipFill>
          <a:blip r:embed="rId3"/>
          <a:stretch>
            <a:fillRect/>
          </a:stretch>
        </p:blipFill>
        <p:spPr>
          <a:xfrm>
            <a:off x="107504" y="1472116"/>
            <a:ext cx="9144000" cy="1285135"/>
          </a:xfrm>
          <a:prstGeom prst="rect">
            <a:avLst/>
          </a:prstGeom>
        </p:spPr>
      </p:pic>
    </p:spTree>
    <p:extLst>
      <p:ext uri="{BB962C8B-B14F-4D97-AF65-F5344CB8AC3E}">
        <p14:creationId xmlns:p14="http://schemas.microsoft.com/office/powerpoint/2010/main" val="14811422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457200" y="476672"/>
            <a:ext cx="8229600" cy="5530619"/>
          </a:xfrm>
        </p:spPr>
        <p:txBody>
          <a:bodyPr/>
          <a:lstStyle/>
          <a:p>
            <a:pPr marL="109728" indent="0">
              <a:buNone/>
            </a:pPr>
            <a:endParaRPr lang="en-US" dirty="0"/>
          </a:p>
          <a:p>
            <a:pPr marL="109728" indent="0">
              <a:buNone/>
            </a:pPr>
            <a:endParaRPr lang="en-US" dirty="0"/>
          </a:p>
          <a:p>
            <a:pPr marL="109728" indent="0">
              <a:buNone/>
            </a:pPr>
            <a:endParaRPr lang="en-US" dirty="0"/>
          </a:p>
          <a:p>
            <a:pPr marL="109728" indent="0" algn="ctr">
              <a:buNone/>
            </a:pPr>
            <a:endParaRPr lang="en-US" dirty="0"/>
          </a:p>
          <a:p>
            <a:pPr marL="109728" indent="0" algn="ctr">
              <a:buNone/>
            </a:pPr>
            <a:endParaRPr lang="en-US" dirty="0"/>
          </a:p>
          <a:p>
            <a:pPr marL="109728" indent="0" algn="ctr">
              <a:buNone/>
            </a:pPr>
            <a:endParaRPr lang="en-US" dirty="0"/>
          </a:p>
          <a:p>
            <a:pPr marL="109728" indent="0" algn="ctr">
              <a:buNone/>
            </a:pPr>
            <a:endParaRPr lang="en-US" dirty="0"/>
          </a:p>
          <a:p>
            <a:pPr marL="109728" indent="0" algn="ctr">
              <a:buNone/>
            </a:pPr>
            <a:r>
              <a:rPr lang="en-US" dirty="0"/>
              <a:t>Thank you for your attention!</a:t>
            </a:r>
            <a:endParaRPr lang="el-GR" dirty="0"/>
          </a:p>
        </p:txBody>
      </p:sp>
      <p:sp>
        <p:nvSpPr>
          <p:cNvPr id="3" name="Θέση υποσέλιδου 2"/>
          <p:cNvSpPr>
            <a:spLocks noGrp="1"/>
          </p:cNvSpPr>
          <p:nvPr>
            <p:ph type="ftr" sz="quarter" idx="11"/>
          </p:nvPr>
        </p:nvSpPr>
        <p:spPr>
          <a:xfrm>
            <a:off x="4380072" y="6407944"/>
            <a:ext cx="4296384" cy="365125"/>
          </a:xfrm>
        </p:spPr>
        <p:txBody>
          <a:bodyPr/>
          <a:lstStyle/>
          <a:p>
            <a:r>
              <a:rPr lang="en-US"/>
              <a:t>Project Closure Seminar, Tirana 06/07/2023</a:t>
            </a:r>
            <a:endParaRPr lang="el-GR" dirty="0"/>
          </a:p>
        </p:txBody>
      </p:sp>
      <p:pic>
        <p:nvPicPr>
          <p:cNvPr id="6" name="3 - Εικόνα"/>
          <p:cNvPicPr/>
          <p:nvPr/>
        </p:nvPicPr>
        <p:blipFill>
          <a:blip r:embed="rId2" cstate="print"/>
          <a:srcRect/>
          <a:stretch>
            <a:fillRect/>
          </a:stretch>
        </p:blipFill>
        <p:spPr bwMode="auto">
          <a:xfrm>
            <a:off x="827584" y="1052736"/>
            <a:ext cx="7416824" cy="2217787"/>
          </a:xfrm>
          <a:prstGeom prst="rect">
            <a:avLst/>
          </a:prstGeom>
          <a:noFill/>
          <a:ln w="9525">
            <a:noFill/>
            <a:miter lim="800000"/>
            <a:headEnd/>
            <a:tailEnd/>
          </a:ln>
        </p:spPr>
      </p:pic>
    </p:spTree>
    <p:extLst>
      <p:ext uri="{BB962C8B-B14F-4D97-AF65-F5344CB8AC3E}">
        <p14:creationId xmlns:p14="http://schemas.microsoft.com/office/powerpoint/2010/main" val="38155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Θέση περιεχομένου 5">
            <a:extLst>
              <a:ext uri="{FF2B5EF4-FFF2-40B4-BE49-F238E27FC236}">
                <a16:creationId xmlns:a16="http://schemas.microsoft.com/office/drawing/2014/main" id="{E24735AA-7E29-9744-408D-A2E1AEBA908F}"/>
              </a:ext>
            </a:extLst>
          </p:cNvPr>
          <p:cNvGraphicFramePr>
            <a:graphicFrameLocks noGrp="1"/>
          </p:cNvGraphicFramePr>
          <p:nvPr>
            <p:ph idx="1"/>
            <p:extLst>
              <p:ext uri="{D42A27DB-BD31-4B8C-83A1-F6EECF244321}">
                <p14:modId xmlns:p14="http://schemas.microsoft.com/office/powerpoint/2010/main" val="1016278657"/>
              </p:ext>
            </p:extLst>
          </p:nvPr>
        </p:nvGraphicFramePr>
        <p:xfrm>
          <a:off x="436483" y="980728"/>
          <a:ext cx="8229600" cy="2880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Θέση υποσέλιδου 2">
            <a:extLst>
              <a:ext uri="{FF2B5EF4-FFF2-40B4-BE49-F238E27FC236}">
                <a16:creationId xmlns:a16="http://schemas.microsoft.com/office/drawing/2014/main" id="{C1FE1511-21A8-963F-96DC-CC1F4B08853B}"/>
              </a:ext>
            </a:extLst>
          </p:cNvPr>
          <p:cNvSpPr>
            <a:spLocks noGrp="1"/>
          </p:cNvSpPr>
          <p:nvPr>
            <p:ph type="ftr" sz="quarter" idx="11"/>
          </p:nvPr>
        </p:nvSpPr>
        <p:spPr>
          <a:xfrm>
            <a:off x="5364088" y="6309320"/>
            <a:ext cx="3144256" cy="365125"/>
          </a:xfrm>
        </p:spPr>
        <p:txBody>
          <a:bodyPr/>
          <a:lstStyle/>
          <a:p>
            <a:r>
              <a:rPr lang="en-US" dirty="0"/>
              <a:t>Project Closure Seminar, Tirana 06/07/2023</a:t>
            </a:r>
            <a:endParaRPr lang="el-GR" dirty="0"/>
          </a:p>
        </p:txBody>
      </p:sp>
      <p:sp>
        <p:nvSpPr>
          <p:cNvPr id="5" name="Τίτλος 4">
            <a:extLst>
              <a:ext uri="{FF2B5EF4-FFF2-40B4-BE49-F238E27FC236}">
                <a16:creationId xmlns:a16="http://schemas.microsoft.com/office/drawing/2014/main" id="{ED706BE3-0780-9495-A765-B99B8BD9192C}"/>
              </a:ext>
            </a:extLst>
          </p:cNvPr>
          <p:cNvSpPr txBox="1">
            <a:spLocks noGrp="1"/>
          </p:cNvSpPr>
          <p:nvPr>
            <p:ph type="title"/>
          </p:nvPr>
        </p:nvSpPr>
        <p:spPr>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1800" b="1" i="0" u="none" strike="noStrike" baseline="0" dirty="0">
                <a:solidFill>
                  <a:srgbClr val="000080"/>
                </a:solidFill>
                <a:latin typeface="Calibri" panose="020F0502020204030204" pitchFamily="34" charset="0"/>
              </a:rPr>
              <a:t>Documents Entry </a:t>
            </a:r>
            <a:endParaRPr lang="en-US" sz="4100" kern="1200" dirty="0">
              <a:solidFill>
                <a:schemeClr val="tx1"/>
              </a:solidFill>
              <a:latin typeface="+mj-lt"/>
              <a:ea typeface="+mj-ea"/>
              <a:cs typeface="+mj-cs"/>
            </a:endParaRPr>
          </a:p>
        </p:txBody>
      </p:sp>
      <p:pic>
        <p:nvPicPr>
          <p:cNvPr id="8" name="Εικόνα 7">
            <a:extLst>
              <a:ext uri="{FF2B5EF4-FFF2-40B4-BE49-F238E27FC236}">
                <a16:creationId xmlns:a16="http://schemas.microsoft.com/office/drawing/2014/main" id="{44AE523F-A174-8403-3DA6-BB5C60D9C9A6}"/>
              </a:ext>
            </a:extLst>
          </p:cNvPr>
          <p:cNvPicPr>
            <a:picLocks noChangeAspect="1"/>
          </p:cNvPicPr>
          <p:nvPr/>
        </p:nvPicPr>
        <p:blipFill>
          <a:blip r:embed="rId7"/>
          <a:stretch>
            <a:fillRect/>
          </a:stretch>
        </p:blipFill>
        <p:spPr>
          <a:xfrm>
            <a:off x="0" y="3964534"/>
            <a:ext cx="9137636" cy="1912738"/>
          </a:xfrm>
          <a:prstGeom prst="rect">
            <a:avLst/>
          </a:prstGeom>
        </p:spPr>
      </p:pic>
    </p:spTree>
    <p:extLst>
      <p:ext uri="{BB962C8B-B14F-4D97-AF65-F5344CB8AC3E}">
        <p14:creationId xmlns:p14="http://schemas.microsoft.com/office/powerpoint/2010/main" val="1871093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2 - Θέση κειμένου">
            <a:extLst>
              <a:ext uri="{FF2B5EF4-FFF2-40B4-BE49-F238E27FC236}">
                <a16:creationId xmlns:a16="http://schemas.microsoft.com/office/drawing/2014/main" id="{0120D850-0936-1ADA-F60F-D80884714309}"/>
              </a:ext>
            </a:extLst>
          </p:cNvPr>
          <p:cNvGraphicFramePr>
            <a:graphicFrameLocks noGrp="1"/>
          </p:cNvGraphicFramePr>
          <p:nvPr>
            <p:ph idx="1"/>
            <p:extLst>
              <p:ext uri="{D42A27DB-BD31-4B8C-83A1-F6EECF244321}">
                <p14:modId xmlns:p14="http://schemas.microsoft.com/office/powerpoint/2010/main" val="4024180324"/>
              </p:ext>
            </p:extLst>
          </p:nvPr>
        </p:nvGraphicFramePr>
        <p:xfrm>
          <a:off x="457200" y="1481138"/>
          <a:ext cx="8229600" cy="46841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Θέση υποσέλιδου 2">
            <a:extLst>
              <a:ext uri="{FF2B5EF4-FFF2-40B4-BE49-F238E27FC236}">
                <a16:creationId xmlns:a16="http://schemas.microsoft.com/office/drawing/2014/main" id="{79A2F05B-1A85-1CB3-A8FC-52CC1A21E636}"/>
              </a:ext>
            </a:extLst>
          </p:cNvPr>
          <p:cNvSpPr>
            <a:spLocks noGrp="1"/>
          </p:cNvSpPr>
          <p:nvPr>
            <p:ph type="ftr" sz="quarter" idx="11"/>
          </p:nvPr>
        </p:nvSpPr>
        <p:spPr>
          <a:xfrm>
            <a:off x="5508104" y="6309320"/>
            <a:ext cx="3000240" cy="365125"/>
          </a:xfrm>
        </p:spPr>
        <p:txBody>
          <a:bodyPr/>
          <a:lstStyle/>
          <a:p>
            <a:r>
              <a:rPr lang="en-US" dirty="0"/>
              <a:t>Project Closure Seminar, Tirana 06/07/2023</a:t>
            </a:r>
            <a:endParaRPr lang="el-GR" dirty="0"/>
          </a:p>
        </p:txBody>
      </p:sp>
      <p:sp>
        <p:nvSpPr>
          <p:cNvPr id="4" name="Τίτλος 3">
            <a:extLst>
              <a:ext uri="{FF2B5EF4-FFF2-40B4-BE49-F238E27FC236}">
                <a16:creationId xmlns:a16="http://schemas.microsoft.com/office/drawing/2014/main" id="{2567D8ED-9855-5305-0383-AF771D80EE11}"/>
              </a:ext>
            </a:extLst>
          </p:cNvPr>
          <p:cNvSpPr>
            <a:spLocks noGrp="1"/>
          </p:cNvSpPr>
          <p:nvPr>
            <p:ph type="title"/>
          </p:nvPr>
        </p:nvSpPr>
        <p:spPr/>
        <p:txBody>
          <a:bodyPr>
            <a:normAutofit fontScale="90000"/>
          </a:bodyPr>
          <a:lstStyle/>
          <a:p>
            <a:r>
              <a:rPr lang="en-US" dirty="0"/>
              <a:t>What to enter as Subcontracting amount</a:t>
            </a:r>
            <a:endParaRPr lang="el-GR" dirty="0"/>
          </a:p>
        </p:txBody>
      </p:sp>
    </p:spTree>
    <p:extLst>
      <p:ext uri="{BB962C8B-B14F-4D97-AF65-F5344CB8AC3E}">
        <p14:creationId xmlns:p14="http://schemas.microsoft.com/office/powerpoint/2010/main" val="514061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B71A920B-387A-D2B6-4DD0-B22BEFFE6046}"/>
              </a:ext>
            </a:extLst>
          </p:cNvPr>
          <p:cNvSpPr>
            <a:spLocks noGrp="1"/>
          </p:cNvSpPr>
          <p:nvPr>
            <p:ph idx="1"/>
          </p:nvPr>
        </p:nvSpPr>
        <p:spPr>
          <a:xfrm>
            <a:off x="457200" y="252423"/>
            <a:ext cx="8229600" cy="6155521"/>
          </a:xfrm>
        </p:spPr>
        <p:txBody>
          <a:bodyPr/>
          <a:lstStyle/>
          <a:p>
            <a:pPr marL="109728" indent="0" algn="ctr">
              <a:buNone/>
            </a:pPr>
            <a:r>
              <a:rPr lang="en-US" sz="2400" i="1" dirty="0">
                <a:solidFill>
                  <a:srgbClr val="FF0000"/>
                </a:solidFill>
              </a:rPr>
              <a:t>Every correlation is the “connection” of one invoice with one payment document for a specific deliverable and a specific budget category</a:t>
            </a:r>
          </a:p>
        </p:txBody>
      </p:sp>
      <p:sp>
        <p:nvSpPr>
          <p:cNvPr id="3" name="Θέση υποσέλιδου 2">
            <a:extLst>
              <a:ext uri="{FF2B5EF4-FFF2-40B4-BE49-F238E27FC236}">
                <a16:creationId xmlns:a16="http://schemas.microsoft.com/office/drawing/2014/main" id="{28B5FCB4-79F8-D797-91E0-4B7CB1F1B5A5}"/>
              </a:ext>
            </a:extLst>
          </p:cNvPr>
          <p:cNvSpPr>
            <a:spLocks noGrp="1"/>
          </p:cNvSpPr>
          <p:nvPr>
            <p:ph type="ftr" sz="quarter" idx="11"/>
          </p:nvPr>
        </p:nvSpPr>
        <p:spPr>
          <a:xfrm>
            <a:off x="5122620" y="6367227"/>
            <a:ext cx="3216264" cy="365125"/>
          </a:xfrm>
        </p:spPr>
        <p:txBody>
          <a:bodyPr/>
          <a:lstStyle/>
          <a:p>
            <a:r>
              <a:rPr lang="en-US" dirty="0"/>
              <a:t>Project Closure Seminar, Tirana 06/07/2023</a:t>
            </a:r>
            <a:endParaRPr lang="el-GR" dirty="0"/>
          </a:p>
        </p:txBody>
      </p:sp>
      <p:pic>
        <p:nvPicPr>
          <p:cNvPr id="6" name="Εικόνα 5">
            <a:extLst>
              <a:ext uri="{FF2B5EF4-FFF2-40B4-BE49-F238E27FC236}">
                <a16:creationId xmlns:a16="http://schemas.microsoft.com/office/drawing/2014/main" id="{78170D8F-0639-0624-4F58-9D52BB0E13CC}"/>
              </a:ext>
            </a:extLst>
          </p:cNvPr>
          <p:cNvPicPr>
            <a:picLocks noChangeAspect="1"/>
          </p:cNvPicPr>
          <p:nvPr/>
        </p:nvPicPr>
        <p:blipFill>
          <a:blip r:embed="rId2"/>
          <a:stretch>
            <a:fillRect/>
          </a:stretch>
        </p:blipFill>
        <p:spPr>
          <a:xfrm>
            <a:off x="404812" y="1613005"/>
            <a:ext cx="8334375" cy="4773711"/>
          </a:xfrm>
          <a:prstGeom prst="rect">
            <a:avLst/>
          </a:prstGeom>
        </p:spPr>
      </p:pic>
      <p:sp>
        <p:nvSpPr>
          <p:cNvPr id="7" name="Φυσαλίδα ομιλίας: Ορθογώνιο 6">
            <a:extLst>
              <a:ext uri="{FF2B5EF4-FFF2-40B4-BE49-F238E27FC236}">
                <a16:creationId xmlns:a16="http://schemas.microsoft.com/office/drawing/2014/main" id="{C887AEFC-527E-FF91-B333-20E6B0F01B44}"/>
              </a:ext>
            </a:extLst>
          </p:cNvPr>
          <p:cNvSpPr/>
          <p:nvPr/>
        </p:nvSpPr>
        <p:spPr>
          <a:xfrm>
            <a:off x="4605877" y="4653136"/>
            <a:ext cx="2124875" cy="972688"/>
          </a:xfrm>
          <a:prstGeom prst="wedge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Don’t write e.g. Del. 2.2.1, 2.2.2 </a:t>
            </a:r>
            <a:r>
              <a:rPr lang="en-US" dirty="0" err="1"/>
              <a:t>etc</a:t>
            </a:r>
            <a:endParaRPr lang="en-US" dirty="0"/>
          </a:p>
        </p:txBody>
      </p:sp>
    </p:spTree>
    <p:extLst>
      <p:ext uri="{BB962C8B-B14F-4D97-AF65-F5344CB8AC3E}">
        <p14:creationId xmlns:p14="http://schemas.microsoft.com/office/powerpoint/2010/main" val="4093291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CE8B106C-635B-F786-76F3-8870EF2B59A9}"/>
              </a:ext>
            </a:extLst>
          </p:cNvPr>
          <p:cNvSpPr>
            <a:spLocks noGrp="1"/>
          </p:cNvSpPr>
          <p:nvPr>
            <p:ph idx="1"/>
          </p:nvPr>
        </p:nvSpPr>
        <p:spPr>
          <a:xfrm>
            <a:off x="188061" y="1556792"/>
            <a:ext cx="8704419" cy="4525963"/>
          </a:xfrm>
        </p:spPr>
        <p:txBody>
          <a:bodyPr/>
          <a:lstStyle/>
          <a:p>
            <a:pPr marL="109728" indent="0">
              <a:buNone/>
            </a:pPr>
            <a:r>
              <a:rPr lang="en-US" dirty="0"/>
              <a:t>B1. Costs</a:t>
            </a:r>
          </a:p>
          <a:p>
            <a:endParaRPr lang="en-US" dirty="0"/>
          </a:p>
          <a:p>
            <a:endParaRPr lang="en-US" dirty="0"/>
          </a:p>
          <a:p>
            <a:pPr marL="109728" indent="0">
              <a:buNone/>
            </a:pPr>
            <a:endParaRPr lang="en-US" dirty="0"/>
          </a:p>
          <a:p>
            <a:pPr marL="109728" indent="0">
              <a:buNone/>
            </a:pPr>
            <a:endParaRPr lang="en-US" dirty="0"/>
          </a:p>
          <a:p>
            <a:pPr marL="109728" indent="0">
              <a:buNone/>
            </a:pPr>
            <a:r>
              <a:rPr lang="en-US" dirty="0"/>
              <a:t>B2. Correlations</a:t>
            </a:r>
          </a:p>
          <a:p>
            <a:endParaRPr lang="el-GR" dirty="0"/>
          </a:p>
        </p:txBody>
      </p:sp>
      <p:sp>
        <p:nvSpPr>
          <p:cNvPr id="3" name="Θέση υποσέλιδου 2">
            <a:extLst>
              <a:ext uri="{FF2B5EF4-FFF2-40B4-BE49-F238E27FC236}">
                <a16:creationId xmlns:a16="http://schemas.microsoft.com/office/drawing/2014/main" id="{FDEA1599-08EB-5F35-AEA1-6E89D14D1BAB}"/>
              </a:ext>
            </a:extLst>
          </p:cNvPr>
          <p:cNvSpPr>
            <a:spLocks noGrp="1"/>
          </p:cNvSpPr>
          <p:nvPr>
            <p:ph type="ftr" sz="quarter" idx="11"/>
          </p:nvPr>
        </p:nvSpPr>
        <p:spPr>
          <a:xfrm>
            <a:off x="4380072" y="6407944"/>
            <a:ext cx="3720320" cy="365125"/>
          </a:xfrm>
        </p:spPr>
        <p:txBody>
          <a:bodyPr/>
          <a:lstStyle/>
          <a:p>
            <a:r>
              <a:rPr lang="en-US" dirty="0"/>
              <a:t>Project Closure Seminar, Tirana 06/07/2023</a:t>
            </a:r>
            <a:endParaRPr lang="el-GR" dirty="0"/>
          </a:p>
        </p:txBody>
      </p:sp>
      <p:sp>
        <p:nvSpPr>
          <p:cNvPr id="4" name="Τίτλος 3">
            <a:extLst>
              <a:ext uri="{FF2B5EF4-FFF2-40B4-BE49-F238E27FC236}">
                <a16:creationId xmlns:a16="http://schemas.microsoft.com/office/drawing/2014/main" id="{4870998F-FB85-CC2B-1C04-11E9B28D908C}"/>
              </a:ext>
            </a:extLst>
          </p:cNvPr>
          <p:cNvSpPr>
            <a:spLocks noGrp="1"/>
          </p:cNvSpPr>
          <p:nvPr>
            <p:ph type="title"/>
          </p:nvPr>
        </p:nvSpPr>
        <p:spPr/>
        <p:txBody>
          <a:bodyPr>
            <a:normAutofit fontScale="90000"/>
          </a:bodyPr>
          <a:lstStyle/>
          <a:p>
            <a:br>
              <a:rPr lang="en-US" sz="4400" dirty="0"/>
            </a:br>
            <a:r>
              <a:rPr lang="en-US" sz="2700" dirty="0"/>
              <a:t>1. One invoice was paid by two separate checks</a:t>
            </a:r>
            <a:br>
              <a:rPr lang="el-GR" sz="4400" dirty="0"/>
            </a:br>
            <a:endParaRPr lang="el-GR" dirty="0"/>
          </a:p>
        </p:txBody>
      </p:sp>
      <p:pic>
        <p:nvPicPr>
          <p:cNvPr id="5" name="Εικόνα 17">
            <a:extLst>
              <a:ext uri="{FF2B5EF4-FFF2-40B4-BE49-F238E27FC236}">
                <a16:creationId xmlns:a16="http://schemas.microsoft.com/office/drawing/2014/main" id="{1EAFE31B-A487-0CE0-7210-275DCA99FF8C}"/>
              </a:ext>
            </a:extLst>
          </p:cNvPr>
          <p:cNvPicPr>
            <a:picLocks noChangeAspect="1"/>
            <a:extLst>
              <a:ext uri="smNativeData">
                <pr:smNativeData xmlns:pr="smNativeData" xmlns:p14="http://schemas.microsoft.com/office/powerpoint/2010/main" xmlns="" val="SMDATA_18_PHz8WxMAAAAlAAAAEQAAAC0AAAAAkAAAAEgAAACQAAAASAAAAAAAAAAAAAAAAAAAAAEAAABQAAAAAAAAAAAA4D8AAAAAAADgPwAAAAAAAOA/AAAAAAAA4D8AAAAAAADgPwAAAAAAAOA/AAAAAAAA4D8AAAAAAADgPwAAAAAAAOA/AAAAAAAA4D8CAAAAjAAAAAAAAAAAAAAAOoG6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AcAAAA4AAAAAAAAAAAAAAAAAAAA////AAAAAAAAAAAAUwAAAAAAAABTAAAAAAAAAAAAAABkAAAAZAAAAAAAAAAjAAAABAAAAGQAAAAXAAAAFAAAAAAAAAAAAAAA/38AAP9/AAAAAAAACQAAAAQAAABYWFhY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DqBugX///8BAAAAAAAAAAAAAAAAAAAAAAAAAAAAAAAAAAAAAAAAAAAAAAACf39/AGZmZgPMzMwAwMD/AH9/fwAAAAAAAAAAAAAAAAD///8AAAAAACEAAAAYAAAAFAAAAHUEAADWCwAANTMAAMMRAAAQAAAAJgAAAAgAAAD//////////w=="/>
              </a:ext>
            </a:extLst>
          </p:cNvPicPr>
          <p:nvPr/>
        </p:nvPicPr>
        <p:blipFill>
          <a:blip r:embed="rId2"/>
          <a:srcRect l="830" r="830"/>
          <a:stretch>
            <a:fillRect/>
          </a:stretch>
        </p:blipFill>
        <p:spPr>
          <a:xfrm>
            <a:off x="299132" y="2025921"/>
            <a:ext cx="8625937" cy="1396069"/>
          </a:xfrm>
          <a:prstGeom prst="rect">
            <a:avLst/>
          </a:prstGeom>
          <a:noFill/>
          <a:ln>
            <a:solidFill>
              <a:srgbClr val="FFFFFF"/>
            </a:solidFill>
          </a:ln>
          <a:effectLst/>
        </p:spPr>
      </p:pic>
      <p:pic>
        <p:nvPicPr>
          <p:cNvPr id="6" name="Εικόνα 10">
            <a:extLst>
              <a:ext uri="{FF2B5EF4-FFF2-40B4-BE49-F238E27FC236}">
                <a16:creationId xmlns:a16="http://schemas.microsoft.com/office/drawing/2014/main" id="{F7E4550F-C182-A012-5F12-3A6F5287F10D}"/>
              </a:ext>
            </a:extLst>
          </p:cNvPr>
          <p:cNvPicPr>
            <a:picLocks noChangeAspect="1"/>
            <a:extLst>
              <a:ext uri="smNativeData">
                <pr:smNativeData xmlns:pr="smNativeData" xmlns:p14="http://schemas.microsoft.com/office/powerpoint/2010/main" xmlns="" val="SMDATA_18_PHz8WxMAAAAlAAAAEQAAAC0AAAAAkAAAAEgAAACQAAAASAAAAAAAAAAAAAAAAAAAAAEAAABQAAAAAAAAAAAA4D8AAAAAAADgPwAAAAAAAOA/AAAAAAAA4D8AAAAAAADgPwAAAAAAAOA/AAAAAAAA4D8AAAAAAADgPwAAAAAAAOA/AAAAAAAA4D8CAAAAjAAAAAAAAAAAAAAAOoG6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AcAAAA4AAAAAAAAAAAAAAAAAAAA////AAAAAAAAAAAAAAAAAAAAAAAAAAAAAAAAAAAAAABkAAAAZAAAAAAAAAAjAAAABAAAAGQAAAAXAAAAFAAAAAAAAAAAAAAA/38AAP9/AAAAAAAACQAAAAQAAAA6Dw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DqBugX///8BAAAAAAAAAAAAAAAAAAAAAAAAAAAAAAAAAAAAAAAAAAAAAAACf39/AGZmZgPMzMwAwMD/AH9/fwAAAAAAAAAAAAAAAAD///8AAAAAACEAAAAYAAAAFAAAAPYCAAApFAAADDQAAAIaAAAQAAAAJgAAAAgAAAD//////////w=="/>
              </a:ext>
            </a:extLst>
          </p:cNvPicPr>
          <p:nvPr/>
        </p:nvPicPr>
        <p:blipFill>
          <a:blip r:embed="rId3"/>
          <a:stretch>
            <a:fillRect/>
          </a:stretch>
        </p:blipFill>
        <p:spPr>
          <a:xfrm>
            <a:off x="322630" y="4282619"/>
            <a:ext cx="8498739" cy="1267460"/>
          </a:xfrm>
          <a:prstGeom prst="rect">
            <a:avLst/>
          </a:prstGeom>
          <a:noFill/>
          <a:ln>
            <a:solidFill>
              <a:srgbClr val="00B050"/>
            </a:solidFill>
          </a:ln>
          <a:effectLst/>
        </p:spPr>
      </p:pic>
      <p:sp>
        <p:nvSpPr>
          <p:cNvPr id="7" name="Ορθογώνιο 6">
            <a:extLst>
              <a:ext uri="{FF2B5EF4-FFF2-40B4-BE49-F238E27FC236}">
                <a16:creationId xmlns:a16="http://schemas.microsoft.com/office/drawing/2014/main" id="{A5E472AB-D476-1AFC-4558-81D85FCBEFDA}"/>
              </a:ext>
            </a:extLst>
          </p:cNvPr>
          <p:cNvSpPr/>
          <p:nvPr/>
        </p:nvSpPr>
        <p:spPr>
          <a:xfrm>
            <a:off x="1347934" y="2435923"/>
            <a:ext cx="6176393" cy="28803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Ορθογώνιο 7">
            <a:extLst>
              <a:ext uri="{FF2B5EF4-FFF2-40B4-BE49-F238E27FC236}">
                <a16:creationId xmlns:a16="http://schemas.microsoft.com/office/drawing/2014/main" id="{492A8017-9A86-B0B0-1A4C-CF62CDB1A022}"/>
              </a:ext>
            </a:extLst>
          </p:cNvPr>
          <p:cNvSpPr/>
          <p:nvPr/>
        </p:nvSpPr>
        <p:spPr>
          <a:xfrm>
            <a:off x="278017" y="4933935"/>
            <a:ext cx="2853823" cy="61614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9443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D6780A79-4986-2830-247C-E5CE655AA851}"/>
              </a:ext>
            </a:extLst>
          </p:cNvPr>
          <p:cNvSpPr>
            <a:spLocks noGrp="1"/>
          </p:cNvSpPr>
          <p:nvPr>
            <p:ph idx="1"/>
          </p:nvPr>
        </p:nvSpPr>
        <p:spPr>
          <a:xfrm>
            <a:off x="484815" y="1445510"/>
            <a:ext cx="8229600" cy="4525963"/>
          </a:xfrm>
        </p:spPr>
        <p:txBody>
          <a:bodyPr/>
          <a:lstStyle/>
          <a:p>
            <a:pPr marL="109728" indent="0">
              <a:buNone/>
            </a:pPr>
            <a:r>
              <a:rPr lang="en-US" dirty="0"/>
              <a:t>B1. Costs</a:t>
            </a:r>
          </a:p>
          <a:p>
            <a:endParaRPr lang="en-US" dirty="0"/>
          </a:p>
          <a:p>
            <a:endParaRPr lang="en-US" dirty="0"/>
          </a:p>
          <a:p>
            <a:endParaRPr lang="en-US" dirty="0"/>
          </a:p>
          <a:p>
            <a:endParaRPr lang="en-US" dirty="0"/>
          </a:p>
          <a:p>
            <a:pPr marL="109728" indent="0">
              <a:buNone/>
            </a:pPr>
            <a:r>
              <a:rPr lang="en-US" dirty="0"/>
              <a:t>B2. Correlations</a:t>
            </a:r>
            <a:endParaRPr lang="el-GR" dirty="0"/>
          </a:p>
        </p:txBody>
      </p:sp>
      <p:sp>
        <p:nvSpPr>
          <p:cNvPr id="3" name="Θέση υποσέλιδου 2">
            <a:extLst>
              <a:ext uri="{FF2B5EF4-FFF2-40B4-BE49-F238E27FC236}">
                <a16:creationId xmlns:a16="http://schemas.microsoft.com/office/drawing/2014/main" id="{35055B7D-5BC4-D652-822B-4537A26CADAA}"/>
              </a:ext>
            </a:extLst>
          </p:cNvPr>
          <p:cNvSpPr>
            <a:spLocks noGrp="1"/>
          </p:cNvSpPr>
          <p:nvPr>
            <p:ph type="ftr" sz="quarter" idx="11"/>
          </p:nvPr>
        </p:nvSpPr>
        <p:spPr>
          <a:xfrm>
            <a:off x="5268124" y="6324367"/>
            <a:ext cx="3216264" cy="365125"/>
          </a:xfrm>
        </p:spPr>
        <p:txBody>
          <a:bodyPr/>
          <a:lstStyle/>
          <a:p>
            <a:r>
              <a:rPr lang="en-US" dirty="0"/>
              <a:t>Project Closure Seminar, Tirana 06/07/2023</a:t>
            </a:r>
            <a:endParaRPr lang="el-GR" dirty="0"/>
          </a:p>
        </p:txBody>
      </p:sp>
      <p:sp>
        <p:nvSpPr>
          <p:cNvPr id="4" name="Τίτλος 3">
            <a:extLst>
              <a:ext uri="{FF2B5EF4-FFF2-40B4-BE49-F238E27FC236}">
                <a16:creationId xmlns:a16="http://schemas.microsoft.com/office/drawing/2014/main" id="{E62601B0-3588-0F29-5A0F-B9AA4031F35D}"/>
              </a:ext>
            </a:extLst>
          </p:cNvPr>
          <p:cNvSpPr>
            <a:spLocks noGrp="1"/>
          </p:cNvSpPr>
          <p:nvPr>
            <p:ph type="title"/>
          </p:nvPr>
        </p:nvSpPr>
        <p:spPr/>
        <p:txBody>
          <a:bodyPr>
            <a:normAutofit fontScale="90000"/>
          </a:bodyPr>
          <a:lstStyle/>
          <a:p>
            <a:br>
              <a:rPr lang="en-US" dirty="0"/>
            </a:br>
            <a:r>
              <a:rPr lang="en-US" sz="2700" dirty="0"/>
              <a:t>2. One payment document was used to pay two invoices</a:t>
            </a:r>
            <a:br>
              <a:rPr lang="en-US" dirty="0"/>
            </a:br>
            <a:endParaRPr lang="el-GR" dirty="0"/>
          </a:p>
        </p:txBody>
      </p:sp>
      <p:pic>
        <p:nvPicPr>
          <p:cNvPr id="5" name="Εικόνα 1">
            <a:extLst>
              <a:ext uri="{FF2B5EF4-FFF2-40B4-BE49-F238E27FC236}">
                <a16:creationId xmlns:a16="http://schemas.microsoft.com/office/drawing/2014/main" id="{14C6A04E-E2A8-6EE7-B0D7-0C0D3EA4CC42}"/>
              </a:ext>
            </a:extLst>
          </p:cNvPr>
          <p:cNvPicPr>
            <a:picLocks noChangeAspect="1"/>
            <a:extLst>
              <a:ext uri="smNativeData">
                <pr:smNativeData xmlns:pr="smNativeData" xmlns:p14="http://schemas.microsoft.com/office/powerpoint/2010/main" xmlns="" val="SMDATA_18_PHz8WxMAAAAlAAAAEQAAAC0AAAAAkAAAAEgAAACQAAAASAAAAAAAAAAAAAAAAAAAAAEAAABQAAAAAAAAAAAA4D8AAAAAAADgPwAAAAAAAOA/AAAAAAAA4D8AAAAAAADgPwAAAAAAAOA/AAAAAAAA4D8AAAAAAADgPwAAAAAAAOA/AAAAAAAA4D8CAAAAjAAAAAAAAAAAAAAAOoG6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AcAAAA4AAAAAAAAAAAAAAAAAAAA////AAAAAAAAAAAAAAAAAAAAAABPAwAAAAAAAAAAAABkAAAAZAAAAAAAAAAjAAAABAAAAGQAAAAXAAAAFAAAAAAAAAAAAAAA/38AAP9/AAAAAAAACQAAAAQAAAAAA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DqBugX///8BAAAAAAAAAAAAAAAAAAAAAAAAAAAAAAAAAAAAAAAAAAAAAAACf39/AGZmZgPMzMwAwMD/AH9/fwAAAAAAAAAAAAAAAAD///8AAAAAACEAAAAYAAAAFAAAAPUEAAASCwAACzIAANMPAAAQAAAAJgAAAAgAAAD//////////w=="/>
              </a:ext>
            </a:extLst>
          </p:cNvPicPr>
          <p:nvPr/>
        </p:nvPicPr>
        <p:blipFill>
          <a:blip r:embed="rId2"/>
          <a:srcRect r="8470"/>
          <a:stretch>
            <a:fillRect/>
          </a:stretch>
        </p:blipFill>
        <p:spPr>
          <a:xfrm>
            <a:off x="484815" y="2060848"/>
            <a:ext cx="8229601" cy="1184333"/>
          </a:xfrm>
          <a:prstGeom prst="rect">
            <a:avLst/>
          </a:prstGeom>
          <a:noFill/>
          <a:ln>
            <a:noFill/>
          </a:ln>
          <a:effectLst/>
        </p:spPr>
      </p:pic>
      <p:pic>
        <p:nvPicPr>
          <p:cNvPr id="6" name="Εικόνα 2">
            <a:extLst>
              <a:ext uri="{FF2B5EF4-FFF2-40B4-BE49-F238E27FC236}">
                <a16:creationId xmlns:a16="http://schemas.microsoft.com/office/drawing/2014/main" id="{C120CCD3-494F-2CC7-86B6-A2CE385168CA}"/>
              </a:ext>
            </a:extLst>
          </p:cNvPr>
          <p:cNvPicPr>
            <a:picLocks noChangeAspect="1"/>
            <a:extLst>
              <a:ext uri="smNativeData">
                <pr:smNativeData xmlns:pr="smNativeData" xmlns:p14="http://schemas.microsoft.com/office/powerpoint/2010/main" xmlns="" val="SMDATA_18_PHz8WxMAAAAlAAAAEQAAAC0AAAAAkAAAAEgAAACQAAAASAAAAAAAAAAAAAAAAAAAAAEAAABQAAAAAAAAAAAA4D8AAAAAAADgPwAAAAAAAOA/AAAAAAAA4D8AAAAAAADgPwAAAAAAAOA/AAAAAAAA4D8AAAAAAADgPwAAAAAAAOA/AAAAAAAA4D8CAAAAjAAAAAAAAAAAAAAAOoG6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BmZmYKAAAAACgAAAAoAAAAZAAAAGQAAAAAAAAAzMzMAAAAAABQAAAAUAAAAGQAAABkAAAAAAAAAAcAAAA4AAAAAAAAAAAAAAAAAAAA////AAAAAAAAAAAAAAAAAJUH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DqBugX///8BAAAAAAAAAAAAAAAAAAAAAAAAAAAAAAAAAAAAAAAAAAAAAAACf39/AGZmZgPMzMwAwMD/AH9/fwAAAAAAAAAAAAAAAAD///8AAAAAACEAAAAYAAAAFAAAAAIEAAD4EwAAPjMAAJEZAAAQAAAAJgAAAAgAAAD//////////w=="/>
              </a:ext>
            </a:extLst>
          </p:cNvPicPr>
          <p:nvPr/>
        </p:nvPicPr>
        <p:blipFill>
          <a:blip r:embed="rId3"/>
          <a:srcRect t="19410"/>
          <a:stretch>
            <a:fillRect/>
          </a:stretch>
        </p:blipFill>
        <p:spPr>
          <a:xfrm>
            <a:off x="303511" y="4316095"/>
            <a:ext cx="8536978" cy="1331105"/>
          </a:xfrm>
          <a:prstGeom prst="rect">
            <a:avLst/>
          </a:prstGeom>
          <a:noFill/>
          <a:ln>
            <a:noFill/>
          </a:ln>
          <a:effectLst/>
        </p:spPr>
      </p:pic>
      <p:sp>
        <p:nvSpPr>
          <p:cNvPr id="7" name="Ορθογώνιο 6">
            <a:extLst>
              <a:ext uri="{FF2B5EF4-FFF2-40B4-BE49-F238E27FC236}">
                <a16:creationId xmlns:a16="http://schemas.microsoft.com/office/drawing/2014/main" id="{782BDFCB-4D43-C550-01A3-168EB014AA89}"/>
              </a:ext>
            </a:extLst>
          </p:cNvPr>
          <p:cNvSpPr/>
          <p:nvPr/>
        </p:nvSpPr>
        <p:spPr>
          <a:xfrm>
            <a:off x="2339753" y="2420888"/>
            <a:ext cx="2232248" cy="28803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Ορθογώνιο 7">
            <a:extLst>
              <a:ext uri="{FF2B5EF4-FFF2-40B4-BE49-F238E27FC236}">
                <a16:creationId xmlns:a16="http://schemas.microsoft.com/office/drawing/2014/main" id="{B8FCC500-C43B-73C6-26EB-F19990E3F0D5}"/>
              </a:ext>
            </a:extLst>
          </p:cNvPr>
          <p:cNvSpPr/>
          <p:nvPr/>
        </p:nvSpPr>
        <p:spPr>
          <a:xfrm>
            <a:off x="3707904" y="5085184"/>
            <a:ext cx="3168352" cy="50405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Ορθογώνιο 8">
            <a:extLst>
              <a:ext uri="{FF2B5EF4-FFF2-40B4-BE49-F238E27FC236}">
                <a16:creationId xmlns:a16="http://schemas.microsoft.com/office/drawing/2014/main" id="{17AAF3C4-2673-E765-4F92-1B6B55CBC9DC}"/>
              </a:ext>
            </a:extLst>
          </p:cNvPr>
          <p:cNvSpPr/>
          <p:nvPr/>
        </p:nvSpPr>
        <p:spPr>
          <a:xfrm>
            <a:off x="7380312" y="5085184"/>
            <a:ext cx="1460177" cy="49432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04861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υγκέντρωση">
  <a:themeElements>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Συγκέντρωση">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Συγκέντρωση">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4999</TotalTime>
  <Words>1834</Words>
  <Application>Microsoft Office PowerPoint</Application>
  <PresentationFormat>Προβολή στην οθόνη (4:3)</PresentationFormat>
  <Paragraphs>307</Paragraphs>
  <Slides>40</Slides>
  <Notes>5</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40</vt:i4>
      </vt:variant>
    </vt:vector>
  </HeadingPairs>
  <TitlesOfParts>
    <vt:vector size="50" baseType="lpstr">
      <vt:lpstr>Arial</vt:lpstr>
      <vt:lpstr>Calibri</vt:lpstr>
      <vt:lpstr>Lucida Sans Unicode</vt:lpstr>
      <vt:lpstr>Roboto Condensed</vt:lpstr>
      <vt:lpstr>Tahoma</vt:lpstr>
      <vt:lpstr>Verdana</vt:lpstr>
      <vt:lpstr>Wingdings</vt:lpstr>
      <vt:lpstr>Wingdings 2</vt:lpstr>
      <vt:lpstr>Wingdings 3</vt:lpstr>
      <vt:lpstr>Συγκέντρωση</vt:lpstr>
      <vt:lpstr>Παρουσίαση του PowerPoint</vt:lpstr>
      <vt:lpstr>Closure Procedure</vt:lpstr>
      <vt:lpstr>Παρουσίαση του PowerPoint</vt:lpstr>
      <vt:lpstr>Create a Table of Expenditure</vt:lpstr>
      <vt:lpstr>Documents Entry </vt:lpstr>
      <vt:lpstr>What to enter as Subcontracting amount</vt:lpstr>
      <vt:lpstr>Παρουσίαση του PowerPoint</vt:lpstr>
      <vt:lpstr> 1. One invoice was paid by two separate checks </vt:lpstr>
      <vt:lpstr> 2. One payment document was used to pay two invoices </vt:lpstr>
      <vt:lpstr>3. Accounting Documents</vt:lpstr>
      <vt:lpstr> 4. Documents that were declared in previous Table of Expenditures 1/2 </vt:lpstr>
      <vt:lpstr>4. Documents that were declared in previous Table of Expenditures 2/2</vt:lpstr>
      <vt:lpstr>Παρουσίαση του PowerPoint</vt:lpstr>
      <vt:lpstr>Παρουσίαση του PowerPoint</vt:lpstr>
      <vt:lpstr>Παρουσίαση του PowerPoint</vt:lpstr>
      <vt:lpstr>Frequently asked Questions 1/2</vt:lpstr>
      <vt:lpstr>Frequently asked Questions 2/2</vt:lpstr>
      <vt:lpstr>Submission of Last Progress Report</vt:lpstr>
      <vt:lpstr>Create Last Progress Report</vt:lpstr>
      <vt:lpstr>Create Last Progress Report</vt:lpstr>
      <vt:lpstr>Create Last Progress Report</vt:lpstr>
      <vt:lpstr>Indicators</vt:lpstr>
      <vt:lpstr>Indicators</vt:lpstr>
      <vt:lpstr>C. Activity report</vt:lpstr>
      <vt:lpstr>D. Financial Report  </vt:lpstr>
      <vt:lpstr>D. Financial Report</vt:lpstr>
      <vt:lpstr>E. Publicity  </vt:lpstr>
      <vt:lpstr>Printing Documents</vt:lpstr>
      <vt:lpstr>Printing_deliverables_pdf</vt:lpstr>
      <vt:lpstr>Παρουσίαση του PowerPoint</vt:lpstr>
      <vt:lpstr>Παρουσίαση του PowerPoint</vt:lpstr>
      <vt:lpstr>Final Application Form  (for project completion) </vt:lpstr>
      <vt:lpstr>Creation of the final AF</vt:lpstr>
      <vt:lpstr>Section A_project identification</vt:lpstr>
      <vt:lpstr>Section B_detailed description </vt:lpstr>
      <vt:lpstr>Section D_budget </vt:lpstr>
      <vt:lpstr>Section E_result and output indicators </vt:lpstr>
      <vt:lpstr>Attachments </vt:lpstr>
      <vt:lpstr>Παρουσίαση του PowerPoint</vt:lpstr>
      <vt:lpstr>Παρουσίαση του PowerPoint</vt:lpstr>
    </vt:vector>
  </TitlesOfParts>
  <Company>MOD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akoktsidou</dc:creator>
  <cp:lastModifiedBy>ΠΑΠΑΔΟΠΟΥΛΟΣ ΓΙΩΡΓΟΣ (PAPADOPOULOS GIORGOS)</cp:lastModifiedBy>
  <cp:revision>389</cp:revision>
  <cp:lastPrinted>2023-07-03T09:06:56Z</cp:lastPrinted>
  <dcterms:created xsi:type="dcterms:W3CDTF">2016-02-04T12:22:57Z</dcterms:created>
  <dcterms:modified xsi:type="dcterms:W3CDTF">2023-07-05T06:19:03Z</dcterms:modified>
</cp:coreProperties>
</file>