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22" r:id="rId1"/>
  </p:sldMasterIdLst>
  <p:sldIdLst>
    <p:sldId id="743" r:id="rId2"/>
    <p:sldId id="764" r:id="rId3"/>
    <p:sldId id="749" r:id="rId4"/>
    <p:sldId id="765" r:id="rId5"/>
    <p:sldId id="751" r:id="rId6"/>
    <p:sldId id="776" r:id="rId7"/>
    <p:sldId id="756" r:id="rId8"/>
    <p:sldId id="777" r:id="rId9"/>
    <p:sldId id="778" r:id="rId10"/>
    <p:sldId id="759" r:id="rId11"/>
    <p:sldId id="761" r:id="rId12"/>
    <p:sldId id="758" r:id="rId13"/>
    <p:sldId id="763" r:id="rId14"/>
    <p:sldId id="746" r:id="rId15"/>
    <p:sldId id="747" r:id="rId16"/>
    <p:sldId id="744" r:id="rId17"/>
    <p:sldId id="750" r:id="rId18"/>
    <p:sldId id="775" r:id="rId19"/>
    <p:sldId id="767" r:id="rId20"/>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E39A1-65D6-49A8-B984-E195822FF76F}"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B37F944-A427-40B1-895F-3DD2B4A5E052}">
      <dgm:prSet phldrT="[Κείμενο]" custT="1"/>
      <dgm:spPr/>
      <dgm:t>
        <a:bodyPr/>
        <a:lstStyle/>
        <a:p>
          <a:r>
            <a:rPr lang="en-US" sz="3200" dirty="0"/>
            <a:t>Project</a:t>
          </a:r>
        </a:p>
      </dgm:t>
    </dgm:pt>
    <dgm:pt modelId="{46306A21-A7FE-4C5F-9683-DFFC00E3EC10}" type="parTrans" cxnId="{A6C100B3-4481-497C-A856-76E47995CC6A}">
      <dgm:prSet/>
      <dgm:spPr/>
      <dgm:t>
        <a:bodyPr/>
        <a:lstStyle/>
        <a:p>
          <a:endParaRPr lang="en-US"/>
        </a:p>
      </dgm:t>
    </dgm:pt>
    <dgm:pt modelId="{56D55AAD-0863-4F98-815B-0E2C6116A166}" type="sibTrans" cxnId="{A6C100B3-4481-497C-A856-76E47995CC6A}">
      <dgm:prSet/>
      <dgm:spPr/>
      <dgm:t>
        <a:bodyPr/>
        <a:lstStyle/>
        <a:p>
          <a:endParaRPr lang="en-US"/>
        </a:p>
      </dgm:t>
    </dgm:pt>
    <dgm:pt modelId="{995689DE-DADA-443C-BE7D-6F10F1416B71}">
      <dgm:prSet phldrT="[Κείμενο]" custT="1"/>
      <dgm:spPr/>
      <dgm:t>
        <a:bodyPr/>
        <a:lstStyle/>
        <a:p>
          <a:r>
            <a:rPr lang="en-US" sz="1800" dirty="0"/>
            <a:t>Submission</a:t>
          </a:r>
        </a:p>
      </dgm:t>
    </dgm:pt>
    <dgm:pt modelId="{81736420-37CD-46DB-878A-336C1AE6173B}" type="parTrans" cxnId="{D344EFB7-C0CB-4C8D-B3E0-39B4DCA86292}">
      <dgm:prSet/>
      <dgm:spPr/>
      <dgm:t>
        <a:bodyPr/>
        <a:lstStyle/>
        <a:p>
          <a:endParaRPr lang="en-US"/>
        </a:p>
      </dgm:t>
    </dgm:pt>
    <dgm:pt modelId="{3883C40F-EA29-4675-907D-309CC7AB632B}" type="sibTrans" cxnId="{D344EFB7-C0CB-4C8D-B3E0-39B4DCA86292}">
      <dgm:prSet/>
      <dgm:spPr/>
      <dgm:t>
        <a:bodyPr/>
        <a:lstStyle/>
        <a:p>
          <a:endParaRPr lang="en-US"/>
        </a:p>
      </dgm:t>
    </dgm:pt>
    <dgm:pt modelId="{6F75D26A-9C72-48AA-A192-10327D2C261C}">
      <dgm:prSet phldrT="[Κείμενο]" custT="1"/>
      <dgm:spPr/>
      <dgm:t>
        <a:bodyPr/>
        <a:lstStyle/>
        <a:p>
          <a:r>
            <a:rPr lang="en-US" sz="1800" dirty="0"/>
            <a:t>Evaluation/Approval</a:t>
          </a:r>
        </a:p>
      </dgm:t>
    </dgm:pt>
    <dgm:pt modelId="{D450B01D-3C44-44C7-84C1-65437C5DA405}" type="parTrans" cxnId="{6F1AC417-6EEE-4378-9D6D-AD0F35A18D87}">
      <dgm:prSet/>
      <dgm:spPr/>
      <dgm:t>
        <a:bodyPr/>
        <a:lstStyle/>
        <a:p>
          <a:endParaRPr lang="en-US"/>
        </a:p>
      </dgm:t>
    </dgm:pt>
    <dgm:pt modelId="{7CA44DAF-4F24-4168-8A9E-EB2D214C63FE}" type="sibTrans" cxnId="{6F1AC417-6EEE-4378-9D6D-AD0F35A18D87}">
      <dgm:prSet/>
      <dgm:spPr/>
      <dgm:t>
        <a:bodyPr/>
        <a:lstStyle/>
        <a:p>
          <a:endParaRPr lang="en-US"/>
        </a:p>
      </dgm:t>
    </dgm:pt>
    <dgm:pt modelId="{F4DFF3BC-0748-4ED5-948E-ED8F4646730B}">
      <dgm:prSet phldrT="[Κείμενο]" custT="1"/>
      <dgm:spPr/>
      <dgm:t>
        <a:bodyPr/>
        <a:lstStyle/>
        <a:p>
          <a:r>
            <a:rPr lang="en-US" sz="2000" dirty="0"/>
            <a:t>Implementation</a:t>
          </a:r>
        </a:p>
      </dgm:t>
    </dgm:pt>
    <dgm:pt modelId="{AB181278-38F2-41BC-848E-A002E7C858E6}" type="parTrans" cxnId="{6FC55353-8A0A-43E9-BE00-06C410D656CD}">
      <dgm:prSet/>
      <dgm:spPr/>
      <dgm:t>
        <a:bodyPr/>
        <a:lstStyle/>
        <a:p>
          <a:endParaRPr lang="en-US"/>
        </a:p>
      </dgm:t>
    </dgm:pt>
    <dgm:pt modelId="{E15E6148-E46D-4462-9D4B-1A1284C5820B}" type="sibTrans" cxnId="{6FC55353-8A0A-43E9-BE00-06C410D656CD}">
      <dgm:prSet/>
      <dgm:spPr/>
      <dgm:t>
        <a:bodyPr/>
        <a:lstStyle/>
        <a:p>
          <a:endParaRPr lang="en-US"/>
        </a:p>
      </dgm:t>
    </dgm:pt>
    <dgm:pt modelId="{3A9E474B-2AF4-4A3C-AD1D-DA7C0130420B}">
      <dgm:prSet phldrT="[Κείμενο]" custT="1"/>
      <dgm:spPr/>
      <dgm:t>
        <a:bodyPr/>
        <a:lstStyle/>
        <a:p>
          <a:r>
            <a:rPr lang="en-US" sz="1800" dirty="0"/>
            <a:t>Closure</a:t>
          </a:r>
        </a:p>
      </dgm:t>
    </dgm:pt>
    <dgm:pt modelId="{1B413B93-5B24-4860-A002-9082AFB85CA5}" type="parTrans" cxnId="{31040466-EE28-4409-8AEB-6C06B3FE6AEA}">
      <dgm:prSet/>
      <dgm:spPr/>
      <dgm:t>
        <a:bodyPr/>
        <a:lstStyle/>
        <a:p>
          <a:endParaRPr lang="en-US"/>
        </a:p>
      </dgm:t>
    </dgm:pt>
    <dgm:pt modelId="{FB317437-B855-4913-B640-73C294F0610B}" type="sibTrans" cxnId="{31040466-EE28-4409-8AEB-6C06B3FE6AEA}">
      <dgm:prSet/>
      <dgm:spPr/>
      <dgm:t>
        <a:bodyPr/>
        <a:lstStyle/>
        <a:p>
          <a:endParaRPr lang="en-US"/>
        </a:p>
      </dgm:t>
    </dgm:pt>
    <dgm:pt modelId="{63A5AA27-856B-40F6-86E4-DE2F674B848C}" type="pres">
      <dgm:prSet presAssocID="{410E39A1-65D6-49A8-B984-E195822FF76F}" presName="composite" presStyleCnt="0">
        <dgm:presLayoutVars>
          <dgm:chMax val="1"/>
          <dgm:dir/>
          <dgm:resizeHandles val="exact"/>
        </dgm:presLayoutVars>
      </dgm:prSet>
      <dgm:spPr/>
    </dgm:pt>
    <dgm:pt modelId="{43BF937D-3D97-469A-8469-77E1F996EA4D}" type="pres">
      <dgm:prSet presAssocID="{410E39A1-65D6-49A8-B984-E195822FF76F}" presName="radial" presStyleCnt="0">
        <dgm:presLayoutVars>
          <dgm:animLvl val="ctr"/>
        </dgm:presLayoutVars>
      </dgm:prSet>
      <dgm:spPr/>
    </dgm:pt>
    <dgm:pt modelId="{92095ED0-D92C-44BC-A543-0803774F897F}" type="pres">
      <dgm:prSet presAssocID="{FB37F944-A427-40B1-895F-3DD2B4A5E052}" presName="centerShape" presStyleLbl="vennNode1" presStyleIdx="0" presStyleCnt="5"/>
      <dgm:spPr/>
    </dgm:pt>
    <dgm:pt modelId="{752BF9AE-360F-4922-A9EF-DCF2694D2640}" type="pres">
      <dgm:prSet presAssocID="{995689DE-DADA-443C-BE7D-6F10F1416B71}" presName="node" presStyleLbl="vennNode1" presStyleIdx="1" presStyleCnt="5">
        <dgm:presLayoutVars>
          <dgm:bulletEnabled val="1"/>
        </dgm:presLayoutVars>
      </dgm:prSet>
      <dgm:spPr/>
    </dgm:pt>
    <dgm:pt modelId="{F8D0A830-4671-475B-A54C-1BBA86B1A6EB}" type="pres">
      <dgm:prSet presAssocID="{6F75D26A-9C72-48AA-A192-10327D2C261C}" presName="node" presStyleLbl="vennNode1" presStyleIdx="2" presStyleCnt="5" custScaleX="207187" custRadScaleRad="133865" custRadScaleInc="610">
        <dgm:presLayoutVars>
          <dgm:bulletEnabled val="1"/>
        </dgm:presLayoutVars>
      </dgm:prSet>
      <dgm:spPr/>
    </dgm:pt>
    <dgm:pt modelId="{C75DD053-B380-4368-9AC8-040D67C16329}" type="pres">
      <dgm:prSet presAssocID="{F4DFF3BC-0748-4ED5-948E-ED8F4646730B}" presName="node" presStyleLbl="vennNode1" presStyleIdx="3" presStyleCnt="5" custScaleX="153689">
        <dgm:presLayoutVars>
          <dgm:bulletEnabled val="1"/>
        </dgm:presLayoutVars>
      </dgm:prSet>
      <dgm:spPr/>
    </dgm:pt>
    <dgm:pt modelId="{139FB6D0-BAB6-44EA-A3F4-79C5B0CEC255}" type="pres">
      <dgm:prSet presAssocID="{3A9E474B-2AF4-4A3C-AD1D-DA7C0130420B}" presName="node" presStyleLbl="vennNode1" presStyleIdx="4" presStyleCnt="5" custScaleX="143218" custRadScaleRad="114150" custRadScaleInc="-716">
        <dgm:presLayoutVars>
          <dgm:bulletEnabled val="1"/>
        </dgm:presLayoutVars>
      </dgm:prSet>
      <dgm:spPr/>
    </dgm:pt>
  </dgm:ptLst>
  <dgm:cxnLst>
    <dgm:cxn modelId="{6F1AC417-6EEE-4378-9D6D-AD0F35A18D87}" srcId="{FB37F944-A427-40B1-895F-3DD2B4A5E052}" destId="{6F75D26A-9C72-48AA-A192-10327D2C261C}" srcOrd="1" destOrd="0" parTransId="{D450B01D-3C44-44C7-84C1-65437C5DA405}" sibTransId="{7CA44DAF-4F24-4168-8A9E-EB2D214C63FE}"/>
    <dgm:cxn modelId="{31040466-EE28-4409-8AEB-6C06B3FE6AEA}" srcId="{FB37F944-A427-40B1-895F-3DD2B4A5E052}" destId="{3A9E474B-2AF4-4A3C-AD1D-DA7C0130420B}" srcOrd="3" destOrd="0" parTransId="{1B413B93-5B24-4860-A002-9082AFB85CA5}" sibTransId="{FB317437-B855-4913-B640-73C294F0610B}"/>
    <dgm:cxn modelId="{6FC55353-8A0A-43E9-BE00-06C410D656CD}" srcId="{FB37F944-A427-40B1-895F-3DD2B4A5E052}" destId="{F4DFF3BC-0748-4ED5-948E-ED8F4646730B}" srcOrd="2" destOrd="0" parTransId="{AB181278-38F2-41BC-848E-A002E7C858E6}" sibTransId="{E15E6148-E46D-4462-9D4B-1A1284C5820B}"/>
    <dgm:cxn modelId="{36445B7A-4349-4AD0-8659-57ABF8129A7C}" type="presOf" srcId="{F4DFF3BC-0748-4ED5-948E-ED8F4646730B}" destId="{C75DD053-B380-4368-9AC8-040D67C16329}" srcOrd="0" destOrd="0" presId="urn:microsoft.com/office/officeart/2005/8/layout/radial3"/>
    <dgm:cxn modelId="{8760B3A1-E76C-474F-8270-1A57EE2F305C}" type="presOf" srcId="{410E39A1-65D6-49A8-B984-E195822FF76F}" destId="{63A5AA27-856B-40F6-86E4-DE2F674B848C}" srcOrd="0" destOrd="0" presId="urn:microsoft.com/office/officeart/2005/8/layout/radial3"/>
    <dgm:cxn modelId="{605885A2-DD54-4478-A7A3-E57851C55932}" type="presOf" srcId="{6F75D26A-9C72-48AA-A192-10327D2C261C}" destId="{F8D0A830-4671-475B-A54C-1BBA86B1A6EB}" srcOrd="0" destOrd="0" presId="urn:microsoft.com/office/officeart/2005/8/layout/radial3"/>
    <dgm:cxn modelId="{1C04CEA5-C346-4ADF-A147-7DD201318A63}" type="presOf" srcId="{3A9E474B-2AF4-4A3C-AD1D-DA7C0130420B}" destId="{139FB6D0-BAB6-44EA-A3F4-79C5B0CEC255}" srcOrd="0" destOrd="0" presId="urn:microsoft.com/office/officeart/2005/8/layout/radial3"/>
    <dgm:cxn modelId="{A6C100B3-4481-497C-A856-76E47995CC6A}" srcId="{410E39A1-65D6-49A8-B984-E195822FF76F}" destId="{FB37F944-A427-40B1-895F-3DD2B4A5E052}" srcOrd="0" destOrd="0" parTransId="{46306A21-A7FE-4C5F-9683-DFFC00E3EC10}" sibTransId="{56D55AAD-0863-4F98-815B-0E2C6116A166}"/>
    <dgm:cxn modelId="{D344EFB7-C0CB-4C8D-B3E0-39B4DCA86292}" srcId="{FB37F944-A427-40B1-895F-3DD2B4A5E052}" destId="{995689DE-DADA-443C-BE7D-6F10F1416B71}" srcOrd="0" destOrd="0" parTransId="{81736420-37CD-46DB-878A-336C1AE6173B}" sibTransId="{3883C40F-EA29-4675-907D-309CC7AB632B}"/>
    <dgm:cxn modelId="{28CFF0CC-0061-4605-BC37-2B6762FE353E}" type="presOf" srcId="{995689DE-DADA-443C-BE7D-6F10F1416B71}" destId="{752BF9AE-360F-4922-A9EF-DCF2694D2640}" srcOrd="0" destOrd="0" presId="urn:microsoft.com/office/officeart/2005/8/layout/radial3"/>
    <dgm:cxn modelId="{5FB627D6-05BF-4647-B9A9-F82781A408B2}" type="presOf" srcId="{FB37F944-A427-40B1-895F-3DD2B4A5E052}" destId="{92095ED0-D92C-44BC-A543-0803774F897F}" srcOrd="0" destOrd="0" presId="urn:microsoft.com/office/officeart/2005/8/layout/radial3"/>
    <dgm:cxn modelId="{B17EF0BD-6D44-4BED-B786-A9177CF53EF1}" type="presParOf" srcId="{63A5AA27-856B-40F6-86E4-DE2F674B848C}" destId="{43BF937D-3D97-469A-8469-77E1F996EA4D}" srcOrd="0" destOrd="0" presId="urn:microsoft.com/office/officeart/2005/8/layout/radial3"/>
    <dgm:cxn modelId="{EDD8DC3C-1158-4FB7-9BE2-E54D9935C624}" type="presParOf" srcId="{43BF937D-3D97-469A-8469-77E1F996EA4D}" destId="{92095ED0-D92C-44BC-A543-0803774F897F}" srcOrd="0" destOrd="0" presId="urn:microsoft.com/office/officeart/2005/8/layout/radial3"/>
    <dgm:cxn modelId="{C6D9180E-0593-47D9-AE96-869D5D395CD1}" type="presParOf" srcId="{43BF937D-3D97-469A-8469-77E1F996EA4D}" destId="{752BF9AE-360F-4922-A9EF-DCF2694D2640}" srcOrd="1" destOrd="0" presId="urn:microsoft.com/office/officeart/2005/8/layout/radial3"/>
    <dgm:cxn modelId="{CFE5DF6D-C53C-41D5-A27A-C3B1D36D072A}" type="presParOf" srcId="{43BF937D-3D97-469A-8469-77E1F996EA4D}" destId="{F8D0A830-4671-475B-A54C-1BBA86B1A6EB}" srcOrd="2" destOrd="0" presId="urn:microsoft.com/office/officeart/2005/8/layout/radial3"/>
    <dgm:cxn modelId="{3F8AB527-6A26-49E2-84EC-FE88C6EE634B}" type="presParOf" srcId="{43BF937D-3D97-469A-8469-77E1F996EA4D}" destId="{C75DD053-B380-4368-9AC8-040D67C16329}" srcOrd="3" destOrd="0" presId="urn:microsoft.com/office/officeart/2005/8/layout/radial3"/>
    <dgm:cxn modelId="{124D3FF0-9E4D-49B8-BE27-B41267E53602}" type="presParOf" srcId="{43BF937D-3D97-469A-8469-77E1F996EA4D}" destId="{139FB6D0-BAB6-44EA-A3F4-79C5B0CEC255}"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4AF93-3317-4445-B84F-7F3C4A366F2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B9432AF-4D62-4432-B5A2-63829C6F0FBE}">
      <dgm:prSet phldrT="[Κείμενο]"/>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l-GR" b="1" i="0" u="none" strike="noStrike" cap="none" spc="0" normalizeH="0" baseline="0" noProof="0" dirty="0">
              <a:ln>
                <a:noFill/>
              </a:ln>
              <a:solidFill>
                <a:prstClr val="black"/>
              </a:solidFill>
              <a:effectLst/>
              <a:uLnTx/>
              <a:uFillTx/>
              <a:latin typeface="Calibri" panose="020F0502020204030204" pitchFamily="34" charset="0"/>
            </a:rPr>
            <a:t>Through MIS</a:t>
          </a:r>
          <a:endParaRPr lang="en-US" dirty="0"/>
        </a:p>
        <a:p>
          <a:pPr marL="0" lvl="0" defTabSz="844550">
            <a:lnSpc>
              <a:spcPct val="90000"/>
            </a:lnSpc>
            <a:spcBef>
              <a:spcPct val="0"/>
            </a:spcBef>
            <a:spcAft>
              <a:spcPct val="35000"/>
            </a:spcAft>
            <a:buNone/>
          </a:pPr>
          <a:endParaRPr lang="en-US" dirty="0"/>
        </a:p>
      </dgm:t>
    </dgm:pt>
    <dgm:pt modelId="{D072289A-D9D4-4CFB-A41C-56529CC4576D}" type="parTrans" cxnId="{77A810B1-8FCA-497A-8BF9-D304EACC360F}">
      <dgm:prSet/>
      <dgm:spPr/>
      <dgm:t>
        <a:bodyPr/>
        <a:lstStyle/>
        <a:p>
          <a:endParaRPr lang="en-US"/>
        </a:p>
      </dgm:t>
    </dgm:pt>
    <dgm:pt modelId="{795946A6-A919-4F2C-B64C-0119B2B8BA2F}" type="sibTrans" cxnId="{77A810B1-8FCA-497A-8BF9-D304EACC360F}">
      <dgm:prSet/>
      <dgm:spPr/>
      <dgm:t>
        <a:bodyPr/>
        <a:lstStyle/>
        <a:p>
          <a:endParaRPr lang="en-US"/>
        </a:p>
      </dgm:t>
    </dgm:pt>
    <dgm:pt modelId="{08DFD77D-400B-4B17-8F9E-F6F1E042813A}">
      <dgm:prSet phldrT="[Κείμενο]"/>
      <dgm:spPr/>
      <dgm:t>
        <a:bodyPr/>
        <a:lstStyle/>
        <a:p>
          <a:pPr>
            <a:buClrTx/>
            <a:buSzTx/>
            <a:buFont typeface="Arial" panose="020B0604020202020204" pitchFamily="34" charset="0"/>
            <a:buChar char="•"/>
          </a:pPr>
          <a:r>
            <a:rPr kumimoji="0" lang="en-US" b="0" i="0" u="none" strike="noStrike" cap="none" spc="0" normalizeH="0" baseline="0" noProof="0" dirty="0">
              <a:ln>
                <a:noFill/>
              </a:ln>
              <a:solidFill>
                <a:prstClr val="black"/>
              </a:solidFill>
              <a:effectLst/>
              <a:uLnTx/>
              <a:uFillTx/>
              <a:latin typeface="Calibri" panose="020F0502020204030204" pitchFamily="34" charset="0"/>
            </a:rPr>
            <a:t>Final Progress Report</a:t>
          </a:r>
          <a:endParaRPr lang="en-US" dirty="0"/>
        </a:p>
      </dgm:t>
    </dgm:pt>
    <dgm:pt modelId="{A733FAE3-99DF-48DD-8CD4-36149A3E9705}" type="parTrans" cxnId="{926CF2C9-0775-42D5-95F6-501799991952}">
      <dgm:prSet/>
      <dgm:spPr/>
      <dgm:t>
        <a:bodyPr/>
        <a:lstStyle/>
        <a:p>
          <a:endParaRPr lang="en-US"/>
        </a:p>
      </dgm:t>
    </dgm:pt>
    <dgm:pt modelId="{2A8E9483-8790-4B19-B77D-9CA95AC10D2D}" type="sibTrans" cxnId="{926CF2C9-0775-42D5-95F6-501799991952}">
      <dgm:prSet/>
      <dgm:spPr/>
      <dgm:t>
        <a:bodyPr/>
        <a:lstStyle/>
        <a:p>
          <a:endParaRPr lang="en-US"/>
        </a:p>
      </dgm:t>
    </dgm:pt>
    <dgm:pt modelId="{196BCCC7-6FFD-4307-8968-37E1EC3ED838}">
      <dgm:prSet phldrT="[Κείμενο]"/>
      <dgm:spPr/>
      <dgm:t>
        <a:bodyPr/>
        <a:lstStyle/>
        <a:p>
          <a:r>
            <a:rPr kumimoji="0" lang="en-US" b="1" i="0" u="none" strike="noStrike" cap="none" spc="0" normalizeH="0" baseline="0" noProof="0" dirty="0">
              <a:ln>
                <a:noFill/>
              </a:ln>
              <a:solidFill>
                <a:prstClr val="black"/>
              </a:solidFill>
              <a:effectLst/>
              <a:uLnTx/>
              <a:uFillTx/>
              <a:latin typeface="Calibri" panose="020F0502020204030204" pitchFamily="34" charset="0"/>
            </a:rPr>
            <a:t>Examination by JS</a:t>
          </a:r>
          <a:endParaRPr lang="en-US" dirty="0"/>
        </a:p>
      </dgm:t>
    </dgm:pt>
    <dgm:pt modelId="{2B53E614-6939-4230-B926-EF5FDFA8AA8E}" type="parTrans" cxnId="{B21141A0-1B4D-458E-8ED9-E1E0515FA46C}">
      <dgm:prSet/>
      <dgm:spPr/>
      <dgm:t>
        <a:bodyPr/>
        <a:lstStyle/>
        <a:p>
          <a:endParaRPr lang="en-US"/>
        </a:p>
      </dgm:t>
    </dgm:pt>
    <dgm:pt modelId="{4CF0B778-A633-444A-9822-898251A03F8C}" type="sibTrans" cxnId="{B21141A0-1B4D-458E-8ED9-E1E0515FA46C}">
      <dgm:prSet/>
      <dgm:spPr/>
      <dgm:t>
        <a:bodyPr/>
        <a:lstStyle/>
        <a:p>
          <a:endParaRPr lang="en-US"/>
        </a:p>
      </dgm:t>
    </dgm:pt>
    <dgm:pt modelId="{CC02C8DF-0584-4829-A9DD-C0E82E2F26E7}">
      <dgm:prSet phldrT="[Κείμενο]"/>
      <dgm:spPr/>
      <dgm:t>
        <a:bodyPr/>
        <a:lstStyle/>
        <a:p>
          <a:r>
            <a:rPr kumimoji="0" lang="en-US" altLang="el-GR" b="0" i="0" u="none" strike="noStrike" cap="none" spc="0" normalizeH="0" baseline="0" noProof="0" dirty="0">
              <a:ln>
                <a:noFill/>
              </a:ln>
              <a:solidFill>
                <a:prstClr val="black"/>
              </a:solidFill>
              <a:effectLst/>
              <a:uLnTx/>
              <a:uFillTx/>
              <a:latin typeface="Calibri" panose="020F0502020204030204" pitchFamily="34" charset="0"/>
            </a:rPr>
            <a:t>Completion Decision</a:t>
          </a:r>
          <a:endParaRPr lang="en-US" b="0" dirty="0"/>
        </a:p>
      </dgm:t>
    </dgm:pt>
    <dgm:pt modelId="{95D2A9FB-3796-4F79-A5AC-A4242B69DD62}" type="parTrans" cxnId="{C822F1F6-5E3A-4F89-AF5D-B95490998445}">
      <dgm:prSet/>
      <dgm:spPr/>
      <dgm:t>
        <a:bodyPr/>
        <a:lstStyle/>
        <a:p>
          <a:endParaRPr lang="en-US"/>
        </a:p>
      </dgm:t>
    </dgm:pt>
    <dgm:pt modelId="{8F9712A3-AFA5-48CC-9836-76F395DD6EDF}" type="sibTrans" cxnId="{C822F1F6-5E3A-4F89-AF5D-B95490998445}">
      <dgm:prSet/>
      <dgm:spPr/>
      <dgm:t>
        <a:bodyPr/>
        <a:lstStyle/>
        <a:p>
          <a:endParaRPr lang="en-US"/>
        </a:p>
      </dgm:t>
    </dgm:pt>
    <dgm:pt modelId="{30F38CF9-02EB-488E-80ED-48509CC74907}">
      <dgm:prSet/>
      <dgm:spPr/>
      <dgm:t>
        <a:bodyPr/>
        <a:lstStyle/>
        <a:p>
          <a:pPr>
            <a:buClrTx/>
            <a:buSzTx/>
            <a:buFont typeface="Arial" panose="020B0604020202020204" pitchFamily="34" charset="0"/>
            <a:buChar char="•"/>
          </a:pPr>
          <a:r>
            <a:rPr kumimoji="0" lang="en-US" b="0" i="0" u="none" strike="noStrike" cap="none" spc="0" normalizeH="0" baseline="0" noProof="0" dirty="0">
              <a:ln>
                <a:noFill/>
              </a:ln>
              <a:solidFill>
                <a:prstClr val="black"/>
              </a:solidFill>
              <a:effectLst/>
              <a:uLnTx/>
              <a:uFillTx/>
              <a:latin typeface="Calibri" panose="020F0502020204030204" pitchFamily="34" charset="0"/>
            </a:rPr>
            <a:t>Final Application Form </a:t>
          </a:r>
          <a:endParaRPr lang="en-US" dirty="0"/>
        </a:p>
      </dgm:t>
    </dgm:pt>
    <dgm:pt modelId="{6A47D3D1-1BA5-4015-B7AC-6CF3992965D2}" type="parTrans" cxnId="{2110B88D-ABC7-4C8D-A646-EE57425F2541}">
      <dgm:prSet/>
      <dgm:spPr/>
      <dgm:t>
        <a:bodyPr/>
        <a:lstStyle/>
        <a:p>
          <a:endParaRPr lang="en-US"/>
        </a:p>
      </dgm:t>
    </dgm:pt>
    <dgm:pt modelId="{DA6FC2CC-AAF5-4B89-AFAE-953AF837A6B8}" type="sibTrans" cxnId="{2110B88D-ABC7-4C8D-A646-EE57425F2541}">
      <dgm:prSet/>
      <dgm:spPr/>
      <dgm:t>
        <a:bodyPr/>
        <a:lstStyle/>
        <a:p>
          <a:endParaRPr lang="en-US"/>
        </a:p>
      </dgm:t>
    </dgm:pt>
    <dgm:pt modelId="{D28BEE7A-B98F-45B2-A94D-8BCEEB3A53CE}">
      <dgm:prSet/>
      <dgm:spPr/>
      <dgm:t>
        <a:bodyPr/>
        <a:lstStyle/>
        <a:p>
          <a:pPr>
            <a:buClrTx/>
            <a:buSzTx/>
            <a:buFont typeface="Arial" panose="020B0604020202020204" pitchFamily="34" charset="0"/>
            <a:buChar char="•"/>
          </a:pPr>
          <a:r>
            <a:rPr kumimoji="0" lang="en-US" b="0" i="0" u="none" strike="noStrike" cap="none" spc="0" normalizeH="0" baseline="0" noProof="0" dirty="0">
              <a:ln>
                <a:noFill/>
              </a:ln>
              <a:solidFill>
                <a:prstClr val="black"/>
              </a:solidFill>
              <a:effectLst/>
              <a:uLnTx/>
              <a:uFillTx/>
              <a:latin typeface="Calibri" panose="020F0502020204030204" pitchFamily="34" charset="0"/>
            </a:rPr>
            <a:t>Final Project Report </a:t>
          </a:r>
          <a:r>
            <a:rPr kumimoji="0" lang="el-GR" b="0" i="0" u="none" strike="noStrike" cap="none" spc="0" normalizeH="0" baseline="0" noProof="0" dirty="0">
              <a:ln>
                <a:noFill/>
              </a:ln>
              <a:solidFill>
                <a:prstClr val="black"/>
              </a:solidFill>
              <a:effectLst/>
              <a:uLnTx/>
              <a:uFillTx/>
              <a:latin typeface="Calibri" panose="020F0502020204030204" pitchFamily="34" charset="0"/>
            </a:rPr>
            <a:t>(</a:t>
          </a:r>
          <a:r>
            <a:rPr kumimoji="0" lang="en-US" b="0" i="0" u="none" strike="noStrike" cap="none" spc="0" normalizeH="0" baseline="0" noProof="0" dirty="0">
              <a:ln>
                <a:noFill/>
              </a:ln>
              <a:solidFill>
                <a:prstClr val="black"/>
              </a:solidFill>
              <a:effectLst/>
              <a:uLnTx/>
              <a:uFillTx/>
              <a:latin typeface="Calibri" panose="020F0502020204030204" pitchFamily="34" charset="0"/>
            </a:rPr>
            <a:t>attached to the AF</a:t>
          </a:r>
          <a:r>
            <a:rPr kumimoji="0" lang="el-GR" b="0" i="0" u="none" strike="noStrike" cap="none" spc="0" normalizeH="0" baseline="0" noProof="0" dirty="0">
              <a:ln>
                <a:noFill/>
              </a:ln>
              <a:solidFill>
                <a:prstClr val="black"/>
              </a:solidFill>
              <a:effectLst/>
              <a:uLnTx/>
              <a:uFillTx/>
              <a:latin typeface="Calibri" panose="020F0502020204030204" pitchFamily="34" charset="0"/>
            </a:rPr>
            <a:t>  ) </a:t>
          </a:r>
          <a:endParaRPr lang="en-US" dirty="0"/>
        </a:p>
      </dgm:t>
    </dgm:pt>
    <dgm:pt modelId="{507CD1A9-7175-4382-81B4-D53A0691B76A}" type="parTrans" cxnId="{D2AF1E67-12C6-4912-A1CD-15C3EBB0E514}">
      <dgm:prSet/>
      <dgm:spPr/>
      <dgm:t>
        <a:bodyPr/>
        <a:lstStyle/>
        <a:p>
          <a:endParaRPr lang="en-US"/>
        </a:p>
      </dgm:t>
    </dgm:pt>
    <dgm:pt modelId="{E7D9C1A3-BC46-4F66-862B-1ACEC96FDC08}" type="sibTrans" cxnId="{D2AF1E67-12C6-4912-A1CD-15C3EBB0E514}">
      <dgm:prSet/>
      <dgm:spPr/>
      <dgm:t>
        <a:bodyPr/>
        <a:lstStyle/>
        <a:p>
          <a:endParaRPr lang="en-US"/>
        </a:p>
      </dgm:t>
    </dgm:pt>
    <dgm:pt modelId="{402A5C4F-A64A-4608-B4B5-182D32CB8571}">
      <dgm:prSet/>
      <dgm:spPr/>
      <dgm:t>
        <a:bodyPr/>
        <a:lstStyle/>
        <a:p>
          <a:pPr algn="l">
            <a:buClrTx/>
            <a:buSzTx/>
            <a:buFont typeface="Arial" panose="020B0604020202020204" pitchFamily="34" charset="0"/>
            <a:buNone/>
          </a:pPr>
          <a:r>
            <a:rPr kumimoji="0" lang="en-US" altLang="el-GR" b="0" i="0" u="none" strike="noStrike" cap="none" spc="0" normalizeH="0" baseline="0" noProof="0" dirty="0">
              <a:ln>
                <a:noFill/>
              </a:ln>
              <a:solidFill>
                <a:prstClr val="black"/>
              </a:solidFill>
              <a:effectLst/>
              <a:uLnTx/>
              <a:uFillTx/>
              <a:latin typeface="Calibri" panose="020F0502020204030204" pitchFamily="34" charset="0"/>
            </a:rPr>
            <a:t>Mail Closure Procedures:</a:t>
          </a:r>
          <a:endParaRPr lang="en-US" dirty="0"/>
        </a:p>
      </dgm:t>
    </dgm:pt>
    <dgm:pt modelId="{BA311753-CC37-4724-81A5-CE377677DDD7}" type="parTrans" cxnId="{5BCFECEF-9170-418E-8C68-A0A8BDDE1308}">
      <dgm:prSet/>
      <dgm:spPr/>
      <dgm:t>
        <a:bodyPr/>
        <a:lstStyle/>
        <a:p>
          <a:endParaRPr lang="en-US"/>
        </a:p>
      </dgm:t>
    </dgm:pt>
    <dgm:pt modelId="{3C293EB6-53B6-4C04-9BE6-BBA7F5FF537A}" type="sibTrans" cxnId="{5BCFECEF-9170-418E-8C68-A0A8BDDE1308}">
      <dgm:prSet/>
      <dgm:spPr/>
      <dgm:t>
        <a:bodyPr/>
        <a:lstStyle/>
        <a:p>
          <a:endParaRPr lang="en-US"/>
        </a:p>
      </dgm:t>
    </dgm:pt>
    <dgm:pt modelId="{3ECD9154-716B-462E-81D0-CACA1B45A7BF}">
      <dgm:prSet phldrT="[Κείμενο]"/>
      <dgm:spPr/>
      <dgm:t>
        <a:bodyPr/>
        <a:lstStyle/>
        <a:p>
          <a:pPr>
            <a:buClrTx/>
            <a:buSzTx/>
            <a:buFont typeface="Arial" panose="020B0604020202020204" pitchFamily="34" charset="0"/>
            <a:buChar char="•"/>
          </a:pPr>
          <a:endParaRPr lang="en-US" dirty="0"/>
        </a:p>
      </dgm:t>
    </dgm:pt>
    <dgm:pt modelId="{443EC1BD-86C3-4272-8AAB-9BB594157B2B}" type="sibTrans" cxnId="{6C381264-692B-41E3-949E-73F8D0AE586E}">
      <dgm:prSet/>
      <dgm:spPr/>
      <dgm:t>
        <a:bodyPr/>
        <a:lstStyle/>
        <a:p>
          <a:endParaRPr lang="en-US"/>
        </a:p>
      </dgm:t>
    </dgm:pt>
    <dgm:pt modelId="{478C3D75-E70B-48CF-84A8-1EDBA33B883E}" type="parTrans" cxnId="{6C381264-692B-41E3-949E-73F8D0AE586E}">
      <dgm:prSet/>
      <dgm:spPr/>
      <dgm:t>
        <a:bodyPr/>
        <a:lstStyle/>
        <a:p>
          <a:endParaRPr lang="en-US"/>
        </a:p>
      </dgm:t>
    </dgm:pt>
    <dgm:pt modelId="{970F0D2B-DCFE-459B-9934-45C1D0593A1B}" type="pres">
      <dgm:prSet presAssocID="{4014AF93-3317-4445-B84F-7F3C4A366F29}" presName="linearFlow" presStyleCnt="0">
        <dgm:presLayoutVars>
          <dgm:dir/>
          <dgm:animLvl val="lvl"/>
          <dgm:resizeHandles val="exact"/>
        </dgm:presLayoutVars>
      </dgm:prSet>
      <dgm:spPr/>
    </dgm:pt>
    <dgm:pt modelId="{02AC4B62-3DA5-4F6F-8979-CCB2470FACCC}" type="pres">
      <dgm:prSet presAssocID="{3ECD9154-716B-462E-81D0-CACA1B45A7BF}" presName="composite" presStyleCnt="0"/>
      <dgm:spPr/>
    </dgm:pt>
    <dgm:pt modelId="{BE4948B8-D8F7-48A8-A44C-19DC232518C1}" type="pres">
      <dgm:prSet presAssocID="{3ECD9154-716B-462E-81D0-CACA1B45A7BF}" presName="parentText" presStyleLbl="alignNode1" presStyleIdx="0" presStyleCnt="3">
        <dgm:presLayoutVars>
          <dgm:chMax val="1"/>
          <dgm:bulletEnabled val="1"/>
        </dgm:presLayoutVars>
      </dgm:prSet>
      <dgm:spPr/>
    </dgm:pt>
    <dgm:pt modelId="{B07720BD-0478-4459-B47B-16C91A2E7BD7}" type="pres">
      <dgm:prSet presAssocID="{3ECD9154-716B-462E-81D0-CACA1B45A7BF}" presName="descendantText" presStyleLbl="alignAcc1" presStyleIdx="0" presStyleCnt="3">
        <dgm:presLayoutVars>
          <dgm:bulletEnabled val="1"/>
        </dgm:presLayoutVars>
      </dgm:prSet>
      <dgm:spPr/>
    </dgm:pt>
    <dgm:pt modelId="{6278913F-62CB-4F82-AC07-716479B27D95}" type="pres">
      <dgm:prSet presAssocID="{443EC1BD-86C3-4272-8AAB-9BB594157B2B}" presName="sp" presStyleCnt="0"/>
      <dgm:spPr/>
    </dgm:pt>
    <dgm:pt modelId="{6F41F011-5ACB-4642-B466-3C1988655C35}" type="pres">
      <dgm:prSet presAssocID="{3B9432AF-4D62-4432-B5A2-63829C6F0FBE}" presName="composite" presStyleCnt="0"/>
      <dgm:spPr/>
    </dgm:pt>
    <dgm:pt modelId="{4CB8DABB-CB7F-4CC8-951B-3CC897DB09F6}" type="pres">
      <dgm:prSet presAssocID="{3B9432AF-4D62-4432-B5A2-63829C6F0FBE}" presName="parentText" presStyleLbl="alignNode1" presStyleIdx="1" presStyleCnt="3">
        <dgm:presLayoutVars>
          <dgm:chMax val="1"/>
          <dgm:bulletEnabled val="1"/>
        </dgm:presLayoutVars>
      </dgm:prSet>
      <dgm:spPr/>
    </dgm:pt>
    <dgm:pt modelId="{AFCC8BB8-7FA8-43F2-86FE-44D2EAF5FC43}" type="pres">
      <dgm:prSet presAssocID="{3B9432AF-4D62-4432-B5A2-63829C6F0FBE}" presName="descendantText" presStyleLbl="alignAcc1" presStyleIdx="1" presStyleCnt="3" custLinFactNeighborX="816" custLinFactNeighborY="3153">
        <dgm:presLayoutVars>
          <dgm:bulletEnabled val="1"/>
        </dgm:presLayoutVars>
      </dgm:prSet>
      <dgm:spPr/>
    </dgm:pt>
    <dgm:pt modelId="{5A0C2EB7-7C6C-4610-8B37-68DF431E4120}" type="pres">
      <dgm:prSet presAssocID="{795946A6-A919-4F2C-B64C-0119B2B8BA2F}" presName="sp" presStyleCnt="0"/>
      <dgm:spPr/>
    </dgm:pt>
    <dgm:pt modelId="{88DC6804-54E9-4E90-9810-8FD252F3CD0B}" type="pres">
      <dgm:prSet presAssocID="{196BCCC7-6FFD-4307-8968-37E1EC3ED838}" presName="composite" presStyleCnt="0"/>
      <dgm:spPr/>
    </dgm:pt>
    <dgm:pt modelId="{ACC26BAE-209C-4E45-B69A-5F8089B99D0C}" type="pres">
      <dgm:prSet presAssocID="{196BCCC7-6FFD-4307-8968-37E1EC3ED838}" presName="parentText" presStyleLbl="alignNode1" presStyleIdx="2" presStyleCnt="3">
        <dgm:presLayoutVars>
          <dgm:chMax val="1"/>
          <dgm:bulletEnabled val="1"/>
        </dgm:presLayoutVars>
      </dgm:prSet>
      <dgm:spPr/>
    </dgm:pt>
    <dgm:pt modelId="{83BB7E17-6452-4D28-BF24-0D91A3F29D67}" type="pres">
      <dgm:prSet presAssocID="{196BCCC7-6FFD-4307-8968-37E1EC3ED838}" presName="descendantText" presStyleLbl="alignAcc1" presStyleIdx="2" presStyleCnt="3" custLinFactNeighborX="-371">
        <dgm:presLayoutVars>
          <dgm:bulletEnabled val="1"/>
        </dgm:presLayoutVars>
      </dgm:prSet>
      <dgm:spPr/>
    </dgm:pt>
  </dgm:ptLst>
  <dgm:cxnLst>
    <dgm:cxn modelId="{FE46C82A-B1CF-466C-86F0-3C26BAED7564}" type="presOf" srcId="{08DFD77D-400B-4B17-8F9E-F6F1E042813A}" destId="{AFCC8BB8-7FA8-43F2-86FE-44D2EAF5FC43}" srcOrd="0" destOrd="0" presId="urn:microsoft.com/office/officeart/2005/8/layout/chevron2"/>
    <dgm:cxn modelId="{2B067334-03DF-4AA7-BDEE-394A8E215E27}" type="presOf" srcId="{CC02C8DF-0584-4829-A9DD-C0E82E2F26E7}" destId="{83BB7E17-6452-4D28-BF24-0D91A3F29D67}" srcOrd="0" destOrd="0" presId="urn:microsoft.com/office/officeart/2005/8/layout/chevron2"/>
    <dgm:cxn modelId="{6C381264-692B-41E3-949E-73F8D0AE586E}" srcId="{4014AF93-3317-4445-B84F-7F3C4A366F29}" destId="{3ECD9154-716B-462E-81D0-CACA1B45A7BF}" srcOrd="0" destOrd="0" parTransId="{478C3D75-E70B-48CF-84A8-1EDBA33B883E}" sibTransId="{443EC1BD-86C3-4272-8AAB-9BB594157B2B}"/>
    <dgm:cxn modelId="{D2AF1E67-12C6-4912-A1CD-15C3EBB0E514}" srcId="{3B9432AF-4D62-4432-B5A2-63829C6F0FBE}" destId="{D28BEE7A-B98F-45B2-A94D-8BCEEB3A53CE}" srcOrd="2" destOrd="0" parTransId="{507CD1A9-7175-4382-81B4-D53A0691B76A}" sibTransId="{E7D9C1A3-BC46-4F66-862B-1ACEC96FDC08}"/>
    <dgm:cxn modelId="{23802173-6420-4311-9141-45E5FF0C3C30}" type="presOf" srcId="{4014AF93-3317-4445-B84F-7F3C4A366F29}" destId="{970F0D2B-DCFE-459B-9934-45C1D0593A1B}" srcOrd="0" destOrd="0" presId="urn:microsoft.com/office/officeart/2005/8/layout/chevron2"/>
    <dgm:cxn modelId="{B8521677-7EB2-46BC-B15E-DC6AB4D102F4}" type="presOf" srcId="{3B9432AF-4D62-4432-B5A2-63829C6F0FBE}" destId="{4CB8DABB-CB7F-4CC8-951B-3CC897DB09F6}" srcOrd="0" destOrd="0" presId="urn:microsoft.com/office/officeart/2005/8/layout/chevron2"/>
    <dgm:cxn modelId="{B8EC257D-2DFC-419D-AA88-6BFEDB036106}" type="presOf" srcId="{D28BEE7A-B98F-45B2-A94D-8BCEEB3A53CE}" destId="{AFCC8BB8-7FA8-43F2-86FE-44D2EAF5FC43}" srcOrd="0" destOrd="2" presId="urn:microsoft.com/office/officeart/2005/8/layout/chevron2"/>
    <dgm:cxn modelId="{2110B88D-ABC7-4C8D-A646-EE57425F2541}" srcId="{3B9432AF-4D62-4432-B5A2-63829C6F0FBE}" destId="{30F38CF9-02EB-488E-80ED-48509CC74907}" srcOrd="1" destOrd="0" parTransId="{6A47D3D1-1BA5-4015-B7AC-6CF3992965D2}" sibTransId="{DA6FC2CC-AAF5-4B89-AFAE-953AF837A6B8}"/>
    <dgm:cxn modelId="{B21141A0-1B4D-458E-8ED9-E1E0515FA46C}" srcId="{4014AF93-3317-4445-B84F-7F3C4A366F29}" destId="{196BCCC7-6FFD-4307-8968-37E1EC3ED838}" srcOrd="2" destOrd="0" parTransId="{2B53E614-6939-4230-B926-EF5FDFA8AA8E}" sibTransId="{4CF0B778-A633-444A-9822-898251A03F8C}"/>
    <dgm:cxn modelId="{518ECDB0-BA1E-4AAE-BA1B-31344801C69F}" type="presOf" srcId="{3ECD9154-716B-462E-81D0-CACA1B45A7BF}" destId="{BE4948B8-D8F7-48A8-A44C-19DC232518C1}" srcOrd="0" destOrd="0" presId="urn:microsoft.com/office/officeart/2005/8/layout/chevron2"/>
    <dgm:cxn modelId="{77A810B1-8FCA-497A-8BF9-D304EACC360F}" srcId="{4014AF93-3317-4445-B84F-7F3C4A366F29}" destId="{3B9432AF-4D62-4432-B5A2-63829C6F0FBE}" srcOrd="1" destOrd="0" parTransId="{D072289A-D9D4-4CFB-A41C-56529CC4576D}" sibTransId="{795946A6-A919-4F2C-B64C-0119B2B8BA2F}"/>
    <dgm:cxn modelId="{926CF2C9-0775-42D5-95F6-501799991952}" srcId="{3B9432AF-4D62-4432-B5A2-63829C6F0FBE}" destId="{08DFD77D-400B-4B17-8F9E-F6F1E042813A}" srcOrd="0" destOrd="0" parTransId="{A733FAE3-99DF-48DD-8CD4-36149A3E9705}" sibTransId="{2A8E9483-8790-4B19-B77D-9CA95AC10D2D}"/>
    <dgm:cxn modelId="{21EB6BD5-ABE6-42C5-B0B9-C294493233CE}" type="presOf" srcId="{196BCCC7-6FFD-4307-8968-37E1EC3ED838}" destId="{ACC26BAE-209C-4E45-B69A-5F8089B99D0C}" srcOrd="0" destOrd="0" presId="urn:microsoft.com/office/officeart/2005/8/layout/chevron2"/>
    <dgm:cxn modelId="{5BCFECEF-9170-418E-8C68-A0A8BDDE1308}" srcId="{3ECD9154-716B-462E-81D0-CACA1B45A7BF}" destId="{402A5C4F-A64A-4608-B4B5-182D32CB8571}" srcOrd="0" destOrd="0" parTransId="{BA311753-CC37-4724-81A5-CE377677DDD7}" sibTransId="{3C293EB6-53B6-4C04-9BE6-BBA7F5FF537A}"/>
    <dgm:cxn modelId="{6635DEF0-110D-4C24-8F43-FF316A64D07D}" type="presOf" srcId="{402A5C4F-A64A-4608-B4B5-182D32CB8571}" destId="{B07720BD-0478-4459-B47B-16C91A2E7BD7}" srcOrd="0" destOrd="0" presId="urn:microsoft.com/office/officeart/2005/8/layout/chevron2"/>
    <dgm:cxn modelId="{7CF5EBF4-6C72-4608-AF31-F8D0E9EB8D0F}" type="presOf" srcId="{30F38CF9-02EB-488E-80ED-48509CC74907}" destId="{AFCC8BB8-7FA8-43F2-86FE-44D2EAF5FC43}" srcOrd="0" destOrd="1" presId="urn:microsoft.com/office/officeart/2005/8/layout/chevron2"/>
    <dgm:cxn modelId="{C822F1F6-5E3A-4F89-AF5D-B95490998445}" srcId="{196BCCC7-6FFD-4307-8968-37E1EC3ED838}" destId="{CC02C8DF-0584-4829-A9DD-C0E82E2F26E7}" srcOrd="0" destOrd="0" parTransId="{95D2A9FB-3796-4F79-A5AC-A4242B69DD62}" sibTransId="{8F9712A3-AFA5-48CC-9836-76F395DD6EDF}"/>
    <dgm:cxn modelId="{192FA55A-9C34-414F-9AA4-5E2924B948CA}" type="presParOf" srcId="{970F0D2B-DCFE-459B-9934-45C1D0593A1B}" destId="{02AC4B62-3DA5-4F6F-8979-CCB2470FACCC}" srcOrd="0" destOrd="0" presId="urn:microsoft.com/office/officeart/2005/8/layout/chevron2"/>
    <dgm:cxn modelId="{1D86F718-F143-4289-A4F2-E01FDCD836C5}" type="presParOf" srcId="{02AC4B62-3DA5-4F6F-8979-CCB2470FACCC}" destId="{BE4948B8-D8F7-48A8-A44C-19DC232518C1}" srcOrd="0" destOrd="0" presId="urn:microsoft.com/office/officeart/2005/8/layout/chevron2"/>
    <dgm:cxn modelId="{2C6D1562-F9FC-4CCB-A28F-9041E3906FD8}" type="presParOf" srcId="{02AC4B62-3DA5-4F6F-8979-CCB2470FACCC}" destId="{B07720BD-0478-4459-B47B-16C91A2E7BD7}" srcOrd="1" destOrd="0" presId="urn:microsoft.com/office/officeart/2005/8/layout/chevron2"/>
    <dgm:cxn modelId="{13995931-4F2D-439E-9378-7234C411ECA3}" type="presParOf" srcId="{970F0D2B-DCFE-459B-9934-45C1D0593A1B}" destId="{6278913F-62CB-4F82-AC07-716479B27D95}" srcOrd="1" destOrd="0" presId="urn:microsoft.com/office/officeart/2005/8/layout/chevron2"/>
    <dgm:cxn modelId="{B6DD8E50-EA6F-40E8-BA79-096DA9EF4061}" type="presParOf" srcId="{970F0D2B-DCFE-459B-9934-45C1D0593A1B}" destId="{6F41F011-5ACB-4642-B466-3C1988655C35}" srcOrd="2" destOrd="0" presId="urn:microsoft.com/office/officeart/2005/8/layout/chevron2"/>
    <dgm:cxn modelId="{D68D324B-F2F5-42C7-BB14-A117CE640CF6}" type="presParOf" srcId="{6F41F011-5ACB-4642-B466-3C1988655C35}" destId="{4CB8DABB-CB7F-4CC8-951B-3CC897DB09F6}" srcOrd="0" destOrd="0" presId="urn:microsoft.com/office/officeart/2005/8/layout/chevron2"/>
    <dgm:cxn modelId="{FD3B8F55-6D24-4508-BF77-35C1C1AF81DC}" type="presParOf" srcId="{6F41F011-5ACB-4642-B466-3C1988655C35}" destId="{AFCC8BB8-7FA8-43F2-86FE-44D2EAF5FC43}" srcOrd="1" destOrd="0" presId="urn:microsoft.com/office/officeart/2005/8/layout/chevron2"/>
    <dgm:cxn modelId="{D293A617-6934-42D6-9051-818874FFEB1B}" type="presParOf" srcId="{970F0D2B-DCFE-459B-9934-45C1D0593A1B}" destId="{5A0C2EB7-7C6C-4610-8B37-68DF431E4120}" srcOrd="3" destOrd="0" presId="urn:microsoft.com/office/officeart/2005/8/layout/chevron2"/>
    <dgm:cxn modelId="{63B3E522-A4EE-477C-B149-5D4F59761ACF}" type="presParOf" srcId="{970F0D2B-DCFE-459B-9934-45C1D0593A1B}" destId="{88DC6804-54E9-4E90-9810-8FD252F3CD0B}" srcOrd="4" destOrd="0" presId="urn:microsoft.com/office/officeart/2005/8/layout/chevron2"/>
    <dgm:cxn modelId="{E6984B1D-02C0-443B-AB1E-B2F9C845CD46}" type="presParOf" srcId="{88DC6804-54E9-4E90-9810-8FD252F3CD0B}" destId="{ACC26BAE-209C-4E45-B69A-5F8089B99D0C}" srcOrd="0" destOrd="0" presId="urn:microsoft.com/office/officeart/2005/8/layout/chevron2"/>
    <dgm:cxn modelId="{CB5B9EBE-25BA-4FCA-9480-D18FB9341D63}" type="presParOf" srcId="{88DC6804-54E9-4E90-9810-8FD252F3CD0B}" destId="{83BB7E17-6452-4D28-BF24-0D91A3F29D6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95ED0-D92C-44BC-A543-0803774F897F}">
      <dsp:nvSpPr>
        <dsp:cNvPr id="0" name=""/>
        <dsp:cNvSpPr/>
      </dsp:nvSpPr>
      <dsp:spPr>
        <a:xfrm>
          <a:off x="2320829" y="1206500"/>
          <a:ext cx="3005666" cy="3005666"/>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Project</a:t>
          </a:r>
        </a:p>
      </dsp:txBody>
      <dsp:txXfrm>
        <a:off x="2760999" y="1646670"/>
        <a:ext cx="2125326" cy="2125326"/>
      </dsp:txXfrm>
    </dsp:sp>
    <dsp:sp modelId="{752BF9AE-360F-4922-A9EF-DCF2694D2640}">
      <dsp:nvSpPr>
        <dsp:cNvPr id="0" name=""/>
        <dsp:cNvSpPr/>
      </dsp:nvSpPr>
      <dsp:spPr>
        <a:xfrm>
          <a:off x="3072246" y="536"/>
          <a:ext cx="1502833" cy="150283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Submission</a:t>
          </a:r>
        </a:p>
      </dsp:txBody>
      <dsp:txXfrm>
        <a:off x="3292331" y="220621"/>
        <a:ext cx="1062663" cy="1062663"/>
      </dsp:txXfrm>
    </dsp:sp>
    <dsp:sp modelId="{F8D0A830-4671-475B-A54C-1BBA86B1A6EB}">
      <dsp:nvSpPr>
        <dsp:cNvPr id="0" name=""/>
        <dsp:cNvSpPr/>
      </dsp:nvSpPr>
      <dsp:spPr>
        <a:xfrm>
          <a:off x="4886952" y="1983023"/>
          <a:ext cx="3113675" cy="150283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Evaluation/Approval</a:t>
          </a:r>
        </a:p>
      </dsp:txBody>
      <dsp:txXfrm>
        <a:off x="5342939" y="2203108"/>
        <a:ext cx="2201701" cy="1062663"/>
      </dsp:txXfrm>
    </dsp:sp>
    <dsp:sp modelId="{C75DD053-B380-4368-9AC8-040D67C16329}">
      <dsp:nvSpPr>
        <dsp:cNvPr id="0" name=""/>
        <dsp:cNvSpPr/>
      </dsp:nvSpPr>
      <dsp:spPr>
        <a:xfrm>
          <a:off x="2668818" y="3915297"/>
          <a:ext cx="2309689" cy="150283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Implementation</a:t>
          </a:r>
        </a:p>
      </dsp:txBody>
      <dsp:txXfrm>
        <a:off x="3007064" y="4135382"/>
        <a:ext cx="1633197" cy="1062663"/>
      </dsp:txXfrm>
    </dsp:sp>
    <dsp:sp modelId="{139FB6D0-BAB6-44EA-A3F4-79C5B0CEC255}">
      <dsp:nvSpPr>
        <dsp:cNvPr id="0" name=""/>
        <dsp:cNvSpPr/>
      </dsp:nvSpPr>
      <dsp:spPr>
        <a:xfrm>
          <a:off x="513290" y="1983045"/>
          <a:ext cx="2152327" cy="1502833"/>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Closure</a:t>
          </a:r>
        </a:p>
      </dsp:txBody>
      <dsp:txXfrm>
        <a:off x="828491" y="2203130"/>
        <a:ext cx="1521925" cy="1062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948B8-D8F7-48A8-A44C-19DC232518C1}">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ClrTx/>
            <a:buSzTx/>
            <a:buFont typeface="Arial" panose="020B0604020202020204" pitchFamily="34" charset="0"/>
            <a:buNone/>
          </a:pPr>
          <a:endParaRPr lang="en-US" sz="1900" kern="1200" dirty="0"/>
        </a:p>
      </dsp:txBody>
      <dsp:txXfrm rot="-5400000">
        <a:off x="1" y="679096"/>
        <a:ext cx="1352020" cy="579438"/>
      </dsp:txXfrm>
    </dsp:sp>
    <dsp:sp modelId="{B07720BD-0478-4459-B47B-16C91A2E7BD7}">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lrTx/>
            <a:buSzTx/>
            <a:buFont typeface="Arial" panose="020B0604020202020204" pitchFamily="34" charset="0"/>
            <a:buNone/>
          </a:pPr>
          <a:r>
            <a:rPr kumimoji="0" lang="en-US" altLang="el-GR" sz="2300" b="0" i="0" u="none" strike="noStrike" kern="1200" cap="none" spc="0" normalizeH="0" baseline="0" noProof="0" dirty="0">
              <a:ln>
                <a:noFill/>
              </a:ln>
              <a:solidFill>
                <a:prstClr val="black"/>
              </a:solidFill>
              <a:effectLst/>
              <a:uLnTx/>
              <a:uFillTx/>
              <a:latin typeface="Calibri" panose="020F0502020204030204" pitchFamily="34" charset="0"/>
            </a:rPr>
            <a:t>Mail Closure Procedures:</a:t>
          </a:r>
          <a:endParaRPr lang="en-US" sz="2300" kern="1200" dirty="0"/>
        </a:p>
      </dsp:txBody>
      <dsp:txXfrm rot="-5400000">
        <a:off x="1352020" y="64373"/>
        <a:ext cx="6714693" cy="1132875"/>
      </dsp:txXfrm>
    </dsp:sp>
    <dsp:sp modelId="{4CB8DABB-CB7F-4CC8-951B-3CC897DB09F6}">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l-GR" sz="1900" b="1" i="0" u="none" strike="noStrike" kern="1200" cap="none" spc="0" normalizeH="0" baseline="0" noProof="0" dirty="0">
              <a:ln>
                <a:noFill/>
              </a:ln>
              <a:solidFill>
                <a:prstClr val="black"/>
              </a:solidFill>
              <a:effectLst/>
              <a:uLnTx/>
              <a:uFillTx/>
              <a:latin typeface="Calibri" panose="020F0502020204030204" pitchFamily="34" charset="0"/>
            </a:rPr>
            <a:t>Through MIS</a:t>
          </a:r>
          <a:endParaRPr lang="en-US" sz="1900" kern="1200" dirty="0"/>
        </a:p>
        <a:p>
          <a:pPr marL="0" lvl="0" algn="ctr" defTabSz="844550">
            <a:lnSpc>
              <a:spcPct val="90000"/>
            </a:lnSpc>
            <a:spcBef>
              <a:spcPct val="0"/>
            </a:spcBef>
            <a:spcAft>
              <a:spcPct val="35000"/>
            </a:spcAft>
            <a:buNone/>
          </a:pPr>
          <a:endParaRPr lang="en-US" sz="1900" kern="1200" dirty="0"/>
        </a:p>
      </dsp:txBody>
      <dsp:txXfrm rot="-5400000">
        <a:off x="1" y="2419614"/>
        <a:ext cx="1352020" cy="579438"/>
      </dsp:txXfrm>
    </dsp:sp>
    <dsp:sp modelId="{AFCC8BB8-7FA8-43F2-86FE-44D2EAF5FC43}">
      <dsp:nvSpPr>
        <dsp:cNvPr id="0" name=""/>
        <dsp:cNvSpPr/>
      </dsp:nvSpPr>
      <dsp:spPr>
        <a:xfrm rot="5400000">
          <a:off x="4112286" y="-977076"/>
          <a:ext cx="1255447" cy="67759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lrTx/>
            <a:buSzTx/>
            <a:buFont typeface="Arial" panose="020B0604020202020204" pitchFamily="34" charset="0"/>
            <a:buChar cha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rPr>
            <a:t>Final Progress Report</a:t>
          </a:r>
          <a:endParaRPr lang="en-US" sz="2300" kern="1200" dirty="0"/>
        </a:p>
        <a:p>
          <a:pPr marL="228600" lvl="1" indent="-228600" algn="l" defTabSz="1022350">
            <a:lnSpc>
              <a:spcPct val="90000"/>
            </a:lnSpc>
            <a:spcBef>
              <a:spcPct val="0"/>
            </a:spcBef>
            <a:spcAft>
              <a:spcPct val="15000"/>
            </a:spcAft>
            <a:buClrTx/>
            <a:buSzTx/>
            <a:buFont typeface="Arial" panose="020B0604020202020204" pitchFamily="34" charset="0"/>
            <a:buChar cha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rPr>
            <a:t>Final Application Form </a:t>
          </a:r>
          <a:endParaRPr lang="en-US" sz="2300" kern="1200" dirty="0"/>
        </a:p>
        <a:p>
          <a:pPr marL="228600" lvl="1" indent="-228600" algn="l" defTabSz="1022350">
            <a:lnSpc>
              <a:spcPct val="90000"/>
            </a:lnSpc>
            <a:spcBef>
              <a:spcPct val="0"/>
            </a:spcBef>
            <a:spcAft>
              <a:spcPct val="15000"/>
            </a:spcAft>
            <a:buClrTx/>
            <a:buSzTx/>
            <a:buFont typeface="Arial" panose="020B0604020202020204" pitchFamily="34" charset="0"/>
            <a:buChar char="•"/>
          </a:pP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rPr>
            <a:t>Final Project Report </a:t>
          </a:r>
          <a:r>
            <a:rPr kumimoji="0" lang="el-GR" sz="2300" b="0" i="0" u="none" strike="noStrike" kern="1200" cap="none" spc="0" normalizeH="0" baseline="0" noProof="0" dirty="0">
              <a:ln>
                <a:noFill/>
              </a:ln>
              <a:solidFill>
                <a:prstClr val="black"/>
              </a:solidFill>
              <a:effectLst/>
              <a:uLnTx/>
              <a:uFillTx/>
              <a:latin typeface="Calibri" panose="020F0502020204030204" pitchFamily="34" charset="0"/>
            </a:rPr>
            <a:t>(</a:t>
          </a:r>
          <a:r>
            <a:rPr kumimoji="0" lang="en-US" sz="2300" b="0" i="0" u="none" strike="noStrike" kern="1200" cap="none" spc="0" normalizeH="0" baseline="0" noProof="0" dirty="0">
              <a:ln>
                <a:noFill/>
              </a:ln>
              <a:solidFill>
                <a:prstClr val="black"/>
              </a:solidFill>
              <a:effectLst/>
              <a:uLnTx/>
              <a:uFillTx/>
              <a:latin typeface="Calibri" panose="020F0502020204030204" pitchFamily="34" charset="0"/>
            </a:rPr>
            <a:t>attached to the AF</a:t>
          </a:r>
          <a:r>
            <a:rPr kumimoji="0" lang="el-GR" sz="2300" b="0" i="0" u="none" strike="noStrike" kern="1200" cap="none" spc="0" normalizeH="0" baseline="0" noProof="0" dirty="0">
              <a:ln>
                <a:noFill/>
              </a:ln>
              <a:solidFill>
                <a:prstClr val="black"/>
              </a:solidFill>
              <a:effectLst/>
              <a:uLnTx/>
              <a:uFillTx/>
              <a:latin typeface="Calibri" panose="020F0502020204030204" pitchFamily="34" charset="0"/>
            </a:rPr>
            <a:t>  ) </a:t>
          </a:r>
          <a:endParaRPr lang="en-US" sz="2300" kern="1200" dirty="0"/>
        </a:p>
      </dsp:txBody>
      <dsp:txXfrm rot="-5400000">
        <a:off x="1352020" y="1844476"/>
        <a:ext cx="6714693" cy="1132875"/>
      </dsp:txXfrm>
    </dsp:sp>
    <dsp:sp modelId="{ACC26BAE-209C-4E45-B69A-5F8089B99D0C}">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kumimoji="0" lang="en-US" sz="1900" b="1" i="0" u="none" strike="noStrike" kern="1200" cap="none" spc="0" normalizeH="0" baseline="0" noProof="0" dirty="0">
              <a:ln>
                <a:noFill/>
              </a:ln>
              <a:solidFill>
                <a:prstClr val="black"/>
              </a:solidFill>
              <a:effectLst/>
              <a:uLnTx/>
              <a:uFillTx/>
              <a:latin typeface="Calibri" panose="020F0502020204030204" pitchFamily="34" charset="0"/>
            </a:rPr>
            <a:t>Examination by JS</a:t>
          </a:r>
          <a:endParaRPr lang="en-US" sz="1900" kern="1200" dirty="0"/>
        </a:p>
      </dsp:txBody>
      <dsp:txXfrm rot="-5400000">
        <a:off x="1" y="4160131"/>
        <a:ext cx="1352020" cy="579438"/>
      </dsp:txXfrm>
    </dsp:sp>
    <dsp:sp modelId="{83BB7E17-6452-4D28-BF24-0D91A3F29D67}">
      <dsp:nvSpPr>
        <dsp:cNvPr id="0" name=""/>
        <dsp:cNvSpPr/>
      </dsp:nvSpPr>
      <dsp:spPr>
        <a:xfrm rot="5400000">
          <a:off x="4087147" y="723856"/>
          <a:ext cx="1255447" cy="677597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kumimoji="0" lang="en-US" altLang="el-GR" sz="2300" b="0" i="0" u="none" strike="noStrike" kern="1200" cap="none" spc="0" normalizeH="0" baseline="0" noProof="0" dirty="0">
              <a:ln>
                <a:noFill/>
              </a:ln>
              <a:solidFill>
                <a:prstClr val="black"/>
              </a:solidFill>
              <a:effectLst/>
              <a:uLnTx/>
              <a:uFillTx/>
              <a:latin typeface="Calibri" panose="020F0502020204030204" pitchFamily="34" charset="0"/>
            </a:rPr>
            <a:t>Completion Decision</a:t>
          </a:r>
          <a:endParaRPr lang="en-US" sz="2300" b="0" kern="1200" dirty="0"/>
        </a:p>
      </dsp:txBody>
      <dsp:txXfrm rot="-5400000">
        <a:off x="1326881" y="3545408"/>
        <a:ext cx="6714693" cy="113287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3B99D15-370C-4617-A4C0-1DF95AE7DFD2}" type="datetimeFigureOut">
              <a:rPr lang="el-GR" smtClean="0"/>
              <a:t>30/6/2023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94897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B99D15-370C-4617-A4C0-1DF95AE7DFD2}" type="datetimeFigureOut">
              <a:rPr lang="el-GR" smtClean="0"/>
              <a:t>30/6/2023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187955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B99D15-370C-4617-A4C0-1DF95AE7DFD2}" type="datetimeFigureOut">
              <a:rPr lang="el-GR" smtClean="0"/>
              <a:t>30/6/2023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2626334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B99D15-370C-4617-A4C0-1DF95AE7DFD2}" type="datetimeFigureOut">
              <a:rPr lang="el-GR" smtClean="0"/>
              <a:t>30/6/2023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CBCC32-1F1E-400B-AE1A-CC8187F531C7}" type="slidenum">
              <a:rPr lang="el-GR" smtClean="0"/>
              <a:t>‹#›</a:t>
            </a:fld>
            <a:endParaRPr lang="el-G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4697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B99D15-370C-4617-A4C0-1DF95AE7DFD2}" type="datetimeFigureOut">
              <a:rPr lang="el-GR" smtClean="0"/>
              <a:t>30/6/2023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226793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93B99D15-370C-4617-A4C0-1DF95AE7DFD2}" type="datetimeFigureOut">
              <a:rPr lang="el-GR" smtClean="0"/>
              <a:t>30/6/2023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1798160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93B99D15-370C-4617-A4C0-1DF95AE7DFD2}" type="datetimeFigureOut">
              <a:rPr lang="el-GR" smtClean="0"/>
              <a:t>30/6/2023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750984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B99D15-370C-4617-A4C0-1DF95AE7DFD2}" type="datetimeFigureOut">
              <a:rPr lang="el-GR" smtClean="0"/>
              <a:t>30/6/2023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2112959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B99D15-370C-4617-A4C0-1DF95AE7DFD2}" type="datetimeFigureOut">
              <a:rPr lang="el-GR" smtClean="0"/>
              <a:t>30/6/2023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87372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3B99D15-370C-4617-A4C0-1DF95AE7DFD2}" type="datetimeFigureOut">
              <a:rPr lang="el-GR" smtClean="0"/>
              <a:t>30/6/2023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277329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3B99D15-370C-4617-A4C0-1DF95AE7DFD2}" type="datetimeFigureOut">
              <a:rPr lang="el-GR" smtClean="0"/>
              <a:t>30/6/2023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233188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3B99D15-370C-4617-A4C0-1DF95AE7DFD2}" type="datetimeFigureOut">
              <a:rPr lang="el-GR" smtClean="0"/>
              <a:t>30/6/2023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32767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3B99D15-370C-4617-A4C0-1DF95AE7DFD2}" type="datetimeFigureOut">
              <a:rPr lang="el-GR" smtClean="0"/>
              <a:t>30/6/2023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120510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3B99D15-370C-4617-A4C0-1DF95AE7DFD2}" type="datetimeFigureOut">
              <a:rPr lang="el-GR" smtClean="0"/>
              <a:t>30/6/2023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4074184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3B99D15-370C-4617-A4C0-1DF95AE7DFD2}" type="datetimeFigureOut">
              <a:rPr lang="el-GR" smtClean="0"/>
              <a:t>30/6/2023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120972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B99D15-370C-4617-A4C0-1DF95AE7DFD2}" type="datetimeFigureOut">
              <a:rPr lang="el-GR" smtClean="0"/>
              <a:t>30/6/2023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375026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3B99D15-370C-4617-A4C0-1DF95AE7DFD2}" type="datetimeFigureOut">
              <a:rPr lang="el-GR" smtClean="0"/>
              <a:t>30/6/2023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1CBCC32-1F1E-400B-AE1A-CC8187F531C7}" type="slidenum">
              <a:rPr lang="el-GR" smtClean="0"/>
              <a:t>‹#›</a:t>
            </a:fld>
            <a:endParaRPr lang="el-GR"/>
          </a:p>
        </p:txBody>
      </p:sp>
    </p:spTree>
    <p:extLst>
      <p:ext uri="{BB962C8B-B14F-4D97-AF65-F5344CB8AC3E}">
        <p14:creationId xmlns:p14="http://schemas.microsoft.com/office/powerpoint/2010/main" val="16190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93B99D15-370C-4617-A4C0-1DF95AE7DFD2}" type="datetimeFigureOut">
              <a:rPr lang="el-GR" smtClean="0"/>
              <a:t>30/6/2023</a:t>
            </a:fld>
            <a:endParaRPr lang="el-G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l-G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1CBCC32-1F1E-400B-AE1A-CC8187F531C7}" type="slidenum">
              <a:rPr lang="el-GR" smtClean="0"/>
              <a:t>‹#›</a:t>
            </a:fld>
            <a:endParaRPr lang="el-GR"/>
          </a:p>
        </p:txBody>
      </p:sp>
    </p:spTree>
    <p:extLst>
      <p:ext uri="{BB962C8B-B14F-4D97-AF65-F5344CB8AC3E}">
        <p14:creationId xmlns:p14="http://schemas.microsoft.com/office/powerpoint/2010/main" val="79417096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package" Target="../embeddings/Microsoft_Word_Document1.docx"/><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package" Target="../embeddings/Microsoft_Word_Document3.docx"/><Relationship Id="rId5" Type="http://schemas.openxmlformats.org/officeDocument/2006/relationships/image" Target="../media/image10.emf"/><Relationship Id="rId4" Type="http://schemas.openxmlformats.org/officeDocument/2006/relationships/package" Target="../embeddings/Microsoft_Word_Document2.docx"/></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emf"/><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package" Target="../embeddings/Microsoft_Word_Document5.docx"/><Relationship Id="rId5" Type="http://schemas.openxmlformats.org/officeDocument/2006/relationships/image" Target="../media/image12.emf"/><Relationship Id="rId4" Type="http://schemas.openxmlformats.org/officeDocument/2006/relationships/package" Target="../embeddings/Microsoft_Word_Document4.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59E9C3D-BE9F-A778-F261-83F70601B293}"/>
              </a:ext>
            </a:extLst>
          </p:cNvPr>
          <p:cNvSpPr>
            <a:spLocks noGrp="1"/>
          </p:cNvSpPr>
          <p:nvPr>
            <p:ph type="sldNum" sz="quarter" idx="12"/>
          </p:nvPr>
        </p:nvSpPr>
        <p:spPr/>
        <p:txBody>
          <a:bodyPr/>
          <a:lstStyle/>
          <a:p>
            <a:fld id="{24658D2D-A5BE-4C43-BDB1-CC039F78E81D}" type="slidenum">
              <a:rPr lang="el-GR" smtClean="0"/>
              <a:t>1</a:t>
            </a:fld>
            <a:endParaRPr lang="el-GR" dirty="0"/>
          </a:p>
        </p:txBody>
      </p:sp>
      <p:pic>
        <p:nvPicPr>
          <p:cNvPr id="3" name="Εικόνα 2">
            <a:extLst>
              <a:ext uri="{FF2B5EF4-FFF2-40B4-BE49-F238E27FC236}">
                <a16:creationId xmlns:a16="http://schemas.microsoft.com/office/drawing/2014/main" id="{B1D5A63A-14CD-1DFD-7B39-81C0F746488B}"/>
              </a:ext>
            </a:extLst>
          </p:cNvPr>
          <p:cNvPicPr>
            <a:picLocks noChangeAspect="1"/>
          </p:cNvPicPr>
          <p:nvPr/>
        </p:nvPicPr>
        <p:blipFill>
          <a:blip r:embed="rId2"/>
          <a:stretch>
            <a:fillRect/>
          </a:stretch>
        </p:blipFill>
        <p:spPr>
          <a:xfrm>
            <a:off x="-21684" y="0"/>
            <a:ext cx="12210636" cy="731710"/>
          </a:xfrm>
          <a:prstGeom prst="rect">
            <a:avLst/>
          </a:prstGeom>
        </p:spPr>
      </p:pic>
      <p:sp>
        <p:nvSpPr>
          <p:cNvPr id="5" name="TextBox 4">
            <a:extLst>
              <a:ext uri="{FF2B5EF4-FFF2-40B4-BE49-F238E27FC236}">
                <a16:creationId xmlns:a16="http://schemas.microsoft.com/office/drawing/2014/main" id="{DEB06A7A-7295-CAC8-D7EB-D7E365F91FBB}"/>
              </a:ext>
            </a:extLst>
          </p:cNvPr>
          <p:cNvSpPr txBox="1"/>
          <p:nvPr/>
        </p:nvSpPr>
        <p:spPr>
          <a:xfrm>
            <a:off x="2311167" y="2387404"/>
            <a:ext cx="6920916" cy="523220"/>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800" b="1" i="1" dirty="0">
                <a:solidFill>
                  <a:schemeClr val="bg2">
                    <a:lumMod val="50000"/>
                  </a:schemeClr>
                </a:solidFill>
                <a:latin typeface="Calibri"/>
              </a:rPr>
              <a:t>Project Closure Manual</a:t>
            </a:r>
            <a:endParaRPr kumimoji="0" lang="el-GR" sz="2800" b="1" i="1" u="none" strike="noStrike" kern="1200" cap="none" spc="0" normalizeH="0" baseline="0" noProof="0" dirty="0">
              <a:ln>
                <a:noFill/>
              </a:ln>
              <a:solidFill>
                <a:schemeClr val="bg2">
                  <a:lumMod val="50000"/>
                </a:schemeClr>
              </a:solidFill>
              <a:effectLst/>
              <a:uLnTx/>
              <a:uFillTx/>
              <a:latin typeface="Calibri"/>
              <a:ea typeface="+mn-ea"/>
              <a:cs typeface="+mn-cs"/>
            </a:endParaRPr>
          </a:p>
        </p:txBody>
      </p:sp>
      <p:pic>
        <p:nvPicPr>
          <p:cNvPr id="7" name="Εικόνα 6">
            <a:extLst>
              <a:ext uri="{FF2B5EF4-FFF2-40B4-BE49-F238E27FC236}">
                <a16:creationId xmlns:a16="http://schemas.microsoft.com/office/drawing/2014/main" id="{093DB633-07C1-C279-6540-3C65EFA0C408}"/>
              </a:ext>
            </a:extLst>
          </p:cNvPr>
          <p:cNvPicPr>
            <a:picLocks noChangeAspect="1"/>
          </p:cNvPicPr>
          <p:nvPr/>
        </p:nvPicPr>
        <p:blipFill>
          <a:blip r:embed="rId3"/>
          <a:stretch>
            <a:fillRect/>
          </a:stretch>
        </p:blipFill>
        <p:spPr>
          <a:xfrm>
            <a:off x="9318318" y="6258139"/>
            <a:ext cx="2024047" cy="463336"/>
          </a:xfrm>
          <a:prstGeom prst="rect">
            <a:avLst/>
          </a:prstGeom>
        </p:spPr>
      </p:pic>
    </p:spTree>
    <p:extLst>
      <p:ext uri="{BB962C8B-B14F-4D97-AF65-F5344CB8AC3E}">
        <p14:creationId xmlns:p14="http://schemas.microsoft.com/office/powerpoint/2010/main" val="107280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929B95E4-3477-CBAF-B64D-A8BF0A602C6D}"/>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5" name="Rectangle 2">
            <a:extLst>
              <a:ext uri="{FF2B5EF4-FFF2-40B4-BE49-F238E27FC236}">
                <a16:creationId xmlns:a16="http://schemas.microsoft.com/office/drawing/2014/main" id="{24EA01B8-832F-D2DA-1C91-446A728E3E93}"/>
              </a:ext>
            </a:extLst>
          </p:cNvPr>
          <p:cNvSpPr>
            <a:spLocks noChangeArrowheads="1"/>
          </p:cNvSpPr>
          <p:nvPr/>
        </p:nvSpPr>
        <p:spPr bwMode="auto">
          <a:xfrm>
            <a:off x="2600588" y="167779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Table 1: Financial overview of the project</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3E917949-9D39-EFD0-CC28-85199CA5FA66}"/>
              </a:ext>
            </a:extLst>
          </p:cNvPr>
          <p:cNvSpPr txBox="1"/>
          <p:nvPr/>
        </p:nvSpPr>
        <p:spPr>
          <a:xfrm>
            <a:off x="1194" y="3586438"/>
            <a:ext cx="2282188" cy="6463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FINAL PROJECT REPORT </a:t>
            </a:r>
          </a:p>
        </p:txBody>
      </p:sp>
      <p:sp>
        <p:nvSpPr>
          <p:cNvPr id="3" name="Rectangle 2">
            <a:extLst>
              <a:ext uri="{FF2B5EF4-FFF2-40B4-BE49-F238E27FC236}">
                <a16:creationId xmlns:a16="http://schemas.microsoft.com/office/drawing/2014/main" id="{60CCE507-1C81-79F5-70B0-E9A13933FEC8}"/>
              </a:ext>
            </a:extLst>
          </p:cNvPr>
          <p:cNvSpPr>
            <a:spLocks noChangeArrowheads="1"/>
          </p:cNvSpPr>
          <p:nvPr/>
        </p:nvSpPr>
        <p:spPr bwMode="auto">
          <a:xfrm>
            <a:off x="2651761" y="2205036"/>
            <a:ext cx="173784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Αντικείμενο 8">
            <a:extLst>
              <a:ext uri="{FF2B5EF4-FFF2-40B4-BE49-F238E27FC236}">
                <a16:creationId xmlns:a16="http://schemas.microsoft.com/office/drawing/2014/main" id="{C5D9E6C2-FFD9-D190-7961-AE3581B95C4D}"/>
              </a:ext>
            </a:extLst>
          </p:cNvPr>
          <p:cNvGraphicFramePr>
            <a:graphicFrameLocks noChangeAspect="1"/>
          </p:cNvGraphicFramePr>
          <p:nvPr>
            <p:extLst>
              <p:ext uri="{D42A27DB-BD31-4B8C-83A1-F6EECF244321}">
                <p14:modId xmlns:p14="http://schemas.microsoft.com/office/powerpoint/2010/main" val="2855520839"/>
              </p:ext>
            </p:extLst>
          </p:nvPr>
        </p:nvGraphicFramePr>
        <p:xfrm>
          <a:off x="2862841" y="2205037"/>
          <a:ext cx="8186871" cy="3409134"/>
        </p:xfrm>
        <a:graphic>
          <a:graphicData uri="http://schemas.openxmlformats.org/presentationml/2006/ole">
            <mc:AlternateContent xmlns:mc="http://schemas.openxmlformats.org/markup-compatibility/2006">
              <mc:Choice xmlns:v="urn:schemas-microsoft-com:vml" Requires="v">
                <p:oleObj name="Worksheet" r:id="rId4" imgW="5343477" imgH="2533750" progId="Excel.Sheet.8">
                  <p:embed/>
                </p:oleObj>
              </mc:Choice>
              <mc:Fallback>
                <p:oleObj name="Worksheet" r:id="rId4" imgW="5343477" imgH="2533750"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2841" y="2205037"/>
                        <a:ext cx="8186871" cy="3409134"/>
                      </a:xfrm>
                      <a:prstGeom prst="rect">
                        <a:avLst/>
                      </a:prstGeom>
                      <a:noFill/>
                    </p:spPr>
                  </p:pic>
                </p:oleObj>
              </mc:Fallback>
            </mc:AlternateContent>
          </a:graphicData>
        </a:graphic>
      </p:graphicFrame>
    </p:spTree>
    <p:extLst>
      <p:ext uri="{BB962C8B-B14F-4D97-AF65-F5344CB8AC3E}">
        <p14:creationId xmlns:p14="http://schemas.microsoft.com/office/powerpoint/2010/main" val="341248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421D7875-D88A-9527-8085-AA7C16498C63}"/>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6" name="TextBox 5">
            <a:extLst>
              <a:ext uri="{FF2B5EF4-FFF2-40B4-BE49-F238E27FC236}">
                <a16:creationId xmlns:a16="http://schemas.microsoft.com/office/drawing/2014/main" id="{CBB96B9C-143C-275A-F2D3-99AD638218E4}"/>
              </a:ext>
            </a:extLst>
          </p:cNvPr>
          <p:cNvSpPr txBox="1"/>
          <p:nvPr/>
        </p:nvSpPr>
        <p:spPr>
          <a:xfrm>
            <a:off x="2597059" y="1924614"/>
            <a:ext cx="6994321" cy="3008772"/>
          </a:xfrm>
          <a:prstGeom prst="rect">
            <a:avLst/>
          </a:prstGeom>
          <a:noFill/>
        </p:spPr>
        <p:txBody>
          <a:bodyPr wrap="square">
            <a:sp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lang="en-US" altLang="el-GR" sz="1600" dirty="0">
                <a:solidFill>
                  <a:prstClr val="black"/>
                </a:solidFill>
                <a:latin typeface="Calibri" panose="020F0502020204030204" pitchFamily="34" charset="0"/>
                <a:cs typeface="Calibri" panose="020F0502020204030204" pitchFamily="34" charset="0"/>
              </a:rPr>
              <a:t>At the Final Project Report</a:t>
            </a:r>
            <a:r>
              <a:rPr kumimoji="0" lang="el-GR" alt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lang="en-US" altLang="el-GR" sz="1600" dirty="0">
                <a:solidFill>
                  <a:prstClr val="black"/>
                </a:solidFill>
                <a:latin typeface="Calibri" panose="020F0502020204030204" pitchFamily="34" charset="0"/>
                <a:cs typeface="Calibri" panose="020F0502020204030204" pitchFamily="34" charset="0"/>
              </a:rPr>
              <a:t>the </a:t>
            </a:r>
            <a:r>
              <a:rPr lang="en-US" altLang="el-GR" sz="1600" b="1" dirty="0">
                <a:solidFill>
                  <a:srgbClr val="0070C0"/>
                </a:solidFill>
                <a:latin typeface="Calibri" panose="020F0502020204030204" pitchFamily="34" charset="0"/>
                <a:cs typeface="Calibri" panose="020F0502020204030204" pitchFamily="34" charset="0"/>
              </a:rPr>
              <a:t>Lead Beneficiary</a:t>
            </a:r>
            <a:r>
              <a:rPr lang="el-GR" sz="1600" b="1" dirty="0">
                <a:solidFill>
                  <a:srgbClr val="0070C0"/>
                </a:solidFill>
                <a:latin typeface="Calibri" panose="020F0502020204030204" pitchFamily="34" charset="0"/>
                <a:cs typeface="Calibri" panose="020F0502020204030204" pitchFamily="34" charset="0"/>
              </a:rPr>
              <a:t> </a:t>
            </a:r>
            <a:r>
              <a:rPr lang="en-US" sz="1600" b="1" dirty="0">
                <a:solidFill>
                  <a:srgbClr val="0070C0"/>
                </a:solidFill>
                <a:latin typeface="Calibri" panose="020F0502020204030204" pitchFamily="34" charset="0"/>
                <a:cs typeface="Calibri" panose="020F0502020204030204" pitchFamily="34" charset="0"/>
              </a:rPr>
              <a:t>must describe how the  deliverables will be used after the end of the project: </a:t>
            </a: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defRPr/>
            </a:pPr>
            <a:r>
              <a:rPr lang="en-US" sz="1600" dirty="0">
                <a:solidFill>
                  <a:prstClr val="black"/>
                </a:solidFill>
                <a:latin typeface="Calibri" panose="020F0502020204030204" pitchFamily="34" charset="0"/>
                <a:cs typeface="Calibri" panose="020F0502020204030204" pitchFamily="34" charset="0"/>
              </a:rPr>
              <a:t>When maintenance and operation is needed (infrastructures): </a:t>
            </a: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Lead Beneficiary must </a:t>
            </a:r>
            <a:r>
              <a:rPr lang="en-US" sz="1600" dirty="0">
                <a:solidFill>
                  <a:prstClr val="black"/>
                </a:solidFill>
                <a:latin typeface="Calibri" panose="020F0502020204030204" pitchFamily="34" charset="0"/>
                <a:cs typeface="Calibri" panose="020F0502020204030204" pitchFamily="34" charset="0"/>
              </a:rPr>
              <a:t>indicate the existence of relevant entities/operational structures</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or to </a:t>
            </a:r>
            <a:r>
              <a:rPr lang="en-US" sz="1600" dirty="0">
                <a:solidFill>
                  <a:prstClr val="black"/>
                </a:solidFill>
                <a:latin typeface="Calibri" panose="020F0502020204030204" pitchFamily="34" charset="0"/>
                <a:cs typeface="Calibri" panose="020F0502020204030204" pitchFamily="34" charset="0"/>
              </a:rPr>
              <a:t>predict the needed actions, within a specific timeline</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to </a:t>
            </a:r>
            <a:r>
              <a:rPr lang="en-US" sz="1600" dirty="0">
                <a:solidFill>
                  <a:prstClr val="black"/>
                </a:solidFill>
                <a:latin typeface="Calibri" panose="020F0502020204030204" pitchFamily="34" charset="0"/>
                <a:cs typeface="Calibri" panose="020F0502020204030204" pitchFamily="34" charset="0"/>
              </a:rPr>
              <a:t>ensure its maintenance and operation </a:t>
            </a: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342900" marR="0" lvl="0" indent="-342900" algn="just" defTabSz="914400" rtl="0" eaLnBrk="0" fontAlgn="base" latinLnBrk="0" hangingPunct="0">
              <a:lnSpc>
                <a:spcPct val="150000"/>
              </a:lnSpc>
              <a:spcBef>
                <a:spcPct val="0"/>
              </a:spcBef>
              <a:spcAft>
                <a:spcPct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When no operation is foreseen:</a:t>
            </a: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Lead Beneficiary must describe the way the results will be used</a:t>
            </a:r>
            <a:endParaRPr kumimoji="0" lang="el-GR" alt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F1CA86C-7DBB-A15F-C467-51CA0D84592C}"/>
              </a:ext>
            </a:extLst>
          </p:cNvPr>
          <p:cNvSpPr txBox="1"/>
          <p:nvPr/>
        </p:nvSpPr>
        <p:spPr>
          <a:xfrm>
            <a:off x="19049" y="3105834"/>
            <a:ext cx="2282188" cy="6463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FINAL PROJECT REPORT</a:t>
            </a:r>
          </a:p>
        </p:txBody>
      </p:sp>
      <p:sp>
        <p:nvSpPr>
          <p:cNvPr id="3" name="TextBox 2">
            <a:extLst>
              <a:ext uri="{FF2B5EF4-FFF2-40B4-BE49-F238E27FC236}">
                <a16:creationId xmlns:a16="http://schemas.microsoft.com/office/drawing/2014/main" id="{4B4FD5C3-703C-CC55-534C-B5C428BE90E8}"/>
              </a:ext>
            </a:extLst>
          </p:cNvPr>
          <p:cNvSpPr txBox="1"/>
          <p:nvPr/>
        </p:nvSpPr>
        <p:spPr>
          <a:xfrm>
            <a:off x="2597059" y="1271958"/>
            <a:ext cx="2282188" cy="36933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Important Information</a:t>
            </a:r>
          </a:p>
        </p:txBody>
      </p:sp>
    </p:spTree>
    <p:extLst>
      <p:ext uri="{BB962C8B-B14F-4D97-AF65-F5344CB8AC3E}">
        <p14:creationId xmlns:p14="http://schemas.microsoft.com/office/powerpoint/2010/main" val="212354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929B95E4-3477-CBAF-B64D-A8BF0A602C6D}"/>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3" name="TextBox 2">
            <a:extLst>
              <a:ext uri="{FF2B5EF4-FFF2-40B4-BE49-F238E27FC236}">
                <a16:creationId xmlns:a16="http://schemas.microsoft.com/office/drawing/2014/main" id="{0A487C85-4F17-BBA8-FFF0-790BFD121160}"/>
              </a:ext>
            </a:extLst>
          </p:cNvPr>
          <p:cNvSpPr txBox="1"/>
          <p:nvPr/>
        </p:nvSpPr>
        <p:spPr>
          <a:xfrm>
            <a:off x="931178" y="2155970"/>
            <a:ext cx="9982899" cy="1754326"/>
          </a:xfrm>
          <a:prstGeom prst="rect">
            <a:avLst/>
          </a:prstGeom>
          <a:noFill/>
        </p:spPr>
        <p:txBody>
          <a:bodyPr wrap="square" rtlCol="0">
            <a:spAutoFit/>
          </a:bodyPr>
          <a:lstStyle/>
          <a:p>
            <a:pPr algn="just"/>
            <a:r>
              <a:rPr lang="en-US" sz="1800" b="0" i="0" u="none" strike="noStrike" baseline="0" dirty="0">
                <a:solidFill>
                  <a:srgbClr val="000000"/>
                </a:solidFill>
                <a:latin typeface="Verdana" panose="020B0604030504040204" pitchFamily="34" charset="0"/>
              </a:rPr>
              <a:t>Along with the main documents described above, the LB submits at minimum a comprehensive list of all deliverables per beneficiary, which has to be acknowledged by the JS. Core deliverables have to be available at any time, therefore they must be stored electronically (drive folder with open access and/or otherwise i.e. on the project website) and attached (copy the drive link) in the relevant field of the AF (</a:t>
            </a:r>
            <a:r>
              <a:rPr lang="en-US" b="1" i="0" dirty="0">
                <a:solidFill>
                  <a:srgbClr val="71788E"/>
                </a:solidFill>
                <a:effectLst/>
                <a:latin typeface="Helvetica Neue"/>
              </a:rPr>
              <a:t>Beneficiary comments)</a:t>
            </a:r>
            <a:endParaRPr lang="en-US" dirty="0"/>
          </a:p>
        </p:txBody>
      </p:sp>
    </p:spTree>
    <p:extLst>
      <p:ext uri="{BB962C8B-B14F-4D97-AF65-F5344CB8AC3E}">
        <p14:creationId xmlns:p14="http://schemas.microsoft.com/office/powerpoint/2010/main" val="192920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929B95E4-3477-CBAF-B64D-A8BF0A602C6D}"/>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5" name="Τίτλος 4"/>
          <p:cNvSpPr>
            <a:spLocks noGrp="1"/>
          </p:cNvSpPr>
          <p:nvPr>
            <p:ph type="ctrTitle"/>
          </p:nvPr>
        </p:nvSpPr>
        <p:spPr/>
        <p:txBody>
          <a:bodyPr/>
          <a:lstStyle/>
          <a:p>
            <a:endParaRPr lang="el-GR" dirty="0"/>
          </a:p>
        </p:txBody>
      </p:sp>
      <p:sp>
        <p:nvSpPr>
          <p:cNvPr id="6" name="Υπότιτλος 5"/>
          <p:cNvSpPr>
            <a:spLocks noGrp="1"/>
          </p:cNvSpPr>
          <p:nvPr>
            <p:ph type="subTitle" idx="1"/>
          </p:nvPr>
        </p:nvSpPr>
        <p:spPr/>
        <p:txBody>
          <a:bodyPr/>
          <a:lstStyle/>
          <a:p>
            <a:endParaRPr lang="el-GR" dirty="0"/>
          </a:p>
        </p:txBody>
      </p:sp>
      <p:sp>
        <p:nvSpPr>
          <p:cNvPr id="8" name="TextBox 7">
            <a:extLst>
              <a:ext uri="{FF2B5EF4-FFF2-40B4-BE49-F238E27FC236}">
                <a16:creationId xmlns:a16="http://schemas.microsoft.com/office/drawing/2014/main" id="{3C539521-8BD1-FDDD-0B4F-F198EE51A095}"/>
              </a:ext>
            </a:extLst>
          </p:cNvPr>
          <p:cNvSpPr txBox="1"/>
          <p:nvPr/>
        </p:nvSpPr>
        <p:spPr>
          <a:xfrm>
            <a:off x="19049" y="1478413"/>
            <a:ext cx="2282188" cy="6463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ATTACHED LIST OF DELIVERABLES</a:t>
            </a:r>
          </a:p>
        </p:txBody>
      </p:sp>
      <p:pic>
        <p:nvPicPr>
          <p:cNvPr id="7" name="Εικόνα 6">
            <a:extLst>
              <a:ext uri="{FF2B5EF4-FFF2-40B4-BE49-F238E27FC236}">
                <a16:creationId xmlns:a16="http://schemas.microsoft.com/office/drawing/2014/main" id="{132F733E-1E01-41FC-5B81-3219749858FA}"/>
              </a:ext>
            </a:extLst>
          </p:cNvPr>
          <p:cNvPicPr>
            <a:picLocks noChangeAspect="1"/>
          </p:cNvPicPr>
          <p:nvPr/>
        </p:nvPicPr>
        <p:blipFill>
          <a:blip r:embed="rId4"/>
          <a:stretch>
            <a:fillRect/>
          </a:stretch>
        </p:blipFill>
        <p:spPr>
          <a:xfrm>
            <a:off x="242268" y="2617834"/>
            <a:ext cx="12685644" cy="2029151"/>
          </a:xfrm>
          <a:prstGeom prst="rect">
            <a:avLst/>
          </a:prstGeom>
        </p:spPr>
      </p:pic>
    </p:spTree>
    <p:extLst>
      <p:ext uri="{BB962C8B-B14F-4D97-AF65-F5344CB8AC3E}">
        <p14:creationId xmlns:p14="http://schemas.microsoft.com/office/powerpoint/2010/main" val="408408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59E9C3D-BE9F-A778-F261-83F70601B293}"/>
              </a:ext>
            </a:extLst>
          </p:cNvPr>
          <p:cNvSpPr>
            <a:spLocks noGrp="1"/>
          </p:cNvSpPr>
          <p:nvPr>
            <p:ph type="sldNum" sz="quarter" idx="12"/>
          </p:nvPr>
        </p:nvSpPr>
        <p:spPr/>
        <p:txBody>
          <a:bodyPr/>
          <a:lstStyle/>
          <a:p>
            <a:fld id="{24658D2D-A5BE-4C43-BDB1-CC039F78E81D}" type="slidenum">
              <a:rPr lang="el-GR" smtClean="0"/>
              <a:t>14</a:t>
            </a:fld>
            <a:endParaRPr lang="el-GR" dirty="0"/>
          </a:p>
        </p:txBody>
      </p:sp>
      <p:pic>
        <p:nvPicPr>
          <p:cNvPr id="3" name="Εικόνα 2">
            <a:extLst>
              <a:ext uri="{FF2B5EF4-FFF2-40B4-BE49-F238E27FC236}">
                <a16:creationId xmlns:a16="http://schemas.microsoft.com/office/drawing/2014/main" id="{B1D5A63A-14CD-1DFD-7B39-81C0F746488B}"/>
              </a:ext>
            </a:extLst>
          </p:cNvPr>
          <p:cNvPicPr>
            <a:picLocks noChangeAspect="1"/>
          </p:cNvPicPr>
          <p:nvPr/>
        </p:nvPicPr>
        <p:blipFill>
          <a:blip r:embed="rId2"/>
          <a:stretch>
            <a:fillRect/>
          </a:stretch>
        </p:blipFill>
        <p:spPr>
          <a:xfrm>
            <a:off x="-21684" y="0"/>
            <a:ext cx="12210636" cy="731710"/>
          </a:xfrm>
          <a:prstGeom prst="rect">
            <a:avLst/>
          </a:prstGeom>
        </p:spPr>
      </p:pic>
      <p:pic>
        <p:nvPicPr>
          <p:cNvPr id="7" name="Εικόνα 6">
            <a:extLst>
              <a:ext uri="{FF2B5EF4-FFF2-40B4-BE49-F238E27FC236}">
                <a16:creationId xmlns:a16="http://schemas.microsoft.com/office/drawing/2014/main" id="{093DB633-07C1-C279-6540-3C65EFA0C408}"/>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5" name="TextBox 4">
            <a:extLst>
              <a:ext uri="{FF2B5EF4-FFF2-40B4-BE49-F238E27FC236}">
                <a16:creationId xmlns:a16="http://schemas.microsoft.com/office/drawing/2014/main" id="{D832D689-F9E8-463F-82C5-9369670A3180}"/>
              </a:ext>
            </a:extLst>
          </p:cNvPr>
          <p:cNvSpPr txBox="1"/>
          <p:nvPr/>
        </p:nvSpPr>
        <p:spPr>
          <a:xfrm>
            <a:off x="2676089" y="825621"/>
            <a:ext cx="6224630" cy="369332"/>
          </a:xfrm>
          <a:prstGeom prst="rect">
            <a:avLst/>
          </a:prstGeom>
          <a:noFill/>
        </p:spPr>
        <p:txBody>
          <a:bodyPr wrap="square">
            <a:spAutoFit/>
          </a:bodyPr>
          <a:lstStyle/>
          <a:p>
            <a:pPr algn="ctr"/>
            <a:r>
              <a:rPr lang="en-US" b="1" dirty="0">
                <a:latin typeface="Calibri" panose="020F0502020204030204" pitchFamily="34" charset="0"/>
                <a:cs typeface="Calibri" panose="020F0502020204030204" pitchFamily="34" charset="0"/>
              </a:rPr>
              <a:t>Steps during the project closure period</a:t>
            </a:r>
            <a:endParaRPr lang="en-US" b="1" dirty="0"/>
          </a:p>
        </p:txBody>
      </p:sp>
      <p:graphicFrame>
        <p:nvGraphicFramePr>
          <p:cNvPr id="12" name="Πίνακας 12">
            <a:extLst>
              <a:ext uri="{FF2B5EF4-FFF2-40B4-BE49-F238E27FC236}">
                <a16:creationId xmlns:a16="http://schemas.microsoft.com/office/drawing/2014/main" id="{DB461C61-1065-0C73-3E1D-A18BA01BD915}"/>
              </a:ext>
            </a:extLst>
          </p:cNvPr>
          <p:cNvGraphicFramePr>
            <a:graphicFrameLocks noGrp="1"/>
          </p:cNvGraphicFramePr>
          <p:nvPr>
            <p:extLst>
              <p:ext uri="{D42A27DB-BD31-4B8C-83A1-F6EECF244321}">
                <p14:modId xmlns:p14="http://schemas.microsoft.com/office/powerpoint/2010/main" val="2968338143"/>
              </p:ext>
            </p:extLst>
          </p:nvPr>
        </p:nvGraphicFramePr>
        <p:xfrm>
          <a:off x="553673" y="1357757"/>
          <a:ext cx="10863744" cy="4212533"/>
        </p:xfrm>
        <a:graphic>
          <a:graphicData uri="http://schemas.openxmlformats.org/drawingml/2006/table">
            <a:tbl>
              <a:tblPr firstRow="1" bandRow="1">
                <a:tableStyleId>{5C22544A-7EE6-4342-B048-85BDC9FD1C3A}</a:tableStyleId>
              </a:tblPr>
              <a:tblGrid>
                <a:gridCol w="1937857">
                  <a:extLst>
                    <a:ext uri="{9D8B030D-6E8A-4147-A177-3AD203B41FA5}">
                      <a16:colId xmlns:a16="http://schemas.microsoft.com/office/drawing/2014/main" val="2928533265"/>
                    </a:ext>
                  </a:extLst>
                </a:gridCol>
                <a:gridCol w="3494015">
                  <a:extLst>
                    <a:ext uri="{9D8B030D-6E8A-4147-A177-3AD203B41FA5}">
                      <a16:colId xmlns:a16="http://schemas.microsoft.com/office/drawing/2014/main" val="3536372675"/>
                    </a:ext>
                  </a:extLst>
                </a:gridCol>
                <a:gridCol w="2715936">
                  <a:extLst>
                    <a:ext uri="{9D8B030D-6E8A-4147-A177-3AD203B41FA5}">
                      <a16:colId xmlns:a16="http://schemas.microsoft.com/office/drawing/2014/main" val="2737352282"/>
                    </a:ext>
                  </a:extLst>
                </a:gridCol>
                <a:gridCol w="2715936">
                  <a:extLst>
                    <a:ext uri="{9D8B030D-6E8A-4147-A177-3AD203B41FA5}">
                      <a16:colId xmlns:a16="http://schemas.microsoft.com/office/drawing/2014/main" val="3877929371"/>
                    </a:ext>
                  </a:extLst>
                </a:gridCol>
              </a:tblGrid>
              <a:tr h="411928">
                <a:tc>
                  <a:txBody>
                    <a:bodyPr/>
                    <a:lstStyle/>
                    <a:p>
                      <a:pPr>
                        <a:lnSpc>
                          <a:spcPct val="115000"/>
                        </a:lnSpc>
                        <a:spcAft>
                          <a:spcPts val="1000"/>
                        </a:spcAft>
                      </a:pPr>
                      <a: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Activity/ Deliverable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Final payments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Final verifications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Final Project Report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257273"/>
                  </a:ext>
                </a:extLst>
              </a:tr>
              <a:tr h="570916">
                <a:tc>
                  <a:txBody>
                    <a:bodyPr/>
                    <a:lstStyle/>
                    <a:p>
                      <a:pPr>
                        <a:lnSpc>
                          <a:spcPct val="115000"/>
                        </a:lnSpc>
                        <a:spcAft>
                          <a:spcPts val="1000"/>
                        </a:spcAft>
                      </a:pPr>
                      <a: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Reporting period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Preferably up to </a:t>
                      </a:r>
                      <a:r>
                        <a:rPr lang="en-GB" sz="1000" b="1">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six (6) months</a:t>
                      </a:r>
                      <a:b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br>
                      <a:r>
                        <a:rPr lang="en-GB" sz="1000" b="1" u="sng">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from the</a:t>
                      </a:r>
                      <a: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en-GB" sz="1000" b="1" u="sng">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end date of the project</a:t>
                      </a:r>
                      <a: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and obligatorily by the </a:t>
                      </a:r>
                      <a:r>
                        <a:rPr lang="en-GB" sz="1000" b="1">
                          <a:solidFill>
                            <a:srgbClr val="FF0000"/>
                          </a:solidFill>
                          <a:effectLst/>
                          <a:latin typeface="Verdana" panose="020B0604030504040204" pitchFamily="34" charset="0"/>
                          <a:ea typeface="Times New Roman" panose="02020603050405020304" pitchFamily="18" charset="0"/>
                          <a:cs typeface="Times New Roman" panose="02020603050405020304" pitchFamily="18" charset="0"/>
                        </a:rPr>
                        <a:t>31/12/2023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pPr>
                      <a:endParaRPr lang="en-U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0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Up to two (2) months from the date of the final verification(s)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8246445"/>
                  </a:ext>
                </a:extLst>
              </a:tr>
              <a:tr h="1880059">
                <a:tc>
                  <a:txBody>
                    <a:bodyPr/>
                    <a:lstStyle/>
                    <a:p>
                      <a:pPr>
                        <a:lnSpc>
                          <a:spcPct val="115000"/>
                        </a:lnSpc>
                        <a:spcAft>
                          <a:spcPts val="1000"/>
                        </a:spcAft>
                      </a:pPr>
                      <a: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Reporting of</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eligible costs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Payment of costs (including costs related to the elaboration and submission of the Final Project Report and to the project administrative closure activities and the final verification fee).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00"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All core activities expenses should be invoiced before the end date of the project. Closure activities expenses, including the final verification fee can in any way be invoiced after the end date of the project.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Verification of all expenditure. Strongly recommended by 31.12.2023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Reporting of all expenditure incurred paid out and verified.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5469859"/>
                  </a:ext>
                </a:extLst>
              </a:tr>
              <a:tr h="1349630">
                <a:tc>
                  <a:txBody>
                    <a:bodyPr/>
                    <a:lstStyle/>
                    <a:p>
                      <a:pPr>
                        <a:lnSpc>
                          <a:spcPct val="115000"/>
                        </a:lnSpc>
                        <a:spcAft>
                          <a:spcPts val="1000"/>
                        </a:spcAft>
                      </a:pPr>
                      <a:r>
                        <a:rPr lang="en-GB" sz="1000" b="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Reporting of activities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GB" sz="1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GB" sz="1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GB" sz="1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Giving a qualitative summary of the project as a whole and detailing all project activities, achievement of outputs and results, deliverables produced. The financial data of the Final Project Report should also include the final verification fee.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5820526"/>
                  </a:ext>
                </a:extLst>
              </a:tr>
            </a:tbl>
          </a:graphicData>
        </a:graphic>
      </p:graphicFrame>
    </p:spTree>
    <p:extLst>
      <p:ext uri="{BB962C8B-B14F-4D97-AF65-F5344CB8AC3E}">
        <p14:creationId xmlns:p14="http://schemas.microsoft.com/office/powerpoint/2010/main" val="2097729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Τίτλος 14">
            <a:extLst>
              <a:ext uri="{FF2B5EF4-FFF2-40B4-BE49-F238E27FC236}">
                <a16:creationId xmlns:a16="http://schemas.microsoft.com/office/drawing/2014/main" id="{39D85E05-6005-FF3C-D5BB-77F1A72B214B}"/>
              </a:ext>
            </a:extLst>
          </p:cNvPr>
          <p:cNvSpPr>
            <a:spLocks noGrp="1"/>
          </p:cNvSpPr>
          <p:nvPr>
            <p:ph type="title"/>
          </p:nvPr>
        </p:nvSpPr>
        <p:spPr/>
        <p:txBody>
          <a:bodyPr/>
          <a:lstStyle/>
          <a:p>
            <a:r>
              <a:rPr lang="en-US" sz="2400" dirty="0">
                <a:latin typeface="Calibri" panose="020F0502020204030204" pitchFamily="34" charset="0"/>
                <a:cs typeface="Calibri" panose="020F0502020204030204" pitchFamily="34" charset="0"/>
              </a:rPr>
              <a:t>Specifications regarding the eligibility of expenditures </a:t>
            </a:r>
            <a:r>
              <a:rPr lang="el-GR" sz="2400" dirty="0">
                <a:latin typeface="Calibri" panose="020F0502020204030204" pitchFamily="34" charset="0"/>
                <a:cs typeface="Calibri" panose="020F0502020204030204" pitchFamily="34" charset="0"/>
              </a:rPr>
              <a:t> </a:t>
            </a:r>
            <a:br>
              <a:rPr lang="en-US" dirty="0">
                <a:latin typeface="Calibri" panose="020F0502020204030204" pitchFamily="34" charset="0"/>
                <a:cs typeface="Calibri" panose="020F0502020204030204" pitchFamily="34" charset="0"/>
              </a:rPr>
            </a:br>
            <a:endParaRPr lang="en-US" dirty="0"/>
          </a:p>
        </p:txBody>
      </p:sp>
      <p:sp>
        <p:nvSpPr>
          <p:cNvPr id="16" name="Θέση περιεχομένου 15">
            <a:extLst>
              <a:ext uri="{FF2B5EF4-FFF2-40B4-BE49-F238E27FC236}">
                <a16:creationId xmlns:a16="http://schemas.microsoft.com/office/drawing/2014/main" id="{4069F5BF-08CE-912C-13E3-55E39374F201}"/>
              </a:ext>
            </a:extLst>
          </p:cNvPr>
          <p:cNvSpPr>
            <a:spLocks noGrp="1"/>
          </p:cNvSpPr>
          <p:nvPr>
            <p:ph sz="quarter" idx="13"/>
          </p:nvPr>
        </p:nvSpPr>
        <p:spPr>
          <a:xfrm>
            <a:off x="829884" y="1782871"/>
            <a:ext cx="10363826" cy="4282369"/>
          </a:xfrm>
        </p:spPr>
        <p:txBody>
          <a:bodyPr>
            <a:normAutofit fontScale="25000" lnSpcReduction="20000"/>
          </a:bodyPr>
          <a:lstStyle/>
          <a:p>
            <a:pPr algn="just">
              <a:lnSpc>
                <a:spcPct val="150000"/>
              </a:lnSpc>
              <a:spcAft>
                <a:spcPts val="1000"/>
              </a:spcAft>
            </a:pPr>
            <a:r>
              <a:rPr lang="en-US" sz="6400" cap="none" dirty="0">
                <a:effectLst/>
                <a:latin typeface="Calibri" panose="020F0502020204030204" pitchFamily="34" charset="0"/>
                <a:ea typeface="Calibri" panose="020F0502020204030204" pitchFamily="34" charset="0"/>
                <a:cs typeface="Calibri" panose="020F0502020204030204" pitchFamily="34" charset="0"/>
              </a:rPr>
              <a:t>All expenditures related to the project implementation must be invoiced before the end date of the project. Expenditures related to the closure procedures are possible to be invoiced after the end date of the project.</a:t>
            </a:r>
            <a:r>
              <a:rPr lang="el-GR" sz="6400" cap="none" dirty="0">
                <a:effectLst/>
                <a:latin typeface="Calibri" panose="020F0502020204030204" pitchFamily="34" charset="0"/>
                <a:ea typeface="Calibri" panose="020F0502020204030204" pitchFamily="34" charset="0"/>
                <a:cs typeface="Calibri" panose="020F0502020204030204" pitchFamily="34" charset="0"/>
              </a:rPr>
              <a:t> </a:t>
            </a:r>
            <a:endParaRPr lang="en-US" sz="6400" cap="none"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1000"/>
              </a:spcAft>
            </a:pPr>
            <a:r>
              <a:rPr lang="en-US" sz="6400" cap="none" dirty="0">
                <a:effectLst/>
                <a:latin typeface="Calibri" panose="020F0502020204030204" pitchFamily="34" charset="0"/>
                <a:ea typeface="Calibri" panose="020F0502020204030204" pitchFamily="34" charset="0"/>
                <a:cs typeface="Calibri" panose="020F0502020204030204" pitchFamily="34" charset="0"/>
              </a:rPr>
              <a:t>All expenditures must be paid out until 31/12/2023 the latest, to be eligible within the framework of the Programme. </a:t>
            </a:r>
          </a:p>
          <a:p>
            <a:pPr algn="just">
              <a:lnSpc>
                <a:spcPct val="150000"/>
              </a:lnSpc>
              <a:spcAft>
                <a:spcPts val="1000"/>
              </a:spcAft>
            </a:pPr>
            <a:r>
              <a:rPr lang="en-US" sz="6400" cap="none" dirty="0">
                <a:latin typeface="Calibri" panose="020F0502020204030204" pitchFamily="34" charset="0"/>
                <a:cs typeface="Calibri" panose="020F0502020204030204" pitchFamily="34" charset="0"/>
              </a:rPr>
              <a:t>The bank charges for the transfer of the final EU contribution reimbursement will not be eligible.</a:t>
            </a:r>
            <a:endParaRPr lang="el-GR" sz="6400" cap="none" dirty="0">
              <a:latin typeface="Calibri" panose="020F0502020204030204" pitchFamily="34" charset="0"/>
              <a:cs typeface="Calibri" panose="020F0502020204030204" pitchFamily="34" charset="0"/>
            </a:endParaRPr>
          </a:p>
          <a:p>
            <a:pPr algn="just">
              <a:lnSpc>
                <a:spcPct val="150000"/>
              </a:lnSpc>
              <a:spcAft>
                <a:spcPts val="1000"/>
              </a:spcAft>
            </a:pPr>
            <a:r>
              <a:rPr lang="en-US" sz="6400" cap="none" dirty="0">
                <a:latin typeface="Calibri" panose="020F0502020204030204" pitchFamily="34" charset="0"/>
                <a:cs typeface="Calibri" panose="020F0502020204030204" pitchFamily="34" charset="0"/>
              </a:rPr>
              <a:t>Non-conformity with the Call for Proposals thresholds at project closure may be accepted</a:t>
            </a:r>
          </a:p>
          <a:p>
            <a:pPr algn="just">
              <a:lnSpc>
                <a:spcPct val="150000"/>
              </a:lnSpc>
              <a:spcAft>
                <a:spcPts val="1000"/>
              </a:spcAft>
            </a:pPr>
            <a:r>
              <a:rPr lang="en-US" sz="6400" cap="none" dirty="0">
                <a:latin typeface="Calibri" panose="020F0502020204030204" pitchFamily="34" charset="0"/>
                <a:cs typeface="Calibri" panose="020F0502020204030204" pitchFamily="34" charset="0"/>
              </a:rPr>
              <a:t>In all of the above cases, the LB will have the obligation to incorporate the respective information into the Final Project Report, and Final AF (AF for project completion), while no modification of the Partnership Agreement and the Subsidy Contract is required.</a:t>
            </a:r>
            <a:endParaRPr lang="el-GR" sz="6400" cap="none" dirty="0">
              <a:latin typeface="Calibri" panose="020F0502020204030204" pitchFamily="34" charset="0"/>
              <a:cs typeface="Calibri" panose="020F0502020204030204" pitchFamily="34" charset="0"/>
            </a:endParaRPr>
          </a:p>
          <a:p>
            <a:endParaRPr lang="en-US" dirty="0"/>
          </a:p>
        </p:txBody>
      </p:sp>
      <p:sp>
        <p:nvSpPr>
          <p:cNvPr id="2" name="Θέση αριθμού διαφάνειας 1">
            <a:extLst>
              <a:ext uri="{FF2B5EF4-FFF2-40B4-BE49-F238E27FC236}">
                <a16:creationId xmlns:a16="http://schemas.microsoft.com/office/drawing/2014/main" id="{B59E9C3D-BE9F-A778-F261-83F70601B293}"/>
              </a:ext>
            </a:extLst>
          </p:cNvPr>
          <p:cNvSpPr>
            <a:spLocks noGrp="1"/>
          </p:cNvSpPr>
          <p:nvPr>
            <p:ph type="sldNum" sz="quarter" idx="12"/>
          </p:nvPr>
        </p:nvSpPr>
        <p:spPr/>
        <p:txBody>
          <a:bodyPr/>
          <a:lstStyle/>
          <a:p>
            <a:fld id="{24658D2D-A5BE-4C43-BDB1-CC039F78E81D}" type="slidenum">
              <a:rPr lang="el-GR" smtClean="0"/>
              <a:t>15</a:t>
            </a:fld>
            <a:endParaRPr lang="el-GR" dirty="0"/>
          </a:p>
        </p:txBody>
      </p:sp>
      <p:pic>
        <p:nvPicPr>
          <p:cNvPr id="3" name="Εικόνα 2">
            <a:extLst>
              <a:ext uri="{FF2B5EF4-FFF2-40B4-BE49-F238E27FC236}">
                <a16:creationId xmlns:a16="http://schemas.microsoft.com/office/drawing/2014/main" id="{B1D5A63A-14CD-1DFD-7B39-81C0F746488B}"/>
              </a:ext>
            </a:extLst>
          </p:cNvPr>
          <p:cNvPicPr>
            <a:picLocks noChangeAspect="1"/>
          </p:cNvPicPr>
          <p:nvPr/>
        </p:nvPicPr>
        <p:blipFill>
          <a:blip r:embed="rId2"/>
          <a:stretch>
            <a:fillRect/>
          </a:stretch>
        </p:blipFill>
        <p:spPr>
          <a:xfrm>
            <a:off x="-21684" y="0"/>
            <a:ext cx="12210636" cy="731710"/>
          </a:xfrm>
          <a:prstGeom prst="rect">
            <a:avLst/>
          </a:prstGeom>
        </p:spPr>
      </p:pic>
      <p:pic>
        <p:nvPicPr>
          <p:cNvPr id="7" name="Εικόνα 6">
            <a:extLst>
              <a:ext uri="{FF2B5EF4-FFF2-40B4-BE49-F238E27FC236}">
                <a16:creationId xmlns:a16="http://schemas.microsoft.com/office/drawing/2014/main" id="{093DB633-07C1-C279-6540-3C65EFA0C408}"/>
              </a:ext>
            </a:extLst>
          </p:cNvPr>
          <p:cNvPicPr>
            <a:picLocks noChangeAspect="1"/>
          </p:cNvPicPr>
          <p:nvPr/>
        </p:nvPicPr>
        <p:blipFill>
          <a:blip r:embed="rId3"/>
          <a:stretch>
            <a:fillRect/>
          </a:stretch>
        </p:blipFill>
        <p:spPr>
          <a:xfrm>
            <a:off x="9318318" y="6258139"/>
            <a:ext cx="2024047" cy="463336"/>
          </a:xfrm>
          <a:prstGeom prst="rect">
            <a:avLst/>
          </a:prstGeom>
        </p:spPr>
      </p:pic>
    </p:spTree>
    <p:extLst>
      <p:ext uri="{BB962C8B-B14F-4D97-AF65-F5344CB8AC3E}">
        <p14:creationId xmlns:p14="http://schemas.microsoft.com/office/powerpoint/2010/main" val="1967500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8" name="Εικόνα 7">
            <a:extLst>
              <a:ext uri="{FF2B5EF4-FFF2-40B4-BE49-F238E27FC236}">
                <a16:creationId xmlns:a16="http://schemas.microsoft.com/office/drawing/2014/main" id="{30402751-1BCF-B133-24AB-17F8A2021518}"/>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10" name="TextBox 9">
            <a:extLst>
              <a:ext uri="{FF2B5EF4-FFF2-40B4-BE49-F238E27FC236}">
                <a16:creationId xmlns:a16="http://schemas.microsoft.com/office/drawing/2014/main" id="{FF94EE99-CBA8-BABF-8FB3-AFAD865433AD}"/>
              </a:ext>
            </a:extLst>
          </p:cNvPr>
          <p:cNvSpPr txBox="1"/>
          <p:nvPr/>
        </p:nvSpPr>
        <p:spPr>
          <a:xfrm>
            <a:off x="931178" y="1879135"/>
            <a:ext cx="10192624" cy="411676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Expenditure incurred by a PB after the submission of the Final AF by the LB to the MA/JS, is ineligible;</a:t>
            </a:r>
          </a:p>
          <a:p>
            <a:pPr marL="285750" indent="-285750" algn="just">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Before the issuance of the Completion Decision, Greek Beneficiaries should have completed all necessary administrative steps in order to balance the payments of the Public Investment Programme with the certified amounts of their expenditure. </a:t>
            </a:r>
          </a:p>
          <a:p>
            <a:pPr marL="285750" indent="-285750" algn="just">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For FLC purposes minor changes between the budget categories might take place at the end of the projects. The beneficiary should have the agreement of the Managing Authority for that changes which should be made before the finalization of the Final Project Report of the project.</a:t>
            </a:r>
          </a:p>
          <a:p>
            <a:pPr marL="285750" indent="-285750" algn="just">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If, no later than the closure of the </a:t>
            </a:r>
            <a:r>
              <a:rPr lang="en-US" sz="1600" dirty="0" err="1">
                <a:latin typeface="Calibri" panose="020F0502020204030204" pitchFamily="34" charset="0"/>
                <a:cs typeface="Calibri" panose="020F0502020204030204" pitchFamily="34" charset="0"/>
              </a:rPr>
              <a:t>Programme</a:t>
            </a:r>
            <a:r>
              <a:rPr lang="en-US" sz="1600" dirty="0">
                <a:latin typeface="Calibri" panose="020F0502020204030204" pitchFamily="34" charset="0"/>
                <a:cs typeface="Calibri" panose="020F0502020204030204" pitchFamily="34" charset="0"/>
              </a:rPr>
              <a:t>, the project is identified as revenue-generating, the MA is entitled to ask for a refund to the </a:t>
            </a:r>
            <a:r>
              <a:rPr lang="en-US" sz="1600" dirty="0" err="1">
                <a:latin typeface="Calibri" panose="020F0502020204030204" pitchFamily="34" charset="0"/>
                <a:cs typeface="Calibri" panose="020F0502020204030204" pitchFamily="34" charset="0"/>
              </a:rPr>
              <a:t>Programme</a:t>
            </a:r>
            <a:r>
              <a:rPr lang="en-US" sz="1600" dirty="0">
                <a:latin typeface="Calibri" panose="020F0502020204030204" pitchFamily="34" charset="0"/>
                <a:cs typeface="Calibri" panose="020F0502020204030204" pitchFamily="34" charset="0"/>
              </a:rPr>
              <a:t> in proportion to the public contribution granted. </a:t>
            </a:r>
          </a:p>
          <a:p>
            <a:pPr marL="285750" indent="-285750" algn="just">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Should a cost benefit analysis is required, this will be made before the closure of the project and at the PB’s expense unless otherwise indicated in their respective budget</a:t>
            </a:r>
          </a:p>
        </p:txBody>
      </p:sp>
    </p:spTree>
    <p:extLst>
      <p:ext uri="{BB962C8B-B14F-4D97-AF65-F5344CB8AC3E}">
        <p14:creationId xmlns:p14="http://schemas.microsoft.com/office/powerpoint/2010/main" val="132709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421D7875-D88A-9527-8085-AA7C16498C63}"/>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7" name="TextBox 6">
            <a:extLst>
              <a:ext uri="{FF2B5EF4-FFF2-40B4-BE49-F238E27FC236}">
                <a16:creationId xmlns:a16="http://schemas.microsoft.com/office/drawing/2014/main" id="{235178F2-AAFC-6B8E-29B5-F86DACC0FD6F}"/>
              </a:ext>
            </a:extLst>
          </p:cNvPr>
          <p:cNvSpPr txBox="1"/>
          <p:nvPr/>
        </p:nvSpPr>
        <p:spPr>
          <a:xfrm>
            <a:off x="3122801" y="1518299"/>
            <a:ext cx="6094602" cy="369332"/>
          </a:xfrm>
          <a:prstGeom prst="rect">
            <a:avLst/>
          </a:prstGeom>
          <a:noFill/>
        </p:spPr>
        <p:txBody>
          <a:bodyPr wrap="square">
            <a:spAutoFit/>
          </a:bodyPr>
          <a:lstStyle/>
          <a:p>
            <a:r>
              <a:rPr lang="en-US" b="1" dirty="0"/>
              <a:t>Amounts to be returned in view of the Project’s closure </a:t>
            </a:r>
            <a:endParaRPr lang="el-GR" b="1" dirty="0"/>
          </a:p>
        </p:txBody>
      </p:sp>
      <p:sp>
        <p:nvSpPr>
          <p:cNvPr id="9" name="TextBox 8">
            <a:extLst>
              <a:ext uri="{FF2B5EF4-FFF2-40B4-BE49-F238E27FC236}">
                <a16:creationId xmlns:a16="http://schemas.microsoft.com/office/drawing/2014/main" id="{AB4CB11F-7918-4A2E-9AAA-D69246730847}"/>
              </a:ext>
            </a:extLst>
          </p:cNvPr>
          <p:cNvSpPr txBox="1"/>
          <p:nvPr/>
        </p:nvSpPr>
        <p:spPr>
          <a:xfrm>
            <a:off x="1834392" y="1936986"/>
            <a:ext cx="9029351" cy="2031325"/>
          </a:xfrm>
          <a:prstGeom prst="rect">
            <a:avLst/>
          </a:prstGeom>
          <a:noFill/>
        </p:spPr>
        <p:txBody>
          <a:bodyPr wrap="square">
            <a:spAutoFit/>
          </a:bodyPr>
          <a:lstStyle/>
          <a:p>
            <a:pPr marL="342900" indent="-342900" algn="just">
              <a:buAutoNum type="alphaLcParenR"/>
            </a:pPr>
            <a:r>
              <a:rPr lang="en-US" dirty="0"/>
              <a:t>eventual generation of income (due to interest-bearing bank account) and</a:t>
            </a:r>
          </a:p>
          <a:p>
            <a:pPr marL="342900" indent="-342900" algn="just">
              <a:buAutoNum type="alphaLcParenR"/>
            </a:pPr>
            <a:endParaRPr lang="en-US" dirty="0"/>
          </a:p>
          <a:p>
            <a:pPr marL="342900" indent="-342900" algn="just">
              <a:buAutoNum type="alphaLcParenR"/>
            </a:pPr>
            <a:r>
              <a:rPr lang="en-US" dirty="0"/>
              <a:t>the amounts received by your </a:t>
            </a:r>
            <a:r>
              <a:rPr lang="en-US" dirty="0" err="1"/>
              <a:t>Organisation</a:t>
            </a:r>
            <a:r>
              <a:rPr lang="en-US" dirty="0"/>
              <a:t> to date and finally certified, in view of setting off the financial part of implementation.</a:t>
            </a:r>
          </a:p>
          <a:p>
            <a:pPr marL="342900" indent="-342900" algn="just">
              <a:buAutoNum type="alphaLcParenR"/>
            </a:pPr>
            <a:endParaRPr lang="en-US" dirty="0"/>
          </a:p>
          <a:p>
            <a:pPr marL="342900" indent="-342900" algn="just">
              <a:buAutoNum type="alphaLcParenR"/>
            </a:pPr>
            <a:r>
              <a:rPr lang="en-US" dirty="0"/>
              <a:t>financial correction and recovery of the unduly or illegally paid amount </a:t>
            </a:r>
          </a:p>
          <a:p>
            <a:pPr marL="342900" indent="-342900" algn="just">
              <a:buAutoNum type="alphaLcParenR" startAt="2"/>
            </a:pPr>
            <a:endParaRPr lang="en-US" dirty="0"/>
          </a:p>
        </p:txBody>
      </p:sp>
    </p:spTree>
    <p:extLst>
      <p:ext uri="{BB962C8B-B14F-4D97-AF65-F5344CB8AC3E}">
        <p14:creationId xmlns:p14="http://schemas.microsoft.com/office/powerpoint/2010/main" val="402867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A4096E-0992-E1BC-D5C2-8AE5FCD679E2}"/>
              </a:ext>
            </a:extLst>
          </p:cNvPr>
          <p:cNvSpPr>
            <a:spLocks noGrp="1"/>
          </p:cNvSpPr>
          <p:nvPr>
            <p:ph type="title"/>
          </p:nvPr>
        </p:nvSpPr>
        <p:spPr/>
        <p:txBody>
          <a:bodyPr/>
          <a:lstStyle/>
          <a:p>
            <a:r>
              <a:rPr lang="en-US" dirty="0"/>
              <a:t>CONTROL After project closure</a:t>
            </a:r>
          </a:p>
        </p:txBody>
      </p:sp>
      <p:sp>
        <p:nvSpPr>
          <p:cNvPr id="3" name="Θέση περιεχομένου 2">
            <a:extLst>
              <a:ext uri="{FF2B5EF4-FFF2-40B4-BE49-F238E27FC236}">
                <a16:creationId xmlns:a16="http://schemas.microsoft.com/office/drawing/2014/main" id="{41D71460-2933-EF2F-65A2-E83BE67D9CDB}"/>
              </a:ext>
            </a:extLst>
          </p:cNvPr>
          <p:cNvSpPr>
            <a:spLocks noGrp="1"/>
          </p:cNvSpPr>
          <p:nvPr>
            <p:ph sz="quarter" idx="13"/>
          </p:nvPr>
        </p:nvSpPr>
        <p:spPr/>
        <p:txBody>
          <a:bodyPr/>
          <a:lstStyle/>
          <a:p>
            <a:pPr marL="0" indent="0" algn="ctr">
              <a:buNone/>
            </a:pPr>
            <a:r>
              <a:rPr lang="en-US" sz="1800" b="0" i="0" u="none" strike="noStrike" baseline="0" dirty="0">
                <a:solidFill>
                  <a:srgbClr val="000000"/>
                </a:solidFill>
                <a:latin typeface="Verdana" panose="020B0604030504040204" pitchFamily="34" charset="0"/>
              </a:rPr>
              <a:t>The EU and Programme regulations indicate the open-to-control period after the project is closed </a:t>
            </a:r>
          </a:p>
          <a:p>
            <a:pPr algn="l"/>
            <a:endParaRPr lang="en-US" sz="1800" b="0" i="0" u="none" strike="noStrike" baseline="0" dirty="0">
              <a:solidFill>
                <a:srgbClr val="000000"/>
              </a:solidFill>
              <a:latin typeface="Verdana" panose="020B0604030504040204" pitchFamily="34" charset="0"/>
            </a:endParaRPr>
          </a:p>
          <a:p>
            <a:pPr marL="0" indent="0" algn="ctr">
              <a:buNone/>
            </a:pPr>
            <a:r>
              <a:rPr lang="en-US" sz="1800" b="0" i="0" u="none" strike="noStrike" baseline="0" dirty="0">
                <a:solidFill>
                  <a:srgbClr val="000000"/>
                </a:solidFill>
                <a:latin typeface="Verdana" panose="020B0604030504040204" pitchFamily="34" charset="0"/>
              </a:rPr>
              <a:t>Project closure and the open-to-control period, of three (3) years from 31 December following the submission of the accounts in which the expenditure of the operation is included (according to Art. 140 of the CPR Regulation), or longer if foreseen at national level, require </a:t>
            </a:r>
            <a:r>
              <a:rPr lang="en-US" sz="1800" b="1" i="0" u="none" strike="noStrike" baseline="0" dirty="0">
                <a:solidFill>
                  <a:srgbClr val="000000"/>
                </a:solidFill>
                <a:latin typeface="Verdana" panose="020B0604030504040204" pitchFamily="34" charset="0"/>
              </a:rPr>
              <a:t>preparation from the start </a:t>
            </a:r>
            <a:r>
              <a:rPr lang="en-US" sz="1800" b="0" i="0" u="none" strike="noStrike" baseline="0" dirty="0">
                <a:solidFill>
                  <a:srgbClr val="000000"/>
                </a:solidFill>
                <a:latin typeface="Verdana" panose="020B0604030504040204" pitchFamily="34" charset="0"/>
              </a:rPr>
              <a:t>of project implementation </a:t>
            </a:r>
          </a:p>
          <a:p>
            <a:endParaRPr lang="en-US" dirty="0"/>
          </a:p>
        </p:txBody>
      </p:sp>
      <p:pic>
        <p:nvPicPr>
          <p:cNvPr id="4" name="Εικόνα 3">
            <a:extLst>
              <a:ext uri="{FF2B5EF4-FFF2-40B4-BE49-F238E27FC236}">
                <a16:creationId xmlns:a16="http://schemas.microsoft.com/office/drawing/2014/main" id="{91335026-EE29-7A1C-49EC-27AF763DC729}"/>
              </a:ext>
            </a:extLst>
          </p:cNvPr>
          <p:cNvPicPr>
            <a:picLocks noChangeAspect="1"/>
          </p:cNvPicPr>
          <p:nvPr/>
        </p:nvPicPr>
        <p:blipFill>
          <a:blip r:embed="rId2"/>
          <a:stretch>
            <a:fillRect/>
          </a:stretch>
        </p:blipFill>
        <p:spPr>
          <a:xfrm>
            <a:off x="9318318" y="6258139"/>
            <a:ext cx="2024047" cy="463336"/>
          </a:xfrm>
          <a:prstGeom prst="rect">
            <a:avLst/>
          </a:prstGeom>
        </p:spPr>
      </p:pic>
      <p:pic>
        <p:nvPicPr>
          <p:cNvPr id="5" name="Εικόνα 4">
            <a:extLst>
              <a:ext uri="{FF2B5EF4-FFF2-40B4-BE49-F238E27FC236}">
                <a16:creationId xmlns:a16="http://schemas.microsoft.com/office/drawing/2014/main" id="{F2BE5A3D-D737-4970-FFEA-5B74FEEC2E4D}"/>
              </a:ext>
            </a:extLst>
          </p:cNvPr>
          <p:cNvPicPr>
            <a:picLocks noChangeAspect="1"/>
          </p:cNvPicPr>
          <p:nvPr/>
        </p:nvPicPr>
        <p:blipFill>
          <a:blip r:embed="rId3"/>
          <a:stretch>
            <a:fillRect/>
          </a:stretch>
        </p:blipFill>
        <p:spPr>
          <a:xfrm>
            <a:off x="19049" y="4762"/>
            <a:ext cx="12150343" cy="983872"/>
          </a:xfrm>
          <a:prstGeom prst="rect">
            <a:avLst/>
          </a:prstGeom>
        </p:spPr>
      </p:pic>
    </p:spTree>
    <p:extLst>
      <p:ext uri="{BB962C8B-B14F-4D97-AF65-F5344CB8AC3E}">
        <p14:creationId xmlns:p14="http://schemas.microsoft.com/office/powerpoint/2010/main" val="181788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5F980DD-CD53-7B2B-2E45-7B82E035788E}"/>
              </a:ext>
            </a:extLst>
          </p:cNvPr>
          <p:cNvPicPr>
            <a:picLocks noChangeAspect="1"/>
          </p:cNvPicPr>
          <p:nvPr/>
        </p:nvPicPr>
        <p:blipFill>
          <a:blip r:embed="rId2"/>
          <a:stretch>
            <a:fillRect/>
          </a:stretch>
        </p:blipFill>
        <p:spPr>
          <a:xfrm>
            <a:off x="19049" y="4762"/>
            <a:ext cx="12150343" cy="983872"/>
          </a:xfrm>
          <a:prstGeom prst="rect">
            <a:avLst/>
          </a:prstGeom>
        </p:spPr>
      </p:pic>
      <p:sp>
        <p:nvSpPr>
          <p:cNvPr id="2" name="Θέση αριθμού διαφάνειας 1">
            <a:extLst>
              <a:ext uri="{FF2B5EF4-FFF2-40B4-BE49-F238E27FC236}">
                <a16:creationId xmlns:a16="http://schemas.microsoft.com/office/drawing/2014/main" id="{74FAADE8-AA6C-E1EA-F4F7-6ED16BC5C63C}"/>
              </a:ext>
            </a:extLst>
          </p:cNvPr>
          <p:cNvSpPr>
            <a:spLocks noGrp="1"/>
          </p:cNvSpPr>
          <p:nvPr>
            <p:ph type="sldNum" sz="quarter" idx="12"/>
          </p:nvPr>
        </p:nvSpPr>
        <p:spPr>
          <a:xfrm>
            <a:off x="11704320" y="7439536"/>
            <a:ext cx="448056" cy="365125"/>
          </a:xfrm>
        </p:spPr>
        <p:txBody>
          <a:bodyPr vert="horz" lIns="91440" tIns="45720" rIns="91440" bIns="45720" rtlCol="0" anchor="ctr">
            <a:normAutofit/>
          </a:bodyPr>
          <a:lstStyle/>
          <a:p>
            <a:pPr>
              <a:spcAft>
                <a:spcPts val="600"/>
              </a:spcAft>
            </a:pPr>
            <a:fld id="{24658D2D-A5BE-4C43-BDB1-CC039F78E81D}" type="slidenum">
              <a:rPr lang="en-US" sz="1100">
                <a:solidFill>
                  <a:schemeClr val="tx1">
                    <a:lumMod val="50000"/>
                    <a:lumOff val="50000"/>
                  </a:schemeClr>
                </a:solidFill>
              </a:rPr>
              <a:pPr>
                <a:spcAft>
                  <a:spcPts val="600"/>
                </a:spcAft>
              </a:pPr>
              <a:t>19</a:t>
            </a:fld>
            <a:endParaRPr lang="en-US" sz="1100" dirty="0">
              <a:solidFill>
                <a:schemeClr val="tx1">
                  <a:lumMod val="50000"/>
                  <a:lumOff val="50000"/>
                </a:schemeClr>
              </a:solidFill>
            </a:endParaRPr>
          </a:p>
        </p:txBody>
      </p:sp>
      <p:sp>
        <p:nvSpPr>
          <p:cNvPr id="6" name="TextBox 5">
            <a:extLst>
              <a:ext uri="{FF2B5EF4-FFF2-40B4-BE49-F238E27FC236}">
                <a16:creationId xmlns:a16="http://schemas.microsoft.com/office/drawing/2014/main" id="{945E7A2F-3B8F-5416-EC12-284AE5630E79}"/>
              </a:ext>
            </a:extLst>
          </p:cNvPr>
          <p:cNvSpPr txBox="1"/>
          <p:nvPr/>
        </p:nvSpPr>
        <p:spPr>
          <a:xfrm>
            <a:off x="5027103" y="2736395"/>
            <a:ext cx="6094602" cy="1754326"/>
          </a:xfrm>
          <a:prstGeom prst="rect">
            <a:avLst/>
          </a:prstGeom>
          <a:noFill/>
        </p:spPr>
        <p:txBody>
          <a:bodyPr wrap="square">
            <a:spAutoFit/>
          </a:bodyPr>
          <a:lstStyle>
            <a:defPPr>
              <a:defRPr lang="en-US"/>
            </a:defPPr>
            <a:lvl1pPr algn="ctr" fontAlgn="base">
              <a:defRPr b="1" i="0">
                <a:solidFill>
                  <a:srgbClr val="0C4DA2"/>
                </a:solidFill>
                <a:effectLst/>
                <a:latin typeface="Open Sans" panose="020B0606030504020204" pitchFamily="34" charset="0"/>
              </a:defRPr>
            </a:lvl1pPr>
          </a:lstStyle>
          <a:p>
            <a:br>
              <a:rPr lang="en-US" dirty="0"/>
            </a:br>
            <a:r>
              <a:rPr lang="en-US" dirty="0"/>
              <a:t>Giorgos Papadopoulos</a:t>
            </a:r>
          </a:p>
          <a:p>
            <a:r>
              <a:rPr lang="en-US" b="0" dirty="0"/>
              <a:t>Head of Joint Secretariat </a:t>
            </a:r>
            <a:br>
              <a:rPr lang="en-GB" b="0" dirty="0"/>
            </a:br>
            <a:r>
              <a:rPr lang="en-US" b="0" dirty="0"/>
              <a:t>Interreg IPA CBC Programme “Greece-Albania 2014-2020” +30 2310469685</a:t>
            </a:r>
          </a:p>
          <a:p>
            <a:r>
              <a:rPr lang="en-US" b="0" dirty="0"/>
              <a:t>gpapadopoulos@mou.gr</a:t>
            </a:r>
          </a:p>
        </p:txBody>
      </p:sp>
      <p:sp>
        <p:nvSpPr>
          <p:cNvPr id="5" name="TextBox 4">
            <a:extLst>
              <a:ext uri="{FF2B5EF4-FFF2-40B4-BE49-F238E27FC236}">
                <a16:creationId xmlns:a16="http://schemas.microsoft.com/office/drawing/2014/main" id="{35063933-45D4-A58E-5631-1BD9BF0BB78F}"/>
              </a:ext>
            </a:extLst>
          </p:cNvPr>
          <p:cNvSpPr txBox="1"/>
          <p:nvPr/>
        </p:nvSpPr>
        <p:spPr>
          <a:xfrm>
            <a:off x="1023458" y="2181138"/>
            <a:ext cx="3760365" cy="461665"/>
          </a:xfrm>
          <a:prstGeom prst="rect">
            <a:avLst/>
          </a:prstGeom>
          <a:noFill/>
        </p:spPr>
        <p:txBody>
          <a:bodyPr wrap="square" rtlCol="0">
            <a:spAutoFit/>
          </a:bodyPr>
          <a:lstStyle/>
          <a:p>
            <a:r>
              <a:rPr lang="en-US" sz="2400" b="1" i="1" dirty="0"/>
              <a:t>Thank you for your attention </a:t>
            </a:r>
          </a:p>
        </p:txBody>
      </p:sp>
      <p:pic>
        <p:nvPicPr>
          <p:cNvPr id="3" name="Εικόνα 2">
            <a:extLst>
              <a:ext uri="{FF2B5EF4-FFF2-40B4-BE49-F238E27FC236}">
                <a16:creationId xmlns:a16="http://schemas.microsoft.com/office/drawing/2014/main" id="{538B86CE-A365-9C7D-1762-3149F94FEEAF}"/>
              </a:ext>
            </a:extLst>
          </p:cNvPr>
          <p:cNvPicPr>
            <a:picLocks noChangeAspect="1"/>
          </p:cNvPicPr>
          <p:nvPr/>
        </p:nvPicPr>
        <p:blipFill>
          <a:blip r:embed="rId3"/>
          <a:stretch>
            <a:fillRect/>
          </a:stretch>
        </p:blipFill>
        <p:spPr>
          <a:xfrm>
            <a:off x="9318318" y="6258139"/>
            <a:ext cx="2024047" cy="463336"/>
          </a:xfrm>
          <a:prstGeom prst="rect">
            <a:avLst/>
          </a:prstGeom>
        </p:spPr>
      </p:pic>
    </p:spTree>
    <p:extLst>
      <p:ext uri="{BB962C8B-B14F-4D97-AF65-F5344CB8AC3E}">
        <p14:creationId xmlns:p14="http://schemas.microsoft.com/office/powerpoint/2010/main" val="105996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59E9C3D-BE9F-A778-F261-83F70601B293}"/>
              </a:ext>
            </a:extLst>
          </p:cNvPr>
          <p:cNvSpPr>
            <a:spLocks noGrp="1"/>
          </p:cNvSpPr>
          <p:nvPr>
            <p:ph type="sldNum" sz="quarter" idx="12"/>
          </p:nvPr>
        </p:nvSpPr>
        <p:spPr/>
        <p:txBody>
          <a:bodyPr/>
          <a:lstStyle/>
          <a:p>
            <a:fld id="{24658D2D-A5BE-4C43-BDB1-CC039F78E81D}" type="slidenum">
              <a:rPr lang="el-GR" smtClean="0"/>
              <a:t>2</a:t>
            </a:fld>
            <a:endParaRPr lang="el-GR" dirty="0"/>
          </a:p>
        </p:txBody>
      </p:sp>
      <p:pic>
        <p:nvPicPr>
          <p:cNvPr id="3" name="Εικόνα 2">
            <a:extLst>
              <a:ext uri="{FF2B5EF4-FFF2-40B4-BE49-F238E27FC236}">
                <a16:creationId xmlns:a16="http://schemas.microsoft.com/office/drawing/2014/main" id="{B1D5A63A-14CD-1DFD-7B39-81C0F746488B}"/>
              </a:ext>
            </a:extLst>
          </p:cNvPr>
          <p:cNvPicPr>
            <a:picLocks noChangeAspect="1"/>
          </p:cNvPicPr>
          <p:nvPr/>
        </p:nvPicPr>
        <p:blipFill>
          <a:blip r:embed="rId2"/>
          <a:stretch>
            <a:fillRect/>
          </a:stretch>
        </p:blipFill>
        <p:spPr>
          <a:xfrm>
            <a:off x="-21684" y="0"/>
            <a:ext cx="12210636" cy="731710"/>
          </a:xfrm>
          <a:prstGeom prst="rect">
            <a:avLst/>
          </a:prstGeom>
        </p:spPr>
      </p:pic>
      <p:graphicFrame>
        <p:nvGraphicFramePr>
          <p:cNvPr id="12" name="Διάγραμμα 11">
            <a:extLst>
              <a:ext uri="{FF2B5EF4-FFF2-40B4-BE49-F238E27FC236}">
                <a16:creationId xmlns:a16="http://schemas.microsoft.com/office/drawing/2014/main" id="{1F5F9ED6-996C-554C-5E5B-D68EC32ABB5C}"/>
              </a:ext>
            </a:extLst>
          </p:cNvPr>
          <p:cNvGraphicFramePr/>
          <p:nvPr>
            <p:extLst>
              <p:ext uri="{D42A27DB-BD31-4B8C-83A1-F6EECF244321}">
                <p14:modId xmlns:p14="http://schemas.microsoft.com/office/powerpoint/2010/main" val="416118612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Εικόνα 3">
            <a:extLst>
              <a:ext uri="{FF2B5EF4-FFF2-40B4-BE49-F238E27FC236}">
                <a16:creationId xmlns:a16="http://schemas.microsoft.com/office/drawing/2014/main" id="{C47B3C6A-9135-880F-0691-03234EF36CB7}"/>
              </a:ext>
            </a:extLst>
          </p:cNvPr>
          <p:cNvPicPr>
            <a:picLocks noChangeAspect="1"/>
          </p:cNvPicPr>
          <p:nvPr/>
        </p:nvPicPr>
        <p:blipFill>
          <a:blip r:embed="rId8"/>
          <a:stretch>
            <a:fillRect/>
          </a:stretch>
        </p:blipFill>
        <p:spPr>
          <a:xfrm>
            <a:off x="9318318" y="6258139"/>
            <a:ext cx="2024047" cy="463336"/>
          </a:xfrm>
          <a:prstGeom prst="rect">
            <a:avLst/>
          </a:prstGeom>
        </p:spPr>
      </p:pic>
    </p:spTree>
    <p:extLst>
      <p:ext uri="{BB962C8B-B14F-4D97-AF65-F5344CB8AC3E}">
        <p14:creationId xmlns:p14="http://schemas.microsoft.com/office/powerpoint/2010/main" val="312707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59E9C3D-BE9F-A778-F261-83F70601B293}"/>
              </a:ext>
            </a:extLst>
          </p:cNvPr>
          <p:cNvSpPr>
            <a:spLocks noGrp="1"/>
          </p:cNvSpPr>
          <p:nvPr>
            <p:ph type="sldNum" sz="quarter" idx="12"/>
          </p:nvPr>
        </p:nvSpPr>
        <p:spPr/>
        <p:txBody>
          <a:bodyPr/>
          <a:lstStyle/>
          <a:p>
            <a:fld id="{24658D2D-A5BE-4C43-BDB1-CC039F78E81D}" type="slidenum">
              <a:rPr lang="el-GR" smtClean="0"/>
              <a:t>3</a:t>
            </a:fld>
            <a:endParaRPr lang="el-GR" dirty="0"/>
          </a:p>
        </p:txBody>
      </p:sp>
      <p:pic>
        <p:nvPicPr>
          <p:cNvPr id="3" name="Εικόνα 2">
            <a:extLst>
              <a:ext uri="{FF2B5EF4-FFF2-40B4-BE49-F238E27FC236}">
                <a16:creationId xmlns:a16="http://schemas.microsoft.com/office/drawing/2014/main" id="{B1D5A63A-14CD-1DFD-7B39-81C0F746488B}"/>
              </a:ext>
            </a:extLst>
          </p:cNvPr>
          <p:cNvPicPr>
            <a:picLocks noChangeAspect="1"/>
          </p:cNvPicPr>
          <p:nvPr/>
        </p:nvPicPr>
        <p:blipFill>
          <a:blip r:embed="rId2"/>
          <a:stretch>
            <a:fillRect/>
          </a:stretch>
        </p:blipFill>
        <p:spPr>
          <a:xfrm>
            <a:off x="-21684" y="0"/>
            <a:ext cx="12210636" cy="731710"/>
          </a:xfrm>
          <a:prstGeom prst="rect">
            <a:avLst/>
          </a:prstGeom>
        </p:spPr>
      </p:pic>
      <p:sp>
        <p:nvSpPr>
          <p:cNvPr id="5" name="TextBox 4">
            <a:extLst>
              <a:ext uri="{FF2B5EF4-FFF2-40B4-BE49-F238E27FC236}">
                <a16:creationId xmlns:a16="http://schemas.microsoft.com/office/drawing/2014/main" id="{DEB06A7A-7295-CAC8-D7EB-D7E365F91FBB}"/>
              </a:ext>
            </a:extLst>
          </p:cNvPr>
          <p:cNvSpPr txBox="1"/>
          <p:nvPr/>
        </p:nvSpPr>
        <p:spPr>
          <a:xfrm>
            <a:off x="2676089" y="2197690"/>
            <a:ext cx="7256476" cy="2113784"/>
          </a:xfrm>
          <a:prstGeom prst="rect">
            <a:avLst/>
          </a:prstGeom>
          <a:noFill/>
        </p:spPr>
        <p:txBody>
          <a:bodyPr wrap="square">
            <a:spAutoFit/>
          </a:bodyPr>
          <a:lstStyle/>
          <a:p>
            <a:pPr algn="just">
              <a:lnSpc>
                <a:spcPct val="150000"/>
              </a:lnSpc>
            </a:pPr>
            <a:r>
              <a:rPr lang="en-US" sz="1800" b="0" i="0" u="none" strike="noStrike" baseline="0" dirty="0">
                <a:solidFill>
                  <a:srgbClr val="000000"/>
                </a:solidFill>
                <a:latin typeface="Verdana" panose="020B0604030504040204" pitchFamily="34" charset="0"/>
              </a:rPr>
              <a:t>At the end of the project implementation, several obligations arising from the Programme, the EU and the national legislation still apply</a:t>
            </a:r>
            <a:r>
              <a:rPr lang="el-GR" dirty="0">
                <a:latin typeface="Calibri" panose="020F0502020204030204" pitchFamily="34" charset="0"/>
                <a:cs typeface="Calibri" panose="020F0502020204030204" pitchFamily="34" charset="0"/>
              </a:rPr>
              <a:t>. </a:t>
            </a:r>
          </a:p>
          <a:p>
            <a:pPr algn="just">
              <a:lnSpc>
                <a:spcPct val="150000"/>
              </a:lnSpc>
            </a:pPr>
            <a:r>
              <a:rPr lang="en-US" dirty="0">
                <a:solidFill>
                  <a:srgbClr val="000000"/>
                </a:solidFill>
                <a:latin typeface="Verdana" panose="020B0604030504040204" pitchFamily="34" charset="0"/>
              </a:rPr>
              <a:t>The project cl</a:t>
            </a:r>
            <a:r>
              <a:rPr lang="el-GR" dirty="0">
                <a:solidFill>
                  <a:srgbClr val="000000"/>
                </a:solidFill>
                <a:latin typeface="Verdana" panose="020B0604030504040204" pitchFamily="34" charset="0"/>
              </a:rPr>
              <a:t>ο</a:t>
            </a:r>
            <a:r>
              <a:rPr lang="en-US" dirty="0">
                <a:solidFill>
                  <a:srgbClr val="000000"/>
                </a:solidFill>
                <a:latin typeface="Verdana" panose="020B0604030504040204" pitchFamily="34" charset="0"/>
              </a:rPr>
              <a:t>sure procedures are being implemented by the Lead Beneficiary on the MIS. </a:t>
            </a:r>
          </a:p>
        </p:txBody>
      </p:sp>
      <p:pic>
        <p:nvPicPr>
          <p:cNvPr id="9" name="Εικόνα 8">
            <a:extLst>
              <a:ext uri="{FF2B5EF4-FFF2-40B4-BE49-F238E27FC236}">
                <a16:creationId xmlns:a16="http://schemas.microsoft.com/office/drawing/2014/main" id="{1AEFDCFC-33E6-0CBA-3E8F-0B853A2D0C92}"/>
              </a:ext>
            </a:extLst>
          </p:cNvPr>
          <p:cNvPicPr>
            <a:picLocks noChangeAspect="1"/>
          </p:cNvPicPr>
          <p:nvPr/>
        </p:nvPicPr>
        <p:blipFill>
          <a:blip r:embed="rId3"/>
          <a:stretch>
            <a:fillRect/>
          </a:stretch>
        </p:blipFill>
        <p:spPr>
          <a:xfrm>
            <a:off x="7612311" y="4254209"/>
            <a:ext cx="3220672" cy="1811628"/>
          </a:xfrm>
          <a:prstGeom prst="rect">
            <a:avLst/>
          </a:prstGeom>
        </p:spPr>
      </p:pic>
      <p:pic>
        <p:nvPicPr>
          <p:cNvPr id="4" name="Εικόνα 3">
            <a:extLst>
              <a:ext uri="{FF2B5EF4-FFF2-40B4-BE49-F238E27FC236}">
                <a16:creationId xmlns:a16="http://schemas.microsoft.com/office/drawing/2014/main" id="{7E4BF405-62FF-70C4-7182-AD4302F64AEB}"/>
              </a:ext>
            </a:extLst>
          </p:cNvPr>
          <p:cNvPicPr>
            <a:picLocks noChangeAspect="1"/>
          </p:cNvPicPr>
          <p:nvPr/>
        </p:nvPicPr>
        <p:blipFill>
          <a:blip r:embed="rId4"/>
          <a:stretch>
            <a:fillRect/>
          </a:stretch>
        </p:blipFill>
        <p:spPr>
          <a:xfrm>
            <a:off x="9318318" y="6258139"/>
            <a:ext cx="2024047" cy="463336"/>
          </a:xfrm>
          <a:prstGeom prst="rect">
            <a:avLst/>
          </a:prstGeom>
        </p:spPr>
      </p:pic>
      <p:grpSp>
        <p:nvGrpSpPr>
          <p:cNvPr id="6" name="Ομάδα 5">
            <a:extLst>
              <a:ext uri="{FF2B5EF4-FFF2-40B4-BE49-F238E27FC236}">
                <a16:creationId xmlns:a16="http://schemas.microsoft.com/office/drawing/2014/main" id="{D8672D50-B135-43FC-C6EF-112FCB6E4689}"/>
              </a:ext>
            </a:extLst>
          </p:cNvPr>
          <p:cNvGrpSpPr/>
          <p:nvPr/>
        </p:nvGrpSpPr>
        <p:grpSpPr>
          <a:xfrm>
            <a:off x="1661816" y="951253"/>
            <a:ext cx="1502833" cy="1502833"/>
            <a:chOff x="1223351" y="1957916"/>
            <a:chExt cx="1502833" cy="1502833"/>
          </a:xfrm>
        </p:grpSpPr>
        <p:sp>
          <p:nvSpPr>
            <p:cNvPr id="7" name="Οβάλ 6">
              <a:extLst>
                <a:ext uri="{FF2B5EF4-FFF2-40B4-BE49-F238E27FC236}">
                  <a16:creationId xmlns:a16="http://schemas.microsoft.com/office/drawing/2014/main" id="{339E79A6-81A2-03B9-801F-6D230D5907CE}"/>
                </a:ext>
              </a:extLst>
            </p:cNvPr>
            <p:cNvSpPr/>
            <p:nvPr/>
          </p:nvSpPr>
          <p:spPr>
            <a:xfrm>
              <a:off x="1223351" y="1957916"/>
              <a:ext cx="1502833" cy="150283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1" name="Οβάλ 4">
              <a:extLst>
                <a:ext uri="{FF2B5EF4-FFF2-40B4-BE49-F238E27FC236}">
                  <a16:creationId xmlns:a16="http://schemas.microsoft.com/office/drawing/2014/main" id="{958C5E3D-C3E7-58A8-3F26-5426B7BE0624}"/>
                </a:ext>
              </a:extLst>
            </p:cNvPr>
            <p:cNvSpPr txBox="1"/>
            <p:nvPr/>
          </p:nvSpPr>
          <p:spPr>
            <a:xfrm>
              <a:off x="1443436" y="2178001"/>
              <a:ext cx="1062663" cy="106266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2000" kern="1200" dirty="0"/>
                <a:t>Closure</a:t>
              </a:r>
            </a:p>
          </p:txBody>
        </p:sp>
      </p:grpSp>
    </p:spTree>
    <p:extLst>
      <p:ext uri="{BB962C8B-B14F-4D97-AF65-F5344CB8AC3E}">
        <p14:creationId xmlns:p14="http://schemas.microsoft.com/office/powerpoint/2010/main" val="322803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929B95E4-3477-CBAF-B64D-A8BF0A602C6D}"/>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7" name="Content Placeholder 2">
            <a:extLst>
              <a:ext uri="{FF2B5EF4-FFF2-40B4-BE49-F238E27FC236}">
                <a16:creationId xmlns:a16="http://schemas.microsoft.com/office/drawing/2014/main" id="{41CB5EF7-3928-9CCD-2C25-C912062E01D4}"/>
              </a:ext>
            </a:extLst>
          </p:cNvPr>
          <p:cNvSpPr txBox="1">
            <a:spLocks/>
          </p:cNvSpPr>
          <p:nvPr/>
        </p:nvSpPr>
        <p:spPr bwMode="auto">
          <a:xfrm>
            <a:off x="1710580" y="1788232"/>
            <a:ext cx="8229600" cy="397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l-GR" altLang="el-GR" sz="2800" b="1" i="0" u="none" strike="noStrike" kern="0" cap="none" spc="0" normalizeH="0" baseline="0" noProof="0" dirty="0">
              <a:ln>
                <a:noFill/>
              </a:ln>
              <a:solidFill>
                <a:prstClr val="black"/>
              </a:solidFill>
              <a:effectLst/>
              <a:uLnTx/>
              <a:uFillTx/>
              <a:latin typeface="Calibri" panose="020F0502020204030204" pitchFamily="34" charset="0"/>
            </a:endParaRPr>
          </a:p>
        </p:txBody>
      </p:sp>
      <p:graphicFrame>
        <p:nvGraphicFramePr>
          <p:cNvPr id="5" name="Διάγραμμα 4">
            <a:extLst>
              <a:ext uri="{FF2B5EF4-FFF2-40B4-BE49-F238E27FC236}">
                <a16:creationId xmlns:a16="http://schemas.microsoft.com/office/drawing/2014/main" id="{880DD111-F022-F468-23E9-43BB159C820B}"/>
              </a:ext>
            </a:extLst>
          </p:cNvPr>
          <p:cNvGraphicFramePr/>
          <p:nvPr>
            <p:extLst>
              <p:ext uri="{D42A27DB-BD31-4B8C-83A1-F6EECF244321}">
                <p14:modId xmlns:p14="http://schemas.microsoft.com/office/powerpoint/2010/main" val="729803760"/>
              </p:ext>
            </p:extLst>
          </p:nvPr>
        </p:nvGraphicFramePr>
        <p:xfrm>
          <a:off x="1596863" y="988634"/>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069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929B95E4-3477-CBAF-B64D-A8BF0A602C6D}"/>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6" name="TextBox 5">
            <a:extLst>
              <a:ext uri="{FF2B5EF4-FFF2-40B4-BE49-F238E27FC236}">
                <a16:creationId xmlns:a16="http://schemas.microsoft.com/office/drawing/2014/main" id="{E49F35EF-AF94-46FB-DFC3-53CEDCA9F2EC}"/>
              </a:ext>
            </a:extLst>
          </p:cNvPr>
          <p:cNvSpPr txBox="1"/>
          <p:nvPr/>
        </p:nvSpPr>
        <p:spPr>
          <a:xfrm>
            <a:off x="4370664" y="1316882"/>
            <a:ext cx="7153712" cy="4031873"/>
          </a:xfrm>
          <a:prstGeom prst="rect">
            <a:avLst/>
          </a:prstGeom>
          <a:noFill/>
        </p:spPr>
        <p:txBody>
          <a:bodyPr wrap="square">
            <a:spAutoFit/>
          </a:bodyPr>
          <a:lstStyle/>
          <a:p>
            <a:pPr algn="just">
              <a:buNone/>
            </a:pPr>
            <a:r>
              <a:rPr lang="en-US" altLang="el-GR" sz="1600" dirty="0">
                <a:latin typeface="Calibri" panose="020F0502020204030204" pitchFamily="34" charset="0"/>
                <a:cs typeface="Calibri" panose="020F0502020204030204" pitchFamily="34" charset="0"/>
              </a:rPr>
              <a:t>The Lead Beneficiary, in collaboration with the partnership, must submit  the </a:t>
            </a:r>
            <a:r>
              <a:rPr lang="en-US" sz="1600" b="1" dirty="0">
                <a:latin typeface="Calibri" panose="020F0502020204030204" pitchFamily="34" charset="0"/>
                <a:cs typeface="Calibri" panose="020F0502020204030204" pitchFamily="34" charset="0"/>
              </a:rPr>
              <a:t>FINAL PROJECT REPORT, no later than (</a:t>
            </a:r>
            <a:r>
              <a:rPr lang="el-GR" sz="1600" b="1" dirty="0">
                <a:latin typeface="Calibri" panose="020F0502020204030204" pitchFamily="34" charset="0"/>
                <a:cs typeface="Calibri" panose="020F0502020204030204" pitchFamily="34" charset="0"/>
              </a:rPr>
              <a:t>2) </a:t>
            </a:r>
            <a:r>
              <a:rPr lang="en-US" sz="1600" b="1" dirty="0">
                <a:latin typeface="Calibri" panose="020F0502020204030204" pitchFamily="34" charset="0"/>
                <a:cs typeface="Calibri" panose="020F0502020204030204" pitchFamily="34" charset="0"/>
              </a:rPr>
              <a:t>months from the date of</a:t>
            </a:r>
            <a:r>
              <a:rPr lang="el-GR" sz="1600" b="1"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final verification. </a:t>
            </a:r>
            <a:endParaRPr lang="el-GR" sz="1600" b="1" dirty="0">
              <a:latin typeface="Calibri" panose="020F0502020204030204" pitchFamily="34" charset="0"/>
              <a:cs typeface="Calibri" panose="020F0502020204030204" pitchFamily="34" charset="0"/>
            </a:endParaRPr>
          </a:p>
          <a:p>
            <a:pPr algn="just"/>
            <a:endParaRPr lang="el-GR" sz="1600" dirty="0">
              <a:latin typeface="Calibri" panose="020F0502020204030204" pitchFamily="34" charset="0"/>
              <a:cs typeface="Calibri" panose="020F0502020204030204" pitchFamily="34" charset="0"/>
            </a:endParaRPr>
          </a:p>
          <a:p>
            <a:pPr algn="just"/>
            <a:r>
              <a:rPr lang="en-US" sz="1600" dirty="0">
                <a:latin typeface="Calibri" panose="020F0502020204030204" pitchFamily="34" charset="0"/>
                <a:cs typeface="Calibri" panose="020F0502020204030204" pitchFamily="34" charset="0"/>
              </a:rPr>
              <a:t>It must be fill in, in English using the template and it has to be submitted to the JS electronically, via uploading on the MIS (https://logon.ops.gr/) attached to the AF for Project Completion </a:t>
            </a:r>
            <a:endParaRPr lang="el-GR" altLang="el-GR" sz="1600" dirty="0">
              <a:latin typeface="Calibri" panose="020F0502020204030204" pitchFamily="34" charset="0"/>
              <a:cs typeface="Calibri" panose="020F0502020204030204" pitchFamily="34" charset="0"/>
            </a:endParaRPr>
          </a:p>
          <a:p>
            <a:pPr algn="just">
              <a:buNone/>
            </a:pPr>
            <a:endParaRPr lang="el-GR" sz="1600" dirty="0">
              <a:latin typeface="Calibri" panose="020F0502020204030204" pitchFamily="34" charset="0"/>
              <a:cs typeface="Calibri" panose="020F0502020204030204" pitchFamily="34" charset="0"/>
            </a:endParaRPr>
          </a:p>
          <a:p>
            <a:pPr algn="just">
              <a:buNone/>
            </a:pPr>
            <a:r>
              <a:rPr lang="en-US" sz="1600" dirty="0">
                <a:latin typeface="Calibri" panose="020F0502020204030204" pitchFamily="34" charset="0"/>
                <a:cs typeface="Calibri" panose="020F0502020204030204" pitchFamily="34" charset="0"/>
              </a:rPr>
              <a:t>The Final Project Report contains a summary</a:t>
            </a:r>
            <a:r>
              <a:rPr lang="el-GR" sz="16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of the project implementation</a:t>
            </a:r>
            <a:endParaRPr lang="el-GR" sz="1600" b="1" dirty="0">
              <a:solidFill>
                <a:srgbClr val="0070C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en-US" sz="1600" dirty="0">
                <a:latin typeface="Calibri" panose="020F0502020204030204" pitchFamily="34" charset="0"/>
                <a:cs typeface="Calibri" panose="020F0502020204030204" pitchFamily="34" charset="0"/>
              </a:rPr>
              <a:t>It should provide an overview of the project’s </a:t>
            </a:r>
            <a:r>
              <a:rPr lang="en-US" sz="1600" b="1" dirty="0">
                <a:solidFill>
                  <a:srgbClr val="0070C0"/>
                </a:solidFill>
                <a:latin typeface="Calibri" panose="020F0502020204030204" pitchFamily="34" charset="0"/>
                <a:cs typeface="Calibri" panose="020F0502020204030204" pitchFamily="34" charset="0"/>
              </a:rPr>
              <a:t>activities and achievements</a:t>
            </a:r>
            <a:r>
              <a:rPr lang="en-US" sz="1600" dirty="0">
                <a:latin typeface="Calibri" panose="020F0502020204030204" pitchFamily="34" charset="0"/>
                <a:cs typeface="Calibri" panose="020F0502020204030204" pitchFamily="34" charset="0"/>
              </a:rPr>
              <a:t>. It should also highlight how </a:t>
            </a:r>
            <a:r>
              <a:rPr lang="en-US" sz="1600" b="1" dirty="0">
                <a:solidFill>
                  <a:srgbClr val="0070C0"/>
                </a:solidFill>
                <a:latin typeface="Calibri" panose="020F0502020204030204" pitchFamily="34" charset="0"/>
                <a:cs typeface="Calibri" panose="020F0502020204030204" pitchFamily="34" charset="0"/>
              </a:rPr>
              <a:t>cross-border cooperation </a:t>
            </a:r>
            <a:r>
              <a:rPr lang="en-US" sz="1600" dirty="0">
                <a:latin typeface="Calibri" panose="020F0502020204030204" pitchFamily="34" charset="0"/>
                <a:cs typeface="Calibri" panose="020F0502020204030204" pitchFamily="34" charset="0"/>
              </a:rPr>
              <a:t>has contributed to attain the expected results and should include a detailed description of the measures foreseen in order to ensure their </a:t>
            </a:r>
            <a:r>
              <a:rPr lang="en-US" sz="1600" b="1" dirty="0">
                <a:solidFill>
                  <a:srgbClr val="0070C0"/>
                </a:solidFill>
                <a:latin typeface="Calibri" panose="020F0502020204030204" pitchFamily="34" charset="0"/>
                <a:cs typeface="Calibri" panose="020F0502020204030204" pitchFamily="34" charset="0"/>
              </a:rPr>
              <a:t>durability</a:t>
            </a:r>
            <a:r>
              <a:rPr lang="en-US" sz="1600" dirty="0">
                <a:latin typeface="Calibri" panose="020F0502020204030204" pitchFamily="34" charset="0"/>
                <a:cs typeface="Calibri" panose="020F0502020204030204" pitchFamily="34" charset="0"/>
              </a:rPr>
              <a:t>. </a:t>
            </a:r>
          </a:p>
          <a:p>
            <a:pPr marL="457200" indent="-457200" algn="just">
              <a:buFont typeface="Wingdings" panose="05000000000000000000" pitchFamily="2" charset="2"/>
              <a:buChar char="Ø"/>
            </a:pPr>
            <a:r>
              <a:rPr lang="en-US" sz="1600" dirty="0">
                <a:latin typeface="Calibri" panose="020F0502020204030204" pitchFamily="34" charset="0"/>
                <a:cs typeface="Calibri" panose="020F0502020204030204" pitchFamily="34" charset="0"/>
              </a:rPr>
              <a:t>It should contain financial information of all verified and/or certified expenditures, </a:t>
            </a:r>
          </a:p>
          <a:p>
            <a:pPr marL="457200" indent="-457200" algn="just">
              <a:buFont typeface="Wingdings" panose="05000000000000000000" pitchFamily="2" charset="2"/>
              <a:buChar char="Ø"/>
            </a:pPr>
            <a:r>
              <a:rPr lang="en-US" sz="1600" dirty="0">
                <a:latin typeface="Calibri" panose="020F0502020204030204" pitchFamily="34" charset="0"/>
                <a:cs typeface="Calibri" panose="020F0502020204030204" pitchFamily="34" charset="0"/>
              </a:rPr>
              <a:t>It should provide an overview of communication and Publicity activities that have been implemented, </a:t>
            </a:r>
            <a:endParaRPr lang="el-GR" sz="1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6D4D836-E745-500C-E44B-40FE781181CF}"/>
              </a:ext>
            </a:extLst>
          </p:cNvPr>
          <p:cNvSpPr txBox="1"/>
          <p:nvPr/>
        </p:nvSpPr>
        <p:spPr>
          <a:xfrm>
            <a:off x="0" y="3255873"/>
            <a:ext cx="2282188" cy="6463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FINAL PROJECT REPORT</a:t>
            </a:r>
          </a:p>
        </p:txBody>
      </p:sp>
    </p:spTree>
    <p:extLst>
      <p:ext uri="{BB962C8B-B14F-4D97-AF65-F5344CB8AC3E}">
        <p14:creationId xmlns:p14="http://schemas.microsoft.com/office/powerpoint/2010/main" val="323697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929B95E4-3477-CBAF-B64D-A8BF0A602C6D}"/>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6" name="TextBox 5">
            <a:extLst>
              <a:ext uri="{FF2B5EF4-FFF2-40B4-BE49-F238E27FC236}">
                <a16:creationId xmlns:a16="http://schemas.microsoft.com/office/drawing/2014/main" id="{E49F35EF-AF94-46FB-DFC3-53CEDCA9F2EC}"/>
              </a:ext>
            </a:extLst>
          </p:cNvPr>
          <p:cNvSpPr txBox="1"/>
          <p:nvPr/>
        </p:nvSpPr>
        <p:spPr>
          <a:xfrm>
            <a:off x="4370664" y="1316882"/>
            <a:ext cx="7153712" cy="4278094"/>
          </a:xfrm>
          <a:prstGeom prst="rect">
            <a:avLst/>
          </a:prstGeom>
          <a:noFill/>
        </p:spPr>
        <p:txBody>
          <a:bodyPr wrap="square">
            <a:spAutoFit/>
          </a:bodyPr>
          <a:lstStyle/>
          <a:p>
            <a:pPr algn="just"/>
            <a:r>
              <a:rPr lang="en-US" sz="1600" u="sng" dirty="0">
                <a:latin typeface="Calibri" panose="020F0502020204030204" pitchFamily="34" charset="0"/>
                <a:cs typeface="Calibri" panose="020F0502020204030204" pitchFamily="34" charset="0"/>
              </a:rPr>
              <a:t>It should</a:t>
            </a:r>
          </a:p>
          <a:p>
            <a:pPr marL="457200" indent="-457200" algn="just">
              <a:buFont typeface="Wingdings" panose="05000000000000000000" pitchFamily="2" charset="2"/>
              <a:buChar char="Ø"/>
            </a:pPr>
            <a:r>
              <a:rPr lang="en-US" sz="1600" dirty="0">
                <a:latin typeface="Calibri" panose="020F0502020204030204" pitchFamily="34" charset="0"/>
                <a:cs typeface="Calibri" panose="020F0502020204030204" pitchFamily="34" charset="0"/>
              </a:rPr>
              <a:t>Provide an overview of the project’s </a:t>
            </a:r>
            <a:r>
              <a:rPr lang="en-US" sz="1600" b="1" dirty="0">
                <a:solidFill>
                  <a:srgbClr val="0070C0"/>
                </a:solidFill>
                <a:latin typeface="Calibri" panose="020F0502020204030204" pitchFamily="34" charset="0"/>
                <a:cs typeface="Calibri" panose="020F0502020204030204" pitchFamily="34" charset="0"/>
              </a:rPr>
              <a:t>activities and achievements</a:t>
            </a:r>
            <a:r>
              <a:rPr lang="en-US" sz="1600" dirty="0">
                <a:latin typeface="Calibri" panose="020F0502020204030204" pitchFamily="34" charset="0"/>
                <a:cs typeface="Calibri" panose="020F0502020204030204" pitchFamily="34" charset="0"/>
              </a:rPr>
              <a:t>. </a:t>
            </a:r>
          </a:p>
          <a:p>
            <a:pPr marL="457200" indent="-457200" algn="just">
              <a:buFont typeface="Wingdings" panose="05000000000000000000" pitchFamily="2" charset="2"/>
              <a:buChar char="Ø"/>
            </a:pPr>
            <a:endParaRPr lang="en-US" sz="16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en-US" sz="1600" dirty="0">
                <a:latin typeface="Calibri" panose="020F0502020204030204" pitchFamily="34" charset="0"/>
                <a:cs typeface="Calibri" panose="020F0502020204030204" pitchFamily="34" charset="0"/>
              </a:rPr>
              <a:t>Define the impact on </a:t>
            </a:r>
            <a:r>
              <a:rPr lang="en-US" sz="1600" b="1" dirty="0">
                <a:solidFill>
                  <a:srgbClr val="0070C0"/>
                </a:solidFill>
                <a:latin typeface="Calibri" panose="020F0502020204030204" pitchFamily="34" charset="0"/>
                <a:cs typeface="Calibri" panose="020F0502020204030204" pitchFamily="34" charset="0"/>
              </a:rPr>
              <a:t>Target groups </a:t>
            </a:r>
            <a:r>
              <a:rPr lang="en-US" sz="1600" dirty="0">
                <a:latin typeface="Calibri" panose="020F0502020204030204" pitchFamily="34" charset="0"/>
                <a:cs typeface="Calibri" panose="020F0502020204030204" pitchFamily="34" charset="0"/>
              </a:rPr>
              <a:t>and the </a:t>
            </a:r>
            <a:r>
              <a:rPr lang="en-US" sz="1600" b="1" dirty="0">
                <a:solidFill>
                  <a:srgbClr val="0070C0"/>
                </a:solidFill>
                <a:latin typeface="Calibri" panose="020F0502020204030204" pitchFamily="34" charset="0"/>
                <a:cs typeface="Calibri" panose="020F0502020204030204" pitchFamily="34" charset="0"/>
              </a:rPr>
              <a:t>added value </a:t>
            </a:r>
            <a:r>
              <a:rPr lang="en-US" sz="1600" dirty="0">
                <a:latin typeface="Calibri" panose="020F0502020204030204" pitchFamily="34" charset="0"/>
                <a:cs typeface="Calibri" panose="020F0502020204030204" pitchFamily="34" charset="0"/>
              </a:rPr>
              <a:t>of the project</a:t>
            </a:r>
          </a:p>
          <a:p>
            <a:pPr marL="457200" indent="-457200" algn="just">
              <a:buFont typeface="Wingdings" panose="05000000000000000000" pitchFamily="2" charset="2"/>
              <a:buChar char="Ø"/>
            </a:pPr>
            <a:endParaRPr lang="en-US" sz="16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en-US" sz="1600" dirty="0">
                <a:latin typeface="Calibri" panose="020F0502020204030204" pitchFamily="34" charset="0"/>
                <a:cs typeface="Calibri" panose="020F0502020204030204" pitchFamily="34" charset="0"/>
              </a:rPr>
              <a:t>Declare the </a:t>
            </a:r>
            <a:r>
              <a:rPr lang="en-US" sz="1600" b="1" dirty="0">
                <a:solidFill>
                  <a:srgbClr val="0070C0"/>
                </a:solidFill>
                <a:latin typeface="Calibri" panose="020F0502020204030204" pitchFamily="34" charset="0"/>
                <a:cs typeface="Calibri" panose="020F0502020204030204" pitchFamily="34" charset="0"/>
              </a:rPr>
              <a:t>indicators achievement</a:t>
            </a:r>
          </a:p>
          <a:p>
            <a:pPr marL="457200" indent="-457200" algn="just">
              <a:buFont typeface="Wingdings" panose="05000000000000000000" pitchFamily="2" charset="2"/>
              <a:buChar char="Ø"/>
            </a:pPr>
            <a:endParaRPr lang="en-US" sz="1600" b="1" dirty="0">
              <a:solidFill>
                <a:srgbClr val="0070C0"/>
              </a:solidFill>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en-US" sz="1600" dirty="0">
                <a:latin typeface="Calibri" panose="020F0502020204030204" pitchFamily="34" charset="0"/>
                <a:cs typeface="Calibri" panose="020F0502020204030204" pitchFamily="34" charset="0"/>
              </a:rPr>
              <a:t>highlight how </a:t>
            </a:r>
            <a:r>
              <a:rPr lang="en-US" sz="1600" b="1" dirty="0">
                <a:solidFill>
                  <a:srgbClr val="0070C0"/>
                </a:solidFill>
                <a:latin typeface="Calibri" panose="020F0502020204030204" pitchFamily="34" charset="0"/>
                <a:cs typeface="Calibri" panose="020F0502020204030204" pitchFamily="34" charset="0"/>
              </a:rPr>
              <a:t>cross-border cooperation </a:t>
            </a:r>
            <a:r>
              <a:rPr lang="en-US" sz="1600" dirty="0">
                <a:latin typeface="Calibri" panose="020F0502020204030204" pitchFamily="34" charset="0"/>
                <a:cs typeface="Calibri" panose="020F0502020204030204" pitchFamily="34" charset="0"/>
              </a:rPr>
              <a:t>has contributed to attain the expected results </a:t>
            </a:r>
          </a:p>
          <a:p>
            <a:pPr marL="457200" indent="-457200" algn="just">
              <a:buFont typeface="Wingdings" panose="05000000000000000000" pitchFamily="2" charset="2"/>
              <a:buChar char="Ø"/>
            </a:pPr>
            <a:endParaRPr lang="en-US" sz="16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en-US" sz="1600" dirty="0">
                <a:latin typeface="Calibri" panose="020F0502020204030204" pitchFamily="34" charset="0"/>
                <a:cs typeface="Calibri" panose="020F0502020204030204" pitchFamily="34" charset="0"/>
              </a:rPr>
              <a:t>Include a detailed description of the measures foreseen in order to ensure their </a:t>
            </a:r>
            <a:r>
              <a:rPr lang="en-US" sz="1600" b="1" dirty="0">
                <a:solidFill>
                  <a:srgbClr val="0070C0"/>
                </a:solidFill>
                <a:latin typeface="Calibri" panose="020F0502020204030204" pitchFamily="34" charset="0"/>
                <a:cs typeface="Calibri" panose="020F0502020204030204" pitchFamily="34" charset="0"/>
              </a:rPr>
              <a:t>durability</a:t>
            </a:r>
            <a:r>
              <a:rPr lang="en-US" sz="1600" dirty="0">
                <a:latin typeface="Calibri" panose="020F0502020204030204" pitchFamily="34" charset="0"/>
                <a:cs typeface="Calibri" panose="020F0502020204030204" pitchFamily="34" charset="0"/>
              </a:rPr>
              <a:t>. </a:t>
            </a:r>
          </a:p>
          <a:p>
            <a:pPr marL="457200" indent="-457200" algn="just">
              <a:buFont typeface="Wingdings" panose="05000000000000000000" pitchFamily="2" charset="2"/>
              <a:buChar char="Ø"/>
            </a:pPr>
            <a:endParaRPr lang="en-US" sz="16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en-US" sz="1600" dirty="0">
                <a:latin typeface="Calibri" panose="020F0502020204030204" pitchFamily="34" charset="0"/>
                <a:cs typeface="Calibri" panose="020F0502020204030204" pitchFamily="34" charset="0"/>
              </a:rPr>
              <a:t>Provide an overview of </a:t>
            </a:r>
            <a:r>
              <a:rPr lang="en-US" sz="1600" b="1" dirty="0">
                <a:solidFill>
                  <a:srgbClr val="0070C0"/>
                </a:solidFill>
                <a:latin typeface="Calibri" panose="020F0502020204030204" pitchFamily="34" charset="0"/>
                <a:cs typeface="Calibri" panose="020F0502020204030204" pitchFamily="34" charset="0"/>
              </a:rPr>
              <a:t>Communication and Publicity </a:t>
            </a:r>
            <a:r>
              <a:rPr lang="en-US" sz="1600" dirty="0">
                <a:latin typeface="Calibri" panose="020F0502020204030204" pitchFamily="34" charset="0"/>
                <a:cs typeface="Calibri" panose="020F0502020204030204" pitchFamily="34" charset="0"/>
              </a:rPr>
              <a:t>activities that have been implemented</a:t>
            </a:r>
          </a:p>
          <a:p>
            <a:pPr marL="457200" indent="-457200" algn="just">
              <a:buFont typeface="Wingdings" panose="05000000000000000000" pitchFamily="2" charset="2"/>
              <a:buChar char="Ø"/>
            </a:pPr>
            <a:endParaRPr lang="en-US" sz="1600" dirty="0">
              <a:latin typeface="Calibri" panose="020F0502020204030204" pitchFamily="34" charset="0"/>
              <a:cs typeface="Calibri" panose="020F0502020204030204" pitchFamily="34" charset="0"/>
            </a:endParaRPr>
          </a:p>
          <a:p>
            <a:pPr marL="457200" indent="-457200" algn="just">
              <a:buFont typeface="Wingdings" panose="05000000000000000000" pitchFamily="2" charset="2"/>
              <a:buChar char="Ø"/>
            </a:pPr>
            <a:r>
              <a:rPr lang="en-US" sz="1600" dirty="0">
                <a:latin typeface="Calibri" panose="020F0502020204030204" pitchFamily="34" charset="0"/>
                <a:cs typeface="Calibri" panose="020F0502020204030204" pitchFamily="34" charset="0"/>
              </a:rPr>
              <a:t>Contain </a:t>
            </a:r>
            <a:r>
              <a:rPr lang="en-US" sz="1600" b="1" dirty="0">
                <a:solidFill>
                  <a:srgbClr val="0070C0"/>
                </a:solidFill>
                <a:latin typeface="Calibri" panose="020F0502020204030204" pitchFamily="34" charset="0"/>
                <a:cs typeface="Calibri" panose="020F0502020204030204" pitchFamily="34" charset="0"/>
              </a:rPr>
              <a:t>financial information </a:t>
            </a:r>
            <a:r>
              <a:rPr lang="en-US" sz="1600" dirty="0">
                <a:latin typeface="Calibri" panose="020F0502020204030204" pitchFamily="34" charset="0"/>
                <a:cs typeface="Calibri" panose="020F0502020204030204" pitchFamily="34" charset="0"/>
              </a:rPr>
              <a:t>of all verified and/or certified expenditures, </a:t>
            </a:r>
          </a:p>
        </p:txBody>
      </p:sp>
      <p:sp>
        <p:nvSpPr>
          <p:cNvPr id="5" name="TextBox 4">
            <a:extLst>
              <a:ext uri="{FF2B5EF4-FFF2-40B4-BE49-F238E27FC236}">
                <a16:creationId xmlns:a16="http://schemas.microsoft.com/office/drawing/2014/main" id="{5970D8E2-26C1-8148-E151-4D19BB06D032}"/>
              </a:ext>
            </a:extLst>
          </p:cNvPr>
          <p:cNvSpPr txBox="1"/>
          <p:nvPr/>
        </p:nvSpPr>
        <p:spPr>
          <a:xfrm>
            <a:off x="0" y="3255873"/>
            <a:ext cx="2282188" cy="6463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FINAL PROJECT REPORT</a:t>
            </a:r>
          </a:p>
        </p:txBody>
      </p:sp>
    </p:spTree>
    <p:extLst>
      <p:ext uri="{BB962C8B-B14F-4D97-AF65-F5344CB8AC3E}">
        <p14:creationId xmlns:p14="http://schemas.microsoft.com/office/powerpoint/2010/main" val="3610413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929B95E4-3477-CBAF-B64D-A8BF0A602C6D}"/>
              </a:ext>
            </a:extLst>
          </p:cNvPr>
          <p:cNvPicPr>
            <a:picLocks noChangeAspect="1"/>
          </p:cNvPicPr>
          <p:nvPr/>
        </p:nvPicPr>
        <p:blipFill>
          <a:blip r:embed="rId3"/>
          <a:stretch>
            <a:fillRect/>
          </a:stretch>
        </p:blipFill>
        <p:spPr>
          <a:xfrm>
            <a:off x="9318318" y="6258139"/>
            <a:ext cx="2024047" cy="463336"/>
          </a:xfrm>
          <a:prstGeom prst="rect">
            <a:avLst/>
          </a:prstGeom>
        </p:spPr>
      </p:pic>
      <p:graphicFrame>
        <p:nvGraphicFramePr>
          <p:cNvPr id="10" name="Αντικείμενο 9">
            <a:extLst>
              <a:ext uri="{FF2B5EF4-FFF2-40B4-BE49-F238E27FC236}">
                <a16:creationId xmlns:a16="http://schemas.microsoft.com/office/drawing/2014/main" id="{6A018683-0D6E-B39D-D149-DC6AF31AABF1}"/>
              </a:ext>
            </a:extLst>
          </p:cNvPr>
          <p:cNvGraphicFramePr>
            <a:graphicFrameLocks noChangeAspect="1"/>
          </p:cNvGraphicFramePr>
          <p:nvPr>
            <p:extLst>
              <p:ext uri="{D42A27DB-BD31-4B8C-83A1-F6EECF244321}">
                <p14:modId xmlns:p14="http://schemas.microsoft.com/office/powerpoint/2010/main" val="2782036373"/>
              </p:ext>
            </p:extLst>
          </p:nvPr>
        </p:nvGraphicFramePr>
        <p:xfrm>
          <a:off x="6936325" y="1147579"/>
          <a:ext cx="4233862" cy="5256213"/>
        </p:xfrm>
        <a:graphic>
          <a:graphicData uri="http://schemas.openxmlformats.org/presentationml/2006/ole">
            <mc:AlternateContent xmlns:mc="http://schemas.openxmlformats.org/markup-compatibility/2006">
              <mc:Choice xmlns:v="urn:schemas-microsoft-com:vml" Requires="v">
                <p:oleObj name="Document" r:id="rId4" imgW="5295535" imgH="6934100" progId="Word.Document.12">
                  <p:embed/>
                </p:oleObj>
              </mc:Choice>
              <mc:Fallback>
                <p:oleObj name="Document" r:id="rId4" imgW="5295535" imgH="6934100" progId="Word.Document.12">
                  <p:embed/>
                  <p:pic>
                    <p:nvPicPr>
                      <p:cNvPr id="0" name=""/>
                      <p:cNvPicPr/>
                      <p:nvPr/>
                    </p:nvPicPr>
                    <p:blipFill>
                      <a:blip r:embed="rId5"/>
                      <a:stretch>
                        <a:fillRect/>
                      </a:stretch>
                    </p:blipFill>
                    <p:spPr>
                      <a:xfrm>
                        <a:off x="6936325" y="1147579"/>
                        <a:ext cx="4233862" cy="525621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EB5FFC8-2DE3-A25E-A6F6-BB462F08E248}"/>
              </a:ext>
            </a:extLst>
          </p:cNvPr>
          <p:cNvSpPr txBox="1"/>
          <p:nvPr/>
        </p:nvSpPr>
        <p:spPr>
          <a:xfrm>
            <a:off x="-23696" y="3105834"/>
            <a:ext cx="2282188" cy="6463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FINAL PROJECT REPORT</a:t>
            </a:r>
          </a:p>
        </p:txBody>
      </p:sp>
      <p:graphicFrame>
        <p:nvGraphicFramePr>
          <p:cNvPr id="3" name="Αντικείμενο 2">
            <a:extLst>
              <a:ext uri="{FF2B5EF4-FFF2-40B4-BE49-F238E27FC236}">
                <a16:creationId xmlns:a16="http://schemas.microsoft.com/office/drawing/2014/main" id="{4493FF84-CE8A-6985-8D82-3CB4440EB0BA}"/>
              </a:ext>
            </a:extLst>
          </p:cNvPr>
          <p:cNvGraphicFramePr>
            <a:graphicFrameLocks noChangeAspect="1"/>
          </p:cNvGraphicFramePr>
          <p:nvPr>
            <p:extLst>
              <p:ext uri="{D42A27DB-BD31-4B8C-83A1-F6EECF244321}">
                <p14:modId xmlns:p14="http://schemas.microsoft.com/office/powerpoint/2010/main" val="4149046706"/>
              </p:ext>
            </p:extLst>
          </p:nvPr>
        </p:nvGraphicFramePr>
        <p:xfrm>
          <a:off x="2530475" y="1144587"/>
          <a:ext cx="4233672" cy="6313225"/>
        </p:xfrm>
        <a:graphic>
          <a:graphicData uri="http://schemas.openxmlformats.org/presentationml/2006/ole">
            <mc:AlternateContent xmlns:mc="http://schemas.openxmlformats.org/markup-compatibility/2006">
              <mc:Choice xmlns:v="urn:schemas-microsoft-com:vml" Requires="v">
                <p:oleObj name="Document" r:id="rId6" imgW="5281501" imgH="6928266" progId="Word.Document.12">
                  <p:embed/>
                </p:oleObj>
              </mc:Choice>
              <mc:Fallback>
                <p:oleObj name="Document" r:id="rId6" imgW="5281501" imgH="6928266" progId="Word.Document.12">
                  <p:embed/>
                  <p:pic>
                    <p:nvPicPr>
                      <p:cNvPr id="10" name="Αντικείμενο 9">
                        <a:extLst>
                          <a:ext uri="{FF2B5EF4-FFF2-40B4-BE49-F238E27FC236}">
                            <a16:creationId xmlns:a16="http://schemas.microsoft.com/office/drawing/2014/main" id="{6A018683-0D6E-B39D-D149-DC6AF31AABF1}"/>
                          </a:ext>
                        </a:extLst>
                      </p:cNvPr>
                      <p:cNvPicPr/>
                      <p:nvPr/>
                    </p:nvPicPr>
                    <p:blipFill>
                      <a:blip r:embed="rId7"/>
                      <a:stretch>
                        <a:fillRect/>
                      </a:stretch>
                    </p:blipFill>
                    <p:spPr>
                      <a:xfrm>
                        <a:off x="2530475" y="1144587"/>
                        <a:ext cx="4233672" cy="6313225"/>
                      </a:xfrm>
                      <a:prstGeom prst="rect">
                        <a:avLst/>
                      </a:prstGeom>
                    </p:spPr>
                  </p:pic>
                </p:oleObj>
              </mc:Fallback>
            </mc:AlternateContent>
          </a:graphicData>
        </a:graphic>
      </p:graphicFrame>
    </p:spTree>
    <p:extLst>
      <p:ext uri="{BB962C8B-B14F-4D97-AF65-F5344CB8AC3E}">
        <p14:creationId xmlns:p14="http://schemas.microsoft.com/office/powerpoint/2010/main" val="145320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929B95E4-3477-CBAF-B64D-A8BF0A602C6D}"/>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8" name="TextBox 7">
            <a:extLst>
              <a:ext uri="{FF2B5EF4-FFF2-40B4-BE49-F238E27FC236}">
                <a16:creationId xmlns:a16="http://schemas.microsoft.com/office/drawing/2014/main" id="{0EB5FFC8-2DE3-A25E-A6F6-BB462F08E248}"/>
              </a:ext>
            </a:extLst>
          </p:cNvPr>
          <p:cNvSpPr txBox="1"/>
          <p:nvPr/>
        </p:nvSpPr>
        <p:spPr>
          <a:xfrm>
            <a:off x="19049" y="3105834"/>
            <a:ext cx="2282188" cy="6463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FINAL PROJECT REPORT</a:t>
            </a:r>
          </a:p>
        </p:txBody>
      </p:sp>
      <p:graphicFrame>
        <p:nvGraphicFramePr>
          <p:cNvPr id="6" name="Αντικείμενο 5">
            <a:extLst>
              <a:ext uri="{FF2B5EF4-FFF2-40B4-BE49-F238E27FC236}">
                <a16:creationId xmlns:a16="http://schemas.microsoft.com/office/drawing/2014/main" id="{C466FE4F-E5AC-AF39-4673-5818150E4C97}"/>
              </a:ext>
            </a:extLst>
          </p:cNvPr>
          <p:cNvGraphicFramePr>
            <a:graphicFrameLocks noChangeAspect="1"/>
          </p:cNvGraphicFramePr>
          <p:nvPr>
            <p:extLst>
              <p:ext uri="{D42A27DB-BD31-4B8C-83A1-F6EECF244321}">
                <p14:modId xmlns:p14="http://schemas.microsoft.com/office/powerpoint/2010/main" val="4019656020"/>
              </p:ext>
            </p:extLst>
          </p:nvPr>
        </p:nvGraphicFramePr>
        <p:xfrm>
          <a:off x="2627313" y="1144588"/>
          <a:ext cx="4235450" cy="5557837"/>
        </p:xfrm>
        <a:graphic>
          <a:graphicData uri="http://schemas.openxmlformats.org/presentationml/2006/ole">
            <mc:AlternateContent xmlns:mc="http://schemas.openxmlformats.org/markup-compatibility/2006">
              <mc:Choice xmlns:v="urn:schemas-microsoft-com:vml" Requires="v">
                <p:oleObj name="Document" r:id="rId4" imgW="5281501" imgH="6931505" progId="Word.Document.12">
                  <p:embed/>
                </p:oleObj>
              </mc:Choice>
              <mc:Fallback>
                <p:oleObj name="Document" r:id="rId4" imgW="5281501" imgH="6931505" progId="Word.Document.12">
                  <p:embed/>
                  <p:pic>
                    <p:nvPicPr>
                      <p:cNvPr id="10" name="Αντικείμενο 9">
                        <a:extLst>
                          <a:ext uri="{FF2B5EF4-FFF2-40B4-BE49-F238E27FC236}">
                            <a16:creationId xmlns:a16="http://schemas.microsoft.com/office/drawing/2014/main" id="{6A018683-0D6E-B39D-D149-DC6AF31AABF1}"/>
                          </a:ext>
                        </a:extLst>
                      </p:cNvPr>
                      <p:cNvPicPr/>
                      <p:nvPr/>
                    </p:nvPicPr>
                    <p:blipFill>
                      <a:blip r:embed="rId5"/>
                      <a:stretch>
                        <a:fillRect/>
                      </a:stretch>
                    </p:blipFill>
                    <p:spPr>
                      <a:xfrm>
                        <a:off x="2627313" y="1144588"/>
                        <a:ext cx="4235450" cy="5557837"/>
                      </a:xfrm>
                      <a:prstGeom prst="rect">
                        <a:avLst/>
                      </a:prstGeom>
                    </p:spPr>
                  </p:pic>
                </p:oleObj>
              </mc:Fallback>
            </mc:AlternateContent>
          </a:graphicData>
        </a:graphic>
      </p:graphicFrame>
      <p:graphicFrame>
        <p:nvGraphicFramePr>
          <p:cNvPr id="11" name="Αντικείμενο 10">
            <a:extLst>
              <a:ext uri="{FF2B5EF4-FFF2-40B4-BE49-F238E27FC236}">
                <a16:creationId xmlns:a16="http://schemas.microsoft.com/office/drawing/2014/main" id="{371AA580-B5FF-F1C0-55CA-96C0335CA732}"/>
              </a:ext>
            </a:extLst>
          </p:cNvPr>
          <p:cNvGraphicFramePr>
            <a:graphicFrameLocks noChangeAspect="1"/>
          </p:cNvGraphicFramePr>
          <p:nvPr>
            <p:extLst>
              <p:ext uri="{D42A27DB-BD31-4B8C-83A1-F6EECF244321}">
                <p14:modId xmlns:p14="http://schemas.microsoft.com/office/powerpoint/2010/main" val="1972312253"/>
              </p:ext>
            </p:extLst>
          </p:nvPr>
        </p:nvGraphicFramePr>
        <p:xfrm>
          <a:off x="7021513" y="1144588"/>
          <a:ext cx="4235450" cy="5784718"/>
        </p:xfrm>
        <a:graphic>
          <a:graphicData uri="http://schemas.openxmlformats.org/presentationml/2006/ole">
            <mc:AlternateContent xmlns:mc="http://schemas.openxmlformats.org/markup-compatibility/2006">
              <mc:Choice xmlns:v="urn:schemas-microsoft-com:vml" Requires="v">
                <p:oleObj name="Document" r:id="rId6" imgW="5281501" imgH="6928266" progId="Word.Document.12">
                  <p:embed/>
                </p:oleObj>
              </mc:Choice>
              <mc:Fallback>
                <p:oleObj name="Document" r:id="rId6" imgW="5281501" imgH="6928266" progId="Word.Document.12">
                  <p:embed/>
                  <p:pic>
                    <p:nvPicPr>
                      <p:cNvPr id="6" name="Αντικείμενο 5">
                        <a:extLst>
                          <a:ext uri="{FF2B5EF4-FFF2-40B4-BE49-F238E27FC236}">
                            <a16:creationId xmlns:a16="http://schemas.microsoft.com/office/drawing/2014/main" id="{C466FE4F-E5AC-AF39-4673-5818150E4C97}"/>
                          </a:ext>
                        </a:extLst>
                      </p:cNvPr>
                      <p:cNvPicPr/>
                      <p:nvPr/>
                    </p:nvPicPr>
                    <p:blipFill>
                      <a:blip r:embed="rId7"/>
                      <a:stretch>
                        <a:fillRect/>
                      </a:stretch>
                    </p:blipFill>
                    <p:spPr>
                      <a:xfrm>
                        <a:off x="7021513" y="1144588"/>
                        <a:ext cx="4235450" cy="5784718"/>
                      </a:xfrm>
                      <a:prstGeom prst="rect">
                        <a:avLst/>
                      </a:prstGeom>
                    </p:spPr>
                  </p:pic>
                </p:oleObj>
              </mc:Fallback>
            </mc:AlternateContent>
          </a:graphicData>
        </a:graphic>
      </p:graphicFrame>
    </p:spTree>
    <p:extLst>
      <p:ext uri="{BB962C8B-B14F-4D97-AF65-F5344CB8AC3E}">
        <p14:creationId xmlns:p14="http://schemas.microsoft.com/office/powerpoint/2010/main" val="195975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1F7EE697-9CE1-13E4-D13D-526499A19C3B}"/>
              </a:ext>
            </a:extLst>
          </p:cNvPr>
          <p:cNvPicPr>
            <a:picLocks noChangeAspect="1"/>
          </p:cNvPicPr>
          <p:nvPr/>
        </p:nvPicPr>
        <p:blipFill>
          <a:blip r:embed="rId2"/>
          <a:stretch>
            <a:fillRect/>
          </a:stretch>
        </p:blipFill>
        <p:spPr>
          <a:xfrm>
            <a:off x="19049" y="4762"/>
            <a:ext cx="12150343" cy="983872"/>
          </a:xfrm>
          <a:prstGeom prst="rect">
            <a:avLst/>
          </a:prstGeom>
        </p:spPr>
      </p:pic>
      <p:pic>
        <p:nvPicPr>
          <p:cNvPr id="4" name="Εικόνα 3">
            <a:extLst>
              <a:ext uri="{FF2B5EF4-FFF2-40B4-BE49-F238E27FC236}">
                <a16:creationId xmlns:a16="http://schemas.microsoft.com/office/drawing/2014/main" id="{929B95E4-3477-CBAF-B64D-A8BF0A602C6D}"/>
              </a:ext>
            </a:extLst>
          </p:cNvPr>
          <p:cNvPicPr>
            <a:picLocks noChangeAspect="1"/>
          </p:cNvPicPr>
          <p:nvPr/>
        </p:nvPicPr>
        <p:blipFill>
          <a:blip r:embed="rId3"/>
          <a:stretch>
            <a:fillRect/>
          </a:stretch>
        </p:blipFill>
        <p:spPr>
          <a:xfrm>
            <a:off x="9318318" y="6258139"/>
            <a:ext cx="2024047" cy="463336"/>
          </a:xfrm>
          <a:prstGeom prst="rect">
            <a:avLst/>
          </a:prstGeom>
        </p:spPr>
      </p:pic>
      <p:sp>
        <p:nvSpPr>
          <p:cNvPr id="8" name="TextBox 7">
            <a:extLst>
              <a:ext uri="{FF2B5EF4-FFF2-40B4-BE49-F238E27FC236}">
                <a16:creationId xmlns:a16="http://schemas.microsoft.com/office/drawing/2014/main" id="{0EB5FFC8-2DE3-A25E-A6F6-BB462F08E248}"/>
              </a:ext>
            </a:extLst>
          </p:cNvPr>
          <p:cNvSpPr txBox="1"/>
          <p:nvPr/>
        </p:nvSpPr>
        <p:spPr>
          <a:xfrm>
            <a:off x="0" y="3105834"/>
            <a:ext cx="2282188" cy="64633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dirty="0"/>
              <a:t>FINAL PROJECT REPORT</a:t>
            </a:r>
          </a:p>
        </p:txBody>
      </p:sp>
      <p:graphicFrame>
        <p:nvGraphicFramePr>
          <p:cNvPr id="6" name="Αντικείμενο 5">
            <a:extLst>
              <a:ext uri="{FF2B5EF4-FFF2-40B4-BE49-F238E27FC236}">
                <a16:creationId xmlns:a16="http://schemas.microsoft.com/office/drawing/2014/main" id="{C466FE4F-E5AC-AF39-4673-5818150E4C97}"/>
              </a:ext>
            </a:extLst>
          </p:cNvPr>
          <p:cNvGraphicFramePr>
            <a:graphicFrameLocks noChangeAspect="1"/>
          </p:cNvGraphicFramePr>
          <p:nvPr>
            <p:extLst>
              <p:ext uri="{D42A27DB-BD31-4B8C-83A1-F6EECF244321}">
                <p14:modId xmlns:p14="http://schemas.microsoft.com/office/powerpoint/2010/main" val="4167302921"/>
              </p:ext>
            </p:extLst>
          </p:nvPr>
        </p:nvGraphicFramePr>
        <p:xfrm>
          <a:off x="2627313" y="1144588"/>
          <a:ext cx="4235450" cy="5549900"/>
        </p:xfrm>
        <a:graphic>
          <a:graphicData uri="http://schemas.openxmlformats.org/presentationml/2006/ole">
            <mc:AlternateContent xmlns:mc="http://schemas.openxmlformats.org/markup-compatibility/2006">
              <mc:Choice xmlns:v="urn:schemas-microsoft-com:vml" Requires="v">
                <p:oleObj name="Document" r:id="rId4" imgW="5281501" imgH="6928266" progId="Word.Document.12">
                  <p:embed/>
                </p:oleObj>
              </mc:Choice>
              <mc:Fallback>
                <p:oleObj name="Document" r:id="rId4" imgW="5281501" imgH="6928266" progId="Word.Document.12">
                  <p:embed/>
                  <p:pic>
                    <p:nvPicPr>
                      <p:cNvPr id="6" name="Αντικείμενο 5">
                        <a:extLst>
                          <a:ext uri="{FF2B5EF4-FFF2-40B4-BE49-F238E27FC236}">
                            <a16:creationId xmlns:a16="http://schemas.microsoft.com/office/drawing/2014/main" id="{C466FE4F-E5AC-AF39-4673-5818150E4C97}"/>
                          </a:ext>
                        </a:extLst>
                      </p:cNvPr>
                      <p:cNvPicPr/>
                      <p:nvPr/>
                    </p:nvPicPr>
                    <p:blipFill>
                      <a:blip r:embed="rId5"/>
                      <a:stretch>
                        <a:fillRect/>
                      </a:stretch>
                    </p:blipFill>
                    <p:spPr>
                      <a:xfrm>
                        <a:off x="2627313" y="1144588"/>
                        <a:ext cx="4235450" cy="5549900"/>
                      </a:xfrm>
                      <a:prstGeom prst="rect">
                        <a:avLst/>
                      </a:prstGeom>
                    </p:spPr>
                  </p:pic>
                </p:oleObj>
              </mc:Fallback>
            </mc:AlternateContent>
          </a:graphicData>
        </a:graphic>
      </p:graphicFrame>
      <p:graphicFrame>
        <p:nvGraphicFramePr>
          <p:cNvPr id="11" name="Αντικείμενο 10">
            <a:extLst>
              <a:ext uri="{FF2B5EF4-FFF2-40B4-BE49-F238E27FC236}">
                <a16:creationId xmlns:a16="http://schemas.microsoft.com/office/drawing/2014/main" id="{371AA580-B5FF-F1C0-55CA-96C0335CA732}"/>
              </a:ext>
            </a:extLst>
          </p:cNvPr>
          <p:cNvGraphicFramePr>
            <a:graphicFrameLocks noChangeAspect="1"/>
          </p:cNvGraphicFramePr>
          <p:nvPr>
            <p:extLst>
              <p:ext uri="{D42A27DB-BD31-4B8C-83A1-F6EECF244321}">
                <p14:modId xmlns:p14="http://schemas.microsoft.com/office/powerpoint/2010/main" val="3731044695"/>
              </p:ext>
            </p:extLst>
          </p:nvPr>
        </p:nvGraphicFramePr>
        <p:xfrm>
          <a:off x="7021513" y="1144587"/>
          <a:ext cx="4235450" cy="5784719"/>
        </p:xfrm>
        <a:graphic>
          <a:graphicData uri="http://schemas.openxmlformats.org/presentationml/2006/ole">
            <mc:AlternateContent xmlns:mc="http://schemas.openxmlformats.org/markup-compatibility/2006">
              <mc:Choice xmlns:v="urn:schemas-microsoft-com:vml" Requires="v">
                <p:oleObj name="Document" r:id="rId6" imgW="5281501" imgH="6925027" progId="Word.Document.12">
                  <p:embed/>
                </p:oleObj>
              </mc:Choice>
              <mc:Fallback>
                <p:oleObj name="Document" r:id="rId6" imgW="5281501" imgH="6925027" progId="Word.Document.12">
                  <p:embed/>
                  <p:pic>
                    <p:nvPicPr>
                      <p:cNvPr id="11" name="Αντικείμενο 10">
                        <a:extLst>
                          <a:ext uri="{FF2B5EF4-FFF2-40B4-BE49-F238E27FC236}">
                            <a16:creationId xmlns:a16="http://schemas.microsoft.com/office/drawing/2014/main" id="{371AA580-B5FF-F1C0-55CA-96C0335CA732}"/>
                          </a:ext>
                        </a:extLst>
                      </p:cNvPr>
                      <p:cNvPicPr/>
                      <p:nvPr/>
                    </p:nvPicPr>
                    <p:blipFill>
                      <a:blip r:embed="rId7"/>
                      <a:stretch>
                        <a:fillRect/>
                      </a:stretch>
                    </p:blipFill>
                    <p:spPr>
                      <a:xfrm>
                        <a:off x="7021513" y="1144587"/>
                        <a:ext cx="4235450" cy="5784719"/>
                      </a:xfrm>
                      <a:prstGeom prst="rect">
                        <a:avLst/>
                      </a:prstGeom>
                    </p:spPr>
                  </p:pic>
                </p:oleObj>
              </mc:Fallback>
            </mc:AlternateContent>
          </a:graphicData>
        </a:graphic>
      </p:graphicFrame>
    </p:spTree>
    <p:extLst>
      <p:ext uri="{BB962C8B-B14F-4D97-AF65-F5344CB8AC3E}">
        <p14:creationId xmlns:p14="http://schemas.microsoft.com/office/powerpoint/2010/main" val="714393475"/>
      </p:ext>
    </p:extLst>
  </p:cSld>
  <p:clrMapOvr>
    <a:masterClrMapping/>
  </p:clrMapOvr>
</p:sld>
</file>

<file path=ppt/theme/theme1.xml><?xml version="1.0" encoding="utf-8"?>
<a:theme xmlns:a="http://schemas.openxmlformats.org/drawingml/2006/main" name="Σταγονίδιο">
  <a:themeElements>
    <a:clrScheme name="Σταγονίδιο">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Σταγονίδιο">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ταγονίδιο">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Σταγονίδιο</Template>
  <TotalTime>1145</TotalTime>
  <Words>1195</Words>
  <Application>Microsoft Office PowerPoint</Application>
  <PresentationFormat>Ευρεία οθόνη</PresentationFormat>
  <Paragraphs>103</Paragraphs>
  <Slides>19</Slides>
  <Notes>0</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19</vt:i4>
      </vt:variant>
    </vt:vector>
  </HeadingPairs>
  <TitlesOfParts>
    <vt:vector size="29" baseType="lpstr">
      <vt:lpstr>Arial</vt:lpstr>
      <vt:lpstr>Calibri</vt:lpstr>
      <vt:lpstr>Helvetica Neue</vt:lpstr>
      <vt:lpstr>Open Sans</vt:lpstr>
      <vt:lpstr>Tw Cen MT</vt:lpstr>
      <vt:lpstr>Verdana</vt:lpstr>
      <vt:lpstr>Wingdings</vt:lpstr>
      <vt:lpstr>Σταγονίδιο</vt:lpstr>
      <vt:lpstr>Document</vt:lpstr>
      <vt:lpstr>Worksheet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Specifications regarding the eligibility of expenditures   </vt:lpstr>
      <vt:lpstr>Παρουσίαση του PowerPoint</vt:lpstr>
      <vt:lpstr>Παρουσίαση του PowerPoint</vt:lpstr>
      <vt:lpstr>CONTROL After project closure</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ΚΑΛΑΪΤΖΟΓΛΟΥ ΙΩΑΝΝΑ</dc:creator>
  <cp:lastModifiedBy>ΠΑΠΑΔΟΠΟΥΛΟΣ ΓΙΩΡΓΟΣ (PAPADOPOULOS GIORGOS)</cp:lastModifiedBy>
  <cp:revision>107</cp:revision>
  <cp:lastPrinted>2023-06-20T09:15:19Z</cp:lastPrinted>
  <dcterms:created xsi:type="dcterms:W3CDTF">2023-06-07T11:58:20Z</dcterms:created>
  <dcterms:modified xsi:type="dcterms:W3CDTF">2023-06-30T14:33:58Z</dcterms:modified>
</cp:coreProperties>
</file>