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5" r:id="rId5"/>
    <p:sldMasterId id="2147483697" r:id="rId6"/>
    <p:sldMasterId id="2147483709" r:id="rId7"/>
    <p:sldMasterId id="2147483672" r:id="rId8"/>
    <p:sldMasterId id="2147483660" r:id="rId9"/>
  </p:sldMasterIdLst>
  <p:notesMasterIdLst>
    <p:notesMasterId r:id="rId22"/>
  </p:notesMasterIdLst>
  <p:sldIdLst>
    <p:sldId id="743" r:id="rId10"/>
    <p:sldId id="744" r:id="rId11"/>
    <p:sldId id="745" r:id="rId12"/>
    <p:sldId id="746" r:id="rId13"/>
    <p:sldId id="747" r:id="rId14"/>
    <p:sldId id="748" r:id="rId15"/>
    <p:sldId id="749" r:id="rId16"/>
    <p:sldId id="750" r:id="rId17"/>
    <p:sldId id="756" r:id="rId18"/>
    <p:sldId id="751" r:id="rId19"/>
    <p:sldId id="752" r:id="rId20"/>
    <p:sldId id="767"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ΑΛΜΠΑΝΟΥΔΗΣ ΙΩΑΝΝΗΣ (ALMPANOUDIS IOANNIS)" initials="ΑΙ(I" lastIdx="1" clrIdx="0">
    <p:extLst>
      <p:ext uri="{19B8F6BF-5375-455C-9EA6-DF929625EA0E}">
        <p15:presenceInfo xmlns:p15="http://schemas.microsoft.com/office/powerpoint/2012/main" userId="S-1-5-21-894362619-3951495424-812270389-17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2791" autoAdjust="0"/>
  </p:normalViewPr>
  <p:slideViewPr>
    <p:cSldViewPr snapToGrid="0">
      <p:cViewPr varScale="1">
        <p:scale>
          <a:sx n="81" d="100"/>
          <a:sy n="81" d="100"/>
        </p:scale>
        <p:origin x="16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0A47EC3B-2DCD-47AF-BEC2-1607721FD157}" type="datetimeFigureOut">
              <a:rPr lang="el-GR" smtClean="0"/>
              <a:t>5/7/2023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fld id="{D22807B3-D08C-423D-846C-C8F92D6C8197}" type="slidenum">
              <a:rPr lang="el-GR" smtClean="0"/>
              <a:t>‹#›</a:t>
            </a:fld>
            <a:endParaRPr lang="el-GR"/>
          </a:p>
        </p:txBody>
      </p:sp>
    </p:spTree>
    <p:extLst>
      <p:ext uri="{BB962C8B-B14F-4D97-AF65-F5344CB8AC3E}">
        <p14:creationId xmlns:p14="http://schemas.microsoft.com/office/powerpoint/2010/main" val="1640971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Page</a:t>
            </a:r>
            <a:r>
              <a:rPr lang="el-GR" dirty="0"/>
              <a:t> 5</a:t>
            </a:r>
            <a:r>
              <a:rPr lang="en-US" dirty="0"/>
              <a:t> of Closure Manual</a:t>
            </a:r>
            <a:r>
              <a:rPr lang="el-GR" dirty="0"/>
              <a:t> – </a:t>
            </a:r>
            <a:r>
              <a:rPr lang="en-US" dirty="0"/>
              <a:t>closure</a:t>
            </a:r>
            <a:r>
              <a:rPr lang="en-US" baseline="0" dirty="0"/>
              <a:t> obligations list</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D22807B3-D08C-423D-846C-C8F92D6C8197}" type="slidenum">
              <a:rPr lang="el-GR" smtClean="0"/>
              <a:t>3</a:t>
            </a:fld>
            <a:endParaRPr lang="el-GR"/>
          </a:p>
        </p:txBody>
      </p:sp>
    </p:spTree>
    <p:extLst>
      <p:ext uri="{BB962C8B-B14F-4D97-AF65-F5344CB8AC3E}">
        <p14:creationId xmlns:p14="http://schemas.microsoft.com/office/powerpoint/2010/main" val="2479892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Page 10 of Closure Manual</a:t>
            </a:r>
            <a:r>
              <a:rPr lang="el-GR" dirty="0"/>
              <a:t> – </a:t>
            </a:r>
            <a:r>
              <a:rPr lang="en-US" dirty="0"/>
              <a:t>closure</a:t>
            </a:r>
            <a:r>
              <a:rPr lang="en-US" baseline="0" dirty="0"/>
              <a:t> obligations list</a:t>
            </a:r>
            <a:endParaRPr lang="el-GR" dirty="0"/>
          </a:p>
        </p:txBody>
      </p:sp>
      <p:sp>
        <p:nvSpPr>
          <p:cNvPr id="4" name="Θέση αριθμού διαφάνειας 3"/>
          <p:cNvSpPr>
            <a:spLocks noGrp="1"/>
          </p:cNvSpPr>
          <p:nvPr>
            <p:ph type="sldNum" sz="quarter" idx="10"/>
          </p:nvPr>
        </p:nvSpPr>
        <p:spPr/>
        <p:txBody>
          <a:bodyPr/>
          <a:lstStyle/>
          <a:p>
            <a:fld id="{D22807B3-D08C-423D-846C-C8F92D6C8197}" type="slidenum">
              <a:rPr lang="el-GR" smtClean="0"/>
              <a:t>4</a:t>
            </a:fld>
            <a:endParaRPr lang="el-GR"/>
          </a:p>
        </p:txBody>
      </p:sp>
    </p:spTree>
    <p:extLst>
      <p:ext uri="{BB962C8B-B14F-4D97-AF65-F5344CB8AC3E}">
        <p14:creationId xmlns:p14="http://schemas.microsoft.com/office/powerpoint/2010/main" val="2512884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Page</a:t>
            </a:r>
            <a:r>
              <a:rPr lang="en-US" baseline="0" dirty="0"/>
              <a:t> 10 of Closure Manual</a:t>
            </a:r>
            <a:endParaRPr lang="el-GR" dirty="0"/>
          </a:p>
        </p:txBody>
      </p:sp>
      <p:sp>
        <p:nvSpPr>
          <p:cNvPr id="4" name="Θέση αριθμού διαφάνειας 3"/>
          <p:cNvSpPr>
            <a:spLocks noGrp="1"/>
          </p:cNvSpPr>
          <p:nvPr>
            <p:ph type="sldNum" sz="quarter" idx="10"/>
          </p:nvPr>
        </p:nvSpPr>
        <p:spPr/>
        <p:txBody>
          <a:bodyPr/>
          <a:lstStyle/>
          <a:p>
            <a:fld id="{D22807B3-D08C-423D-846C-C8F92D6C8197}" type="slidenum">
              <a:rPr lang="el-GR" smtClean="0"/>
              <a:t>6</a:t>
            </a:fld>
            <a:endParaRPr lang="el-GR"/>
          </a:p>
        </p:txBody>
      </p:sp>
    </p:spTree>
    <p:extLst>
      <p:ext uri="{BB962C8B-B14F-4D97-AF65-F5344CB8AC3E}">
        <p14:creationId xmlns:p14="http://schemas.microsoft.com/office/powerpoint/2010/main" val="52653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Website 2 years: I&amp;P Guide p. 17</a:t>
            </a:r>
            <a:endParaRPr lang="el-GR" dirty="0"/>
          </a:p>
          <a:p>
            <a:endParaRPr lang="en-US" dirty="0"/>
          </a:p>
          <a:p>
            <a:r>
              <a:rPr lang="en-US" dirty="0"/>
              <a:t>Website log: Closure Manual p. 10</a:t>
            </a:r>
            <a:endParaRPr lang="el-GR" dirty="0"/>
          </a:p>
          <a:p>
            <a:endParaRPr lang="en-US" dirty="0"/>
          </a:p>
          <a:p>
            <a:r>
              <a:rPr lang="en-US" dirty="0"/>
              <a:t>Website copy and archives: Closure Manual p. 10 AND I&amp;P Guide p. 69</a:t>
            </a:r>
            <a:endParaRPr lang="el-GR" dirty="0"/>
          </a:p>
          <a:p>
            <a:r>
              <a:rPr lang="el-GR" dirty="0"/>
              <a:t>Αντίγραφο</a:t>
            </a:r>
            <a:r>
              <a:rPr lang="el-GR" baseline="0" dirty="0"/>
              <a:t> του </a:t>
            </a:r>
            <a:r>
              <a:rPr lang="en-US" baseline="0" dirty="0"/>
              <a:t>site </a:t>
            </a:r>
            <a:r>
              <a:rPr lang="el-GR" baseline="0" dirty="0"/>
              <a:t>οφείλει να κρτηθεί σε </a:t>
            </a:r>
            <a:r>
              <a:rPr lang="en-US" baseline="0" dirty="0"/>
              <a:t>USB, CD-ROM </a:t>
            </a:r>
            <a:r>
              <a:rPr lang="el-GR" baseline="0" dirty="0"/>
              <a:t>ή </a:t>
            </a:r>
            <a:r>
              <a:rPr lang="en-US" baseline="0" dirty="0"/>
              <a:t>cloud</a:t>
            </a:r>
            <a:endParaRPr lang="en-US" dirty="0"/>
          </a:p>
          <a:p>
            <a:endParaRPr lang="en-US" dirty="0"/>
          </a:p>
        </p:txBody>
      </p:sp>
      <p:sp>
        <p:nvSpPr>
          <p:cNvPr id="4" name="Θέση αριθμού διαφάνειας 3"/>
          <p:cNvSpPr>
            <a:spLocks noGrp="1"/>
          </p:cNvSpPr>
          <p:nvPr>
            <p:ph type="sldNum" sz="quarter" idx="10"/>
          </p:nvPr>
        </p:nvSpPr>
        <p:spPr/>
        <p:txBody>
          <a:bodyPr/>
          <a:lstStyle/>
          <a:p>
            <a:fld id="{D22807B3-D08C-423D-846C-C8F92D6C8197}" type="slidenum">
              <a:rPr lang="el-GR" smtClean="0"/>
              <a:t>8</a:t>
            </a:fld>
            <a:endParaRPr lang="el-GR"/>
          </a:p>
        </p:txBody>
      </p:sp>
    </p:spTree>
    <p:extLst>
      <p:ext uri="{BB962C8B-B14F-4D97-AF65-F5344CB8AC3E}">
        <p14:creationId xmlns:p14="http://schemas.microsoft.com/office/powerpoint/2010/main" val="3658189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Media p.</a:t>
            </a:r>
            <a:r>
              <a:rPr lang="en-US" baseline="0" dirty="0"/>
              <a:t> </a:t>
            </a:r>
            <a:r>
              <a:rPr lang="en-US" dirty="0"/>
              <a:t>I&amp;</a:t>
            </a:r>
            <a:r>
              <a:rPr lang="en-US" baseline="0" dirty="0"/>
              <a:t>P Guide p.70</a:t>
            </a:r>
            <a:endParaRPr lang="en-US" dirty="0"/>
          </a:p>
          <a:p>
            <a:endParaRPr lang="en-US" dirty="0"/>
          </a:p>
          <a:p>
            <a:r>
              <a:rPr lang="en-US" dirty="0"/>
              <a:t>“</a:t>
            </a:r>
            <a:r>
              <a:rPr lang="en-US" sz="1200" kern="1200" dirty="0">
                <a:solidFill>
                  <a:schemeClr val="tx1"/>
                </a:solidFill>
                <a:effectLst/>
                <a:latin typeface="+mn-lt"/>
                <a:ea typeface="+mn-ea"/>
                <a:cs typeface="+mn-cs"/>
              </a:rPr>
              <a:t>Projects should try to attract media as much as possible during their implementation activities as a good way to disseminate their results.“</a:t>
            </a:r>
            <a:endParaRPr lang="el-GR" dirty="0"/>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I&amp;</a:t>
            </a:r>
            <a:r>
              <a:rPr lang="en-US" baseline="0" dirty="0"/>
              <a:t>P Guide p. 41</a:t>
            </a:r>
            <a:endParaRPr lang="en-US" dirty="0"/>
          </a:p>
          <a:p>
            <a:endParaRPr lang="el-GR" dirty="0"/>
          </a:p>
          <a:p>
            <a:r>
              <a:rPr lang="en-US" dirty="0"/>
              <a:t>“</a:t>
            </a:r>
            <a:r>
              <a:rPr lang="en-GB" sz="1200" kern="1200" dirty="0">
                <a:solidFill>
                  <a:schemeClr val="tx1"/>
                </a:solidFill>
                <a:effectLst/>
                <a:latin typeface="+mn-lt"/>
                <a:ea typeface="+mn-ea"/>
                <a:cs typeface="+mn-cs"/>
              </a:rPr>
              <a:t>even after the closure, communication plays a key role in the success of a project”</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D22807B3-D08C-423D-846C-C8F92D6C8197}" type="slidenum">
              <a:rPr lang="el-GR" smtClean="0"/>
              <a:t>9</a:t>
            </a:fld>
            <a:endParaRPr lang="el-GR"/>
          </a:p>
        </p:txBody>
      </p:sp>
    </p:spTree>
    <p:extLst>
      <p:ext uri="{BB962C8B-B14F-4D97-AF65-F5344CB8AC3E}">
        <p14:creationId xmlns:p14="http://schemas.microsoft.com/office/powerpoint/2010/main" val="2815302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7AD21E-8EB3-6D29-55A7-4B2132766D2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8ADDAEA-951C-0A48-E8A2-159B7C82B0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9A0767A-F428-CD11-916B-1F05235D6869}"/>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870BF277-8F67-3FB8-72B0-BFDAE0141E8F}"/>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5BEC509B-58C7-F5C9-7E7A-5D21C19FB3B2}"/>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43139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232ADA-17F7-6C76-5828-CC1021C2655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D78A3D0-5067-3629-924A-67E8AB3BA74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286701C-91BD-1F1B-46A5-0C0701DF8741}"/>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DC3EF3DD-47DA-262A-A689-4467207F80EA}"/>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79A5E96B-EE71-E35B-0956-ECCF9D1BBFD6}"/>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3394482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D02DDA3-EFE7-A2A7-1AFE-E9140E4D35F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676628E-DABA-76D0-EF3A-E96D6AB7D93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5E831C7-B55A-A329-8F2C-3DCA8A1F803C}"/>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282BA0BC-B5B2-1CA3-57E1-C2085BC5843F}"/>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47406A51-2395-34C3-C245-16065ADF8EEC}"/>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783541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34E6262E-C3EB-4920-9A92-A2B16658D411}" type="slidenum">
              <a:rPr lang="el-GR" smtClean="0"/>
              <a:t>‹#›</a:t>
            </a:fld>
            <a:endParaRPr lang="el-GR"/>
          </a:p>
        </p:txBody>
      </p:sp>
    </p:spTree>
    <p:extLst>
      <p:ext uri="{BB962C8B-B14F-4D97-AF65-F5344CB8AC3E}">
        <p14:creationId xmlns:p14="http://schemas.microsoft.com/office/powerpoint/2010/main" val="338709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34E6262E-C3EB-4920-9A92-A2B16658D411}" type="slidenum">
              <a:rPr lang="el-GR" smtClean="0"/>
              <a:t>‹#›</a:t>
            </a:fld>
            <a:endParaRPr lang="el-GR"/>
          </a:p>
        </p:txBody>
      </p:sp>
    </p:spTree>
    <p:extLst>
      <p:ext uri="{BB962C8B-B14F-4D97-AF65-F5344CB8AC3E}">
        <p14:creationId xmlns:p14="http://schemas.microsoft.com/office/powerpoint/2010/main" val="289230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34E6262E-C3EB-4920-9A92-A2B16658D411}" type="slidenum">
              <a:rPr lang="el-GR" smtClean="0"/>
              <a:t>‹#›</a:t>
            </a:fld>
            <a:endParaRPr lang="el-GR"/>
          </a:p>
        </p:txBody>
      </p:sp>
    </p:spTree>
    <p:extLst>
      <p:ext uri="{BB962C8B-B14F-4D97-AF65-F5344CB8AC3E}">
        <p14:creationId xmlns:p14="http://schemas.microsoft.com/office/powerpoint/2010/main" val="979906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r>
              <a:rPr lang="el-GR"/>
              <a:t>6/7/2023</a:t>
            </a:r>
          </a:p>
        </p:txBody>
      </p:sp>
      <p:sp>
        <p:nvSpPr>
          <p:cNvPr id="6" name="Θέση υποσέλιδου 5"/>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p:cNvSpPr>
            <a:spLocks noGrp="1"/>
          </p:cNvSpPr>
          <p:nvPr>
            <p:ph type="sldNum" sz="quarter" idx="12"/>
          </p:nvPr>
        </p:nvSpPr>
        <p:spPr/>
        <p:txBody>
          <a:bodyPr/>
          <a:lstStyle/>
          <a:p>
            <a:fld id="{34E6262E-C3EB-4920-9A92-A2B16658D411}" type="slidenum">
              <a:rPr lang="el-GR" smtClean="0"/>
              <a:t>‹#›</a:t>
            </a:fld>
            <a:endParaRPr lang="el-GR"/>
          </a:p>
        </p:txBody>
      </p:sp>
    </p:spTree>
    <p:extLst>
      <p:ext uri="{BB962C8B-B14F-4D97-AF65-F5344CB8AC3E}">
        <p14:creationId xmlns:p14="http://schemas.microsoft.com/office/powerpoint/2010/main" val="3437972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r>
              <a:rPr lang="el-GR"/>
              <a:t>6/7/2023</a:t>
            </a:r>
          </a:p>
        </p:txBody>
      </p:sp>
      <p:sp>
        <p:nvSpPr>
          <p:cNvPr id="8" name="Θέση υποσέλιδου 7"/>
          <p:cNvSpPr>
            <a:spLocks noGrp="1"/>
          </p:cNvSpPr>
          <p:nvPr>
            <p:ph type="ftr" sz="quarter" idx="11"/>
          </p:nvPr>
        </p:nvSpPr>
        <p:spPr/>
        <p:txBody>
          <a:bodyPr/>
          <a:lstStyle/>
          <a:p>
            <a:r>
              <a:rPr lang="en-US"/>
              <a:t>Interreg Project Closure Seminar at Tirana</a:t>
            </a:r>
            <a:endParaRPr lang="el-GR"/>
          </a:p>
        </p:txBody>
      </p:sp>
      <p:sp>
        <p:nvSpPr>
          <p:cNvPr id="9" name="Θέση αριθμού διαφάνειας 8"/>
          <p:cNvSpPr>
            <a:spLocks noGrp="1"/>
          </p:cNvSpPr>
          <p:nvPr>
            <p:ph type="sldNum" sz="quarter" idx="12"/>
          </p:nvPr>
        </p:nvSpPr>
        <p:spPr/>
        <p:txBody>
          <a:bodyPr/>
          <a:lstStyle/>
          <a:p>
            <a:fld id="{34E6262E-C3EB-4920-9A92-A2B16658D411}" type="slidenum">
              <a:rPr lang="el-GR" smtClean="0"/>
              <a:t>‹#›</a:t>
            </a:fld>
            <a:endParaRPr lang="el-GR"/>
          </a:p>
        </p:txBody>
      </p:sp>
    </p:spTree>
    <p:extLst>
      <p:ext uri="{BB962C8B-B14F-4D97-AF65-F5344CB8AC3E}">
        <p14:creationId xmlns:p14="http://schemas.microsoft.com/office/powerpoint/2010/main" val="4141176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r>
              <a:rPr lang="el-GR"/>
              <a:t>6/7/2023</a:t>
            </a:r>
          </a:p>
        </p:txBody>
      </p:sp>
      <p:sp>
        <p:nvSpPr>
          <p:cNvPr id="4" name="Θέση υποσέλιδου 3"/>
          <p:cNvSpPr>
            <a:spLocks noGrp="1"/>
          </p:cNvSpPr>
          <p:nvPr>
            <p:ph type="ftr" sz="quarter" idx="11"/>
          </p:nvPr>
        </p:nvSpPr>
        <p:spPr/>
        <p:txBody>
          <a:bodyPr/>
          <a:lstStyle/>
          <a:p>
            <a:r>
              <a:rPr lang="en-US"/>
              <a:t>Interreg Project Closure Seminar at Tirana</a:t>
            </a:r>
            <a:endParaRPr lang="el-GR"/>
          </a:p>
        </p:txBody>
      </p:sp>
      <p:sp>
        <p:nvSpPr>
          <p:cNvPr id="5" name="Θέση αριθμού διαφάνειας 4"/>
          <p:cNvSpPr>
            <a:spLocks noGrp="1"/>
          </p:cNvSpPr>
          <p:nvPr>
            <p:ph type="sldNum" sz="quarter" idx="12"/>
          </p:nvPr>
        </p:nvSpPr>
        <p:spPr/>
        <p:txBody>
          <a:bodyPr/>
          <a:lstStyle/>
          <a:p>
            <a:fld id="{34E6262E-C3EB-4920-9A92-A2B16658D411}" type="slidenum">
              <a:rPr lang="el-GR" smtClean="0"/>
              <a:t>‹#›</a:t>
            </a:fld>
            <a:endParaRPr lang="el-GR"/>
          </a:p>
        </p:txBody>
      </p:sp>
    </p:spTree>
    <p:extLst>
      <p:ext uri="{BB962C8B-B14F-4D97-AF65-F5344CB8AC3E}">
        <p14:creationId xmlns:p14="http://schemas.microsoft.com/office/powerpoint/2010/main" val="1583091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a:t>6/7/2023</a:t>
            </a:r>
          </a:p>
        </p:txBody>
      </p:sp>
      <p:sp>
        <p:nvSpPr>
          <p:cNvPr id="3" name="Θέση υποσέλιδου 2"/>
          <p:cNvSpPr>
            <a:spLocks noGrp="1"/>
          </p:cNvSpPr>
          <p:nvPr>
            <p:ph type="ftr" sz="quarter" idx="11"/>
          </p:nvPr>
        </p:nvSpPr>
        <p:spPr/>
        <p:txBody>
          <a:bodyPr/>
          <a:lstStyle/>
          <a:p>
            <a:r>
              <a:rPr lang="en-US"/>
              <a:t>Interreg Project Closure Seminar at Tirana</a:t>
            </a:r>
            <a:endParaRPr lang="el-GR"/>
          </a:p>
        </p:txBody>
      </p:sp>
      <p:sp>
        <p:nvSpPr>
          <p:cNvPr id="4" name="Θέση αριθμού διαφάνειας 3"/>
          <p:cNvSpPr>
            <a:spLocks noGrp="1"/>
          </p:cNvSpPr>
          <p:nvPr>
            <p:ph type="sldNum" sz="quarter" idx="12"/>
          </p:nvPr>
        </p:nvSpPr>
        <p:spPr/>
        <p:txBody>
          <a:bodyPr/>
          <a:lstStyle/>
          <a:p>
            <a:fld id="{34E6262E-C3EB-4920-9A92-A2B16658D411}" type="slidenum">
              <a:rPr lang="el-GR" smtClean="0"/>
              <a:t>‹#›</a:t>
            </a:fld>
            <a:endParaRPr lang="el-GR"/>
          </a:p>
        </p:txBody>
      </p:sp>
    </p:spTree>
    <p:extLst>
      <p:ext uri="{BB962C8B-B14F-4D97-AF65-F5344CB8AC3E}">
        <p14:creationId xmlns:p14="http://schemas.microsoft.com/office/powerpoint/2010/main" val="1379701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r>
              <a:rPr lang="el-GR"/>
              <a:t>6/7/2023</a:t>
            </a:r>
          </a:p>
        </p:txBody>
      </p:sp>
      <p:sp>
        <p:nvSpPr>
          <p:cNvPr id="6" name="Θέση υποσέλιδου 5"/>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p:cNvSpPr>
            <a:spLocks noGrp="1"/>
          </p:cNvSpPr>
          <p:nvPr>
            <p:ph type="sldNum" sz="quarter" idx="12"/>
          </p:nvPr>
        </p:nvSpPr>
        <p:spPr/>
        <p:txBody>
          <a:bodyPr/>
          <a:lstStyle/>
          <a:p>
            <a:fld id="{34E6262E-C3EB-4920-9A92-A2B16658D411}" type="slidenum">
              <a:rPr lang="el-GR" smtClean="0"/>
              <a:t>‹#›</a:t>
            </a:fld>
            <a:endParaRPr lang="el-GR"/>
          </a:p>
        </p:txBody>
      </p:sp>
    </p:spTree>
    <p:extLst>
      <p:ext uri="{BB962C8B-B14F-4D97-AF65-F5344CB8AC3E}">
        <p14:creationId xmlns:p14="http://schemas.microsoft.com/office/powerpoint/2010/main" val="41537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4F24E2-A242-4E84-8AA3-62B8D8D996F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26AEF8C-614F-C35B-0D9E-D3B6B8CAD37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6C8B705-88D4-7B9A-C7E3-AEB574866702}"/>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8271A92F-7761-9B71-B0F2-A0590CDA1BFF}"/>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189D46D8-B619-9FF9-9C24-47BEDCE70F81}"/>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32977857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r>
              <a:rPr lang="el-GR"/>
              <a:t>6/7/2023</a:t>
            </a:r>
          </a:p>
        </p:txBody>
      </p:sp>
      <p:sp>
        <p:nvSpPr>
          <p:cNvPr id="6" name="Θέση υποσέλιδου 5"/>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p:cNvSpPr>
            <a:spLocks noGrp="1"/>
          </p:cNvSpPr>
          <p:nvPr>
            <p:ph type="sldNum" sz="quarter" idx="12"/>
          </p:nvPr>
        </p:nvSpPr>
        <p:spPr/>
        <p:txBody>
          <a:bodyPr/>
          <a:lstStyle/>
          <a:p>
            <a:fld id="{34E6262E-C3EB-4920-9A92-A2B16658D411}" type="slidenum">
              <a:rPr lang="el-GR" smtClean="0"/>
              <a:t>‹#›</a:t>
            </a:fld>
            <a:endParaRPr lang="el-GR"/>
          </a:p>
        </p:txBody>
      </p:sp>
    </p:spTree>
    <p:extLst>
      <p:ext uri="{BB962C8B-B14F-4D97-AF65-F5344CB8AC3E}">
        <p14:creationId xmlns:p14="http://schemas.microsoft.com/office/powerpoint/2010/main" val="1228459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34E6262E-C3EB-4920-9A92-A2B16658D411}" type="slidenum">
              <a:rPr lang="el-GR" smtClean="0"/>
              <a:t>‹#›</a:t>
            </a:fld>
            <a:endParaRPr lang="el-GR"/>
          </a:p>
        </p:txBody>
      </p:sp>
    </p:spTree>
    <p:extLst>
      <p:ext uri="{BB962C8B-B14F-4D97-AF65-F5344CB8AC3E}">
        <p14:creationId xmlns:p14="http://schemas.microsoft.com/office/powerpoint/2010/main" val="16448564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34E6262E-C3EB-4920-9A92-A2B16658D411}" type="slidenum">
              <a:rPr lang="el-GR" smtClean="0"/>
              <a:t>‹#›</a:t>
            </a:fld>
            <a:endParaRPr lang="el-GR"/>
          </a:p>
        </p:txBody>
      </p:sp>
    </p:spTree>
    <p:extLst>
      <p:ext uri="{BB962C8B-B14F-4D97-AF65-F5344CB8AC3E}">
        <p14:creationId xmlns:p14="http://schemas.microsoft.com/office/powerpoint/2010/main" val="6704721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7AD21E-8EB3-6D29-55A7-4B2132766D2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8ADDAEA-951C-0A48-E8A2-159B7C82B0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9A0767A-F428-CD11-916B-1F05235D6869}"/>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870BF277-8F67-3FB8-72B0-BFDAE0141E8F}"/>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5BEC509B-58C7-F5C9-7E7A-5D21C19FB3B2}"/>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35865116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4F24E2-A242-4E84-8AA3-62B8D8D996F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26AEF8C-614F-C35B-0D9E-D3B6B8CAD37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6C8B705-88D4-7B9A-C7E3-AEB574866702}"/>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8271A92F-7761-9B71-B0F2-A0590CDA1BFF}"/>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189D46D8-B619-9FF9-9C24-47BEDCE70F81}"/>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14204940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FBD6C2-0638-E23B-EE5F-FAD80E961D3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7E12A9A-D5DB-14F6-DC4C-D6A4C43BD6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6F29F93-2721-C69C-A4CC-9B2C9960B5B4}"/>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D6C3E644-E8F0-7842-9479-EF1AF102CD81}"/>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68E960A0-C0F3-C35E-ECDF-06C034375CED}"/>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14559439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902A48-ECB5-EB11-1E6D-EFF98556929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0BB9A7B-94B2-DDF1-8DC1-2D3254957C0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C61BFBC-DA56-7D33-6275-E16AAB86CD6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8093871-23AD-8658-15B7-D3E2E4C3E8F3}"/>
              </a:ext>
            </a:extLst>
          </p:cNvPr>
          <p:cNvSpPr>
            <a:spLocks noGrp="1"/>
          </p:cNvSpPr>
          <p:nvPr>
            <p:ph type="dt" sz="half" idx="10"/>
          </p:nvPr>
        </p:nvSpPr>
        <p:spPr/>
        <p:txBody>
          <a:bodyPr/>
          <a:lstStyle/>
          <a:p>
            <a:r>
              <a:rPr lang="el-GR"/>
              <a:t>6/7/2023</a:t>
            </a:r>
          </a:p>
        </p:txBody>
      </p:sp>
      <p:sp>
        <p:nvSpPr>
          <p:cNvPr id="6" name="Θέση υποσέλιδου 5">
            <a:extLst>
              <a:ext uri="{FF2B5EF4-FFF2-40B4-BE49-F238E27FC236}">
                <a16:creationId xmlns:a16="http://schemas.microsoft.com/office/drawing/2014/main" id="{636BFC08-BF3D-46C4-E866-94C46DD65069}"/>
              </a:ext>
            </a:extLst>
          </p:cNvPr>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a:extLst>
              <a:ext uri="{FF2B5EF4-FFF2-40B4-BE49-F238E27FC236}">
                <a16:creationId xmlns:a16="http://schemas.microsoft.com/office/drawing/2014/main" id="{275ACA6A-D809-A693-B8AC-81F15A86F327}"/>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46045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F085EB-71A3-915E-4C32-E0B84300B27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C76CB70-8A08-15BF-6E34-F501EDC93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AD71728-BEFB-42CB-7626-7232D5415ADD}"/>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0A907F2-AE94-C6A6-9807-3A36B2453D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D64130E-6628-DEAE-40A1-2783FF5B998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63A8796-4AF4-002C-6434-F16E3770023C}"/>
              </a:ext>
            </a:extLst>
          </p:cNvPr>
          <p:cNvSpPr>
            <a:spLocks noGrp="1"/>
          </p:cNvSpPr>
          <p:nvPr>
            <p:ph type="dt" sz="half" idx="10"/>
          </p:nvPr>
        </p:nvSpPr>
        <p:spPr/>
        <p:txBody>
          <a:bodyPr/>
          <a:lstStyle/>
          <a:p>
            <a:r>
              <a:rPr lang="el-GR"/>
              <a:t>6/7/2023</a:t>
            </a:r>
          </a:p>
        </p:txBody>
      </p:sp>
      <p:sp>
        <p:nvSpPr>
          <p:cNvPr id="8" name="Θέση υποσέλιδου 7">
            <a:extLst>
              <a:ext uri="{FF2B5EF4-FFF2-40B4-BE49-F238E27FC236}">
                <a16:creationId xmlns:a16="http://schemas.microsoft.com/office/drawing/2014/main" id="{E5BDC112-3189-F615-68AA-2EDF47C813CD}"/>
              </a:ext>
            </a:extLst>
          </p:cNvPr>
          <p:cNvSpPr>
            <a:spLocks noGrp="1"/>
          </p:cNvSpPr>
          <p:nvPr>
            <p:ph type="ftr" sz="quarter" idx="11"/>
          </p:nvPr>
        </p:nvSpPr>
        <p:spPr/>
        <p:txBody>
          <a:bodyPr/>
          <a:lstStyle/>
          <a:p>
            <a:r>
              <a:rPr lang="en-US"/>
              <a:t>Interreg Project Closure Seminar at Tirana</a:t>
            </a:r>
            <a:endParaRPr lang="el-GR"/>
          </a:p>
        </p:txBody>
      </p:sp>
      <p:sp>
        <p:nvSpPr>
          <p:cNvPr id="9" name="Θέση αριθμού διαφάνειας 8">
            <a:extLst>
              <a:ext uri="{FF2B5EF4-FFF2-40B4-BE49-F238E27FC236}">
                <a16:creationId xmlns:a16="http://schemas.microsoft.com/office/drawing/2014/main" id="{9A6963D2-5DCA-388B-B96E-ADBCFE9300B9}"/>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40950011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18D661-30FA-07BF-2B62-3044BF5C894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27E662E-AE6C-6847-8DC9-19A3E5E9ADA1}"/>
              </a:ext>
            </a:extLst>
          </p:cNvPr>
          <p:cNvSpPr>
            <a:spLocks noGrp="1"/>
          </p:cNvSpPr>
          <p:nvPr>
            <p:ph type="dt" sz="half" idx="10"/>
          </p:nvPr>
        </p:nvSpPr>
        <p:spPr/>
        <p:txBody>
          <a:bodyPr/>
          <a:lstStyle/>
          <a:p>
            <a:r>
              <a:rPr lang="el-GR"/>
              <a:t>6/7/2023</a:t>
            </a:r>
          </a:p>
        </p:txBody>
      </p:sp>
      <p:sp>
        <p:nvSpPr>
          <p:cNvPr id="4" name="Θέση υποσέλιδου 3">
            <a:extLst>
              <a:ext uri="{FF2B5EF4-FFF2-40B4-BE49-F238E27FC236}">
                <a16:creationId xmlns:a16="http://schemas.microsoft.com/office/drawing/2014/main" id="{56C44E74-64C1-07BF-755B-4853DE229EEC}"/>
              </a:ext>
            </a:extLst>
          </p:cNvPr>
          <p:cNvSpPr>
            <a:spLocks noGrp="1"/>
          </p:cNvSpPr>
          <p:nvPr>
            <p:ph type="ftr" sz="quarter" idx="11"/>
          </p:nvPr>
        </p:nvSpPr>
        <p:spPr/>
        <p:txBody>
          <a:bodyPr/>
          <a:lstStyle/>
          <a:p>
            <a:r>
              <a:rPr lang="en-US"/>
              <a:t>Interreg Project Closure Seminar at Tirana</a:t>
            </a:r>
            <a:endParaRPr lang="el-GR"/>
          </a:p>
        </p:txBody>
      </p:sp>
      <p:sp>
        <p:nvSpPr>
          <p:cNvPr id="5" name="Θέση αριθμού διαφάνειας 4">
            <a:extLst>
              <a:ext uri="{FF2B5EF4-FFF2-40B4-BE49-F238E27FC236}">
                <a16:creationId xmlns:a16="http://schemas.microsoft.com/office/drawing/2014/main" id="{B483C659-34F2-1BC7-60F5-B33C616A1235}"/>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18496389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3F07D68-85B5-25F2-BBC2-CA084D7EB275}"/>
              </a:ext>
            </a:extLst>
          </p:cNvPr>
          <p:cNvSpPr>
            <a:spLocks noGrp="1"/>
          </p:cNvSpPr>
          <p:nvPr>
            <p:ph type="dt" sz="half" idx="10"/>
          </p:nvPr>
        </p:nvSpPr>
        <p:spPr/>
        <p:txBody>
          <a:bodyPr/>
          <a:lstStyle/>
          <a:p>
            <a:r>
              <a:rPr lang="el-GR"/>
              <a:t>6/7/2023</a:t>
            </a:r>
          </a:p>
        </p:txBody>
      </p:sp>
      <p:sp>
        <p:nvSpPr>
          <p:cNvPr id="3" name="Θέση υποσέλιδου 2">
            <a:extLst>
              <a:ext uri="{FF2B5EF4-FFF2-40B4-BE49-F238E27FC236}">
                <a16:creationId xmlns:a16="http://schemas.microsoft.com/office/drawing/2014/main" id="{E83566CB-4153-BCB4-167F-1CD11AC66F20}"/>
              </a:ext>
            </a:extLst>
          </p:cNvPr>
          <p:cNvSpPr>
            <a:spLocks noGrp="1"/>
          </p:cNvSpPr>
          <p:nvPr>
            <p:ph type="ftr" sz="quarter" idx="11"/>
          </p:nvPr>
        </p:nvSpPr>
        <p:spPr/>
        <p:txBody>
          <a:bodyPr/>
          <a:lstStyle/>
          <a:p>
            <a:r>
              <a:rPr lang="en-US"/>
              <a:t>Interreg Project Closure Seminar at Tirana</a:t>
            </a:r>
            <a:endParaRPr lang="el-GR"/>
          </a:p>
        </p:txBody>
      </p:sp>
      <p:sp>
        <p:nvSpPr>
          <p:cNvPr id="4" name="Θέση αριθμού διαφάνειας 3">
            <a:extLst>
              <a:ext uri="{FF2B5EF4-FFF2-40B4-BE49-F238E27FC236}">
                <a16:creationId xmlns:a16="http://schemas.microsoft.com/office/drawing/2014/main" id="{22CFDE3E-C1E6-8697-C67D-50C59D00EA56}"/>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1337268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FBD6C2-0638-E23B-EE5F-FAD80E961D3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7E12A9A-D5DB-14F6-DC4C-D6A4C43BD6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6F29F93-2721-C69C-A4CC-9B2C9960B5B4}"/>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D6C3E644-E8F0-7842-9479-EF1AF102CD81}"/>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68E960A0-C0F3-C35E-ECDF-06C034375CED}"/>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17108009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BD8E5E-72AB-2950-ADF9-C588BE7CDC7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871E81F-1C0E-787F-5EB4-5747BDD39E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E2AF610-1259-78A9-524D-4B174CF717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86EB1CF-A027-FC86-1544-3E6F54B945AA}"/>
              </a:ext>
            </a:extLst>
          </p:cNvPr>
          <p:cNvSpPr>
            <a:spLocks noGrp="1"/>
          </p:cNvSpPr>
          <p:nvPr>
            <p:ph type="dt" sz="half" idx="10"/>
          </p:nvPr>
        </p:nvSpPr>
        <p:spPr/>
        <p:txBody>
          <a:bodyPr/>
          <a:lstStyle/>
          <a:p>
            <a:r>
              <a:rPr lang="el-GR"/>
              <a:t>6/7/2023</a:t>
            </a:r>
          </a:p>
        </p:txBody>
      </p:sp>
      <p:sp>
        <p:nvSpPr>
          <p:cNvPr id="6" name="Θέση υποσέλιδου 5">
            <a:extLst>
              <a:ext uri="{FF2B5EF4-FFF2-40B4-BE49-F238E27FC236}">
                <a16:creationId xmlns:a16="http://schemas.microsoft.com/office/drawing/2014/main" id="{14DE083A-AE19-04DC-B3CA-47ACEA406A44}"/>
              </a:ext>
            </a:extLst>
          </p:cNvPr>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a:extLst>
              <a:ext uri="{FF2B5EF4-FFF2-40B4-BE49-F238E27FC236}">
                <a16:creationId xmlns:a16="http://schemas.microsoft.com/office/drawing/2014/main" id="{398DBE47-087B-A5CF-F6DF-F9A141A0E593}"/>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883749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B8C119-7A18-8A02-E44E-3347CB9B231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6B6554A-14B2-17A6-B9AD-907CB9C909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D2D0191-00D9-B587-FC0D-83A4C24E7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3D46A44-89E9-8331-67E3-3AD5ECE0358F}"/>
              </a:ext>
            </a:extLst>
          </p:cNvPr>
          <p:cNvSpPr>
            <a:spLocks noGrp="1"/>
          </p:cNvSpPr>
          <p:nvPr>
            <p:ph type="dt" sz="half" idx="10"/>
          </p:nvPr>
        </p:nvSpPr>
        <p:spPr/>
        <p:txBody>
          <a:bodyPr/>
          <a:lstStyle/>
          <a:p>
            <a:r>
              <a:rPr lang="el-GR"/>
              <a:t>6/7/2023</a:t>
            </a:r>
          </a:p>
        </p:txBody>
      </p:sp>
      <p:sp>
        <p:nvSpPr>
          <p:cNvPr id="6" name="Θέση υποσέλιδου 5">
            <a:extLst>
              <a:ext uri="{FF2B5EF4-FFF2-40B4-BE49-F238E27FC236}">
                <a16:creationId xmlns:a16="http://schemas.microsoft.com/office/drawing/2014/main" id="{C74EC058-C4D5-89A8-E241-97C12E518ED7}"/>
              </a:ext>
            </a:extLst>
          </p:cNvPr>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a:extLst>
              <a:ext uri="{FF2B5EF4-FFF2-40B4-BE49-F238E27FC236}">
                <a16:creationId xmlns:a16="http://schemas.microsoft.com/office/drawing/2014/main" id="{6DC03DA6-B1B9-4A6D-B7FE-B205E81A5F5B}"/>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40389728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232ADA-17F7-6C76-5828-CC1021C2655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D78A3D0-5067-3629-924A-67E8AB3BA74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286701C-91BD-1F1B-46A5-0C0701DF8741}"/>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DC3EF3DD-47DA-262A-A689-4467207F80EA}"/>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79A5E96B-EE71-E35B-0956-ECCF9D1BBFD6}"/>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14959140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D02DDA3-EFE7-A2A7-1AFE-E9140E4D35F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676628E-DABA-76D0-EF3A-E96D6AB7D93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5E831C7-B55A-A329-8F2C-3DCA8A1F803C}"/>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282BA0BC-B5B2-1CA3-57E1-C2085BC5843F}"/>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47406A51-2395-34C3-C245-16065ADF8EEC}"/>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25710574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7AD21E-8EB3-6D29-55A7-4B2132766D2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8ADDAEA-951C-0A48-E8A2-159B7C82B0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9A0767A-F428-CD11-916B-1F05235D6869}"/>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870BF277-8F67-3FB8-72B0-BFDAE0141E8F}"/>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5BEC509B-58C7-F5C9-7E7A-5D21C19FB3B2}"/>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3605584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4F24E2-A242-4E84-8AA3-62B8D8D996F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26AEF8C-614F-C35B-0D9E-D3B6B8CAD37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6C8B705-88D4-7B9A-C7E3-AEB574866702}"/>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8271A92F-7761-9B71-B0F2-A0590CDA1BFF}"/>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189D46D8-B619-9FF9-9C24-47BEDCE70F81}"/>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10769281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FBD6C2-0638-E23B-EE5F-FAD80E961D3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7E12A9A-D5DB-14F6-DC4C-D6A4C43BD6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6F29F93-2721-C69C-A4CC-9B2C9960B5B4}"/>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D6C3E644-E8F0-7842-9479-EF1AF102CD81}"/>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68E960A0-C0F3-C35E-ECDF-06C034375CED}"/>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24968120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902A48-ECB5-EB11-1E6D-EFF98556929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0BB9A7B-94B2-DDF1-8DC1-2D3254957C0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C61BFBC-DA56-7D33-6275-E16AAB86CD6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8093871-23AD-8658-15B7-D3E2E4C3E8F3}"/>
              </a:ext>
            </a:extLst>
          </p:cNvPr>
          <p:cNvSpPr>
            <a:spLocks noGrp="1"/>
          </p:cNvSpPr>
          <p:nvPr>
            <p:ph type="dt" sz="half" idx="10"/>
          </p:nvPr>
        </p:nvSpPr>
        <p:spPr/>
        <p:txBody>
          <a:bodyPr/>
          <a:lstStyle/>
          <a:p>
            <a:r>
              <a:rPr lang="el-GR"/>
              <a:t>6/7/2023</a:t>
            </a:r>
          </a:p>
        </p:txBody>
      </p:sp>
      <p:sp>
        <p:nvSpPr>
          <p:cNvPr id="6" name="Θέση υποσέλιδου 5">
            <a:extLst>
              <a:ext uri="{FF2B5EF4-FFF2-40B4-BE49-F238E27FC236}">
                <a16:creationId xmlns:a16="http://schemas.microsoft.com/office/drawing/2014/main" id="{636BFC08-BF3D-46C4-E866-94C46DD65069}"/>
              </a:ext>
            </a:extLst>
          </p:cNvPr>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a:extLst>
              <a:ext uri="{FF2B5EF4-FFF2-40B4-BE49-F238E27FC236}">
                <a16:creationId xmlns:a16="http://schemas.microsoft.com/office/drawing/2014/main" id="{275ACA6A-D809-A693-B8AC-81F15A86F327}"/>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38294266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F085EB-71A3-915E-4C32-E0B84300B27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C76CB70-8A08-15BF-6E34-F501EDC93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AD71728-BEFB-42CB-7626-7232D5415ADD}"/>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0A907F2-AE94-C6A6-9807-3A36B2453D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D64130E-6628-DEAE-40A1-2783FF5B998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63A8796-4AF4-002C-6434-F16E3770023C}"/>
              </a:ext>
            </a:extLst>
          </p:cNvPr>
          <p:cNvSpPr>
            <a:spLocks noGrp="1"/>
          </p:cNvSpPr>
          <p:nvPr>
            <p:ph type="dt" sz="half" idx="10"/>
          </p:nvPr>
        </p:nvSpPr>
        <p:spPr/>
        <p:txBody>
          <a:bodyPr/>
          <a:lstStyle/>
          <a:p>
            <a:r>
              <a:rPr lang="el-GR"/>
              <a:t>6/7/2023</a:t>
            </a:r>
          </a:p>
        </p:txBody>
      </p:sp>
      <p:sp>
        <p:nvSpPr>
          <p:cNvPr id="8" name="Θέση υποσέλιδου 7">
            <a:extLst>
              <a:ext uri="{FF2B5EF4-FFF2-40B4-BE49-F238E27FC236}">
                <a16:creationId xmlns:a16="http://schemas.microsoft.com/office/drawing/2014/main" id="{E5BDC112-3189-F615-68AA-2EDF47C813CD}"/>
              </a:ext>
            </a:extLst>
          </p:cNvPr>
          <p:cNvSpPr>
            <a:spLocks noGrp="1"/>
          </p:cNvSpPr>
          <p:nvPr>
            <p:ph type="ftr" sz="quarter" idx="11"/>
          </p:nvPr>
        </p:nvSpPr>
        <p:spPr/>
        <p:txBody>
          <a:bodyPr/>
          <a:lstStyle/>
          <a:p>
            <a:r>
              <a:rPr lang="en-US"/>
              <a:t>Interreg Project Closure Seminar at Tirana</a:t>
            </a:r>
            <a:endParaRPr lang="el-GR"/>
          </a:p>
        </p:txBody>
      </p:sp>
      <p:sp>
        <p:nvSpPr>
          <p:cNvPr id="9" name="Θέση αριθμού διαφάνειας 8">
            <a:extLst>
              <a:ext uri="{FF2B5EF4-FFF2-40B4-BE49-F238E27FC236}">
                <a16:creationId xmlns:a16="http://schemas.microsoft.com/office/drawing/2014/main" id="{9A6963D2-5DCA-388B-B96E-ADBCFE9300B9}"/>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7007446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18D661-30FA-07BF-2B62-3044BF5C894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27E662E-AE6C-6847-8DC9-19A3E5E9ADA1}"/>
              </a:ext>
            </a:extLst>
          </p:cNvPr>
          <p:cNvSpPr>
            <a:spLocks noGrp="1"/>
          </p:cNvSpPr>
          <p:nvPr>
            <p:ph type="dt" sz="half" idx="10"/>
          </p:nvPr>
        </p:nvSpPr>
        <p:spPr/>
        <p:txBody>
          <a:bodyPr/>
          <a:lstStyle/>
          <a:p>
            <a:r>
              <a:rPr lang="el-GR"/>
              <a:t>6/7/2023</a:t>
            </a:r>
          </a:p>
        </p:txBody>
      </p:sp>
      <p:sp>
        <p:nvSpPr>
          <p:cNvPr id="4" name="Θέση υποσέλιδου 3">
            <a:extLst>
              <a:ext uri="{FF2B5EF4-FFF2-40B4-BE49-F238E27FC236}">
                <a16:creationId xmlns:a16="http://schemas.microsoft.com/office/drawing/2014/main" id="{56C44E74-64C1-07BF-755B-4853DE229EEC}"/>
              </a:ext>
            </a:extLst>
          </p:cNvPr>
          <p:cNvSpPr>
            <a:spLocks noGrp="1"/>
          </p:cNvSpPr>
          <p:nvPr>
            <p:ph type="ftr" sz="quarter" idx="11"/>
          </p:nvPr>
        </p:nvSpPr>
        <p:spPr/>
        <p:txBody>
          <a:bodyPr/>
          <a:lstStyle/>
          <a:p>
            <a:r>
              <a:rPr lang="en-US"/>
              <a:t>Interreg Project Closure Seminar at Tirana</a:t>
            </a:r>
            <a:endParaRPr lang="el-GR"/>
          </a:p>
        </p:txBody>
      </p:sp>
      <p:sp>
        <p:nvSpPr>
          <p:cNvPr id="5" name="Θέση αριθμού διαφάνειας 4">
            <a:extLst>
              <a:ext uri="{FF2B5EF4-FFF2-40B4-BE49-F238E27FC236}">
                <a16:creationId xmlns:a16="http://schemas.microsoft.com/office/drawing/2014/main" id="{B483C659-34F2-1BC7-60F5-B33C616A1235}"/>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371097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902A48-ECB5-EB11-1E6D-EFF98556929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0BB9A7B-94B2-DDF1-8DC1-2D3254957C0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C61BFBC-DA56-7D33-6275-E16AAB86CD6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8093871-23AD-8658-15B7-D3E2E4C3E8F3}"/>
              </a:ext>
            </a:extLst>
          </p:cNvPr>
          <p:cNvSpPr>
            <a:spLocks noGrp="1"/>
          </p:cNvSpPr>
          <p:nvPr>
            <p:ph type="dt" sz="half" idx="10"/>
          </p:nvPr>
        </p:nvSpPr>
        <p:spPr/>
        <p:txBody>
          <a:bodyPr/>
          <a:lstStyle/>
          <a:p>
            <a:r>
              <a:rPr lang="el-GR"/>
              <a:t>6/7/2023</a:t>
            </a:r>
          </a:p>
        </p:txBody>
      </p:sp>
      <p:sp>
        <p:nvSpPr>
          <p:cNvPr id="6" name="Θέση υποσέλιδου 5">
            <a:extLst>
              <a:ext uri="{FF2B5EF4-FFF2-40B4-BE49-F238E27FC236}">
                <a16:creationId xmlns:a16="http://schemas.microsoft.com/office/drawing/2014/main" id="{636BFC08-BF3D-46C4-E866-94C46DD65069}"/>
              </a:ext>
            </a:extLst>
          </p:cNvPr>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a:extLst>
              <a:ext uri="{FF2B5EF4-FFF2-40B4-BE49-F238E27FC236}">
                <a16:creationId xmlns:a16="http://schemas.microsoft.com/office/drawing/2014/main" id="{275ACA6A-D809-A693-B8AC-81F15A86F327}"/>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7728466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3F07D68-85B5-25F2-BBC2-CA084D7EB275}"/>
              </a:ext>
            </a:extLst>
          </p:cNvPr>
          <p:cNvSpPr>
            <a:spLocks noGrp="1"/>
          </p:cNvSpPr>
          <p:nvPr>
            <p:ph type="dt" sz="half" idx="10"/>
          </p:nvPr>
        </p:nvSpPr>
        <p:spPr/>
        <p:txBody>
          <a:bodyPr/>
          <a:lstStyle/>
          <a:p>
            <a:r>
              <a:rPr lang="el-GR"/>
              <a:t>6/7/2023</a:t>
            </a:r>
          </a:p>
        </p:txBody>
      </p:sp>
      <p:sp>
        <p:nvSpPr>
          <p:cNvPr id="3" name="Θέση υποσέλιδου 2">
            <a:extLst>
              <a:ext uri="{FF2B5EF4-FFF2-40B4-BE49-F238E27FC236}">
                <a16:creationId xmlns:a16="http://schemas.microsoft.com/office/drawing/2014/main" id="{E83566CB-4153-BCB4-167F-1CD11AC66F20}"/>
              </a:ext>
            </a:extLst>
          </p:cNvPr>
          <p:cNvSpPr>
            <a:spLocks noGrp="1"/>
          </p:cNvSpPr>
          <p:nvPr>
            <p:ph type="ftr" sz="quarter" idx="11"/>
          </p:nvPr>
        </p:nvSpPr>
        <p:spPr/>
        <p:txBody>
          <a:bodyPr/>
          <a:lstStyle/>
          <a:p>
            <a:r>
              <a:rPr lang="en-US"/>
              <a:t>Interreg Project Closure Seminar at Tirana</a:t>
            </a:r>
            <a:endParaRPr lang="el-GR"/>
          </a:p>
        </p:txBody>
      </p:sp>
      <p:sp>
        <p:nvSpPr>
          <p:cNvPr id="4" name="Θέση αριθμού διαφάνειας 3">
            <a:extLst>
              <a:ext uri="{FF2B5EF4-FFF2-40B4-BE49-F238E27FC236}">
                <a16:creationId xmlns:a16="http://schemas.microsoft.com/office/drawing/2014/main" id="{22CFDE3E-C1E6-8697-C67D-50C59D00EA56}"/>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4761843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BD8E5E-72AB-2950-ADF9-C588BE7CDC7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871E81F-1C0E-787F-5EB4-5747BDD39E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E2AF610-1259-78A9-524D-4B174CF717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86EB1CF-A027-FC86-1544-3E6F54B945AA}"/>
              </a:ext>
            </a:extLst>
          </p:cNvPr>
          <p:cNvSpPr>
            <a:spLocks noGrp="1"/>
          </p:cNvSpPr>
          <p:nvPr>
            <p:ph type="dt" sz="half" idx="10"/>
          </p:nvPr>
        </p:nvSpPr>
        <p:spPr/>
        <p:txBody>
          <a:bodyPr/>
          <a:lstStyle/>
          <a:p>
            <a:r>
              <a:rPr lang="el-GR"/>
              <a:t>6/7/2023</a:t>
            </a:r>
          </a:p>
        </p:txBody>
      </p:sp>
      <p:sp>
        <p:nvSpPr>
          <p:cNvPr id="6" name="Θέση υποσέλιδου 5">
            <a:extLst>
              <a:ext uri="{FF2B5EF4-FFF2-40B4-BE49-F238E27FC236}">
                <a16:creationId xmlns:a16="http://schemas.microsoft.com/office/drawing/2014/main" id="{14DE083A-AE19-04DC-B3CA-47ACEA406A44}"/>
              </a:ext>
            </a:extLst>
          </p:cNvPr>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a:extLst>
              <a:ext uri="{FF2B5EF4-FFF2-40B4-BE49-F238E27FC236}">
                <a16:creationId xmlns:a16="http://schemas.microsoft.com/office/drawing/2014/main" id="{398DBE47-087B-A5CF-F6DF-F9A141A0E593}"/>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21583621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B8C119-7A18-8A02-E44E-3347CB9B231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6B6554A-14B2-17A6-B9AD-907CB9C909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D2D0191-00D9-B587-FC0D-83A4C24E7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3D46A44-89E9-8331-67E3-3AD5ECE0358F}"/>
              </a:ext>
            </a:extLst>
          </p:cNvPr>
          <p:cNvSpPr>
            <a:spLocks noGrp="1"/>
          </p:cNvSpPr>
          <p:nvPr>
            <p:ph type="dt" sz="half" idx="10"/>
          </p:nvPr>
        </p:nvSpPr>
        <p:spPr/>
        <p:txBody>
          <a:bodyPr/>
          <a:lstStyle/>
          <a:p>
            <a:r>
              <a:rPr lang="el-GR"/>
              <a:t>6/7/2023</a:t>
            </a:r>
          </a:p>
        </p:txBody>
      </p:sp>
      <p:sp>
        <p:nvSpPr>
          <p:cNvPr id="6" name="Θέση υποσέλιδου 5">
            <a:extLst>
              <a:ext uri="{FF2B5EF4-FFF2-40B4-BE49-F238E27FC236}">
                <a16:creationId xmlns:a16="http://schemas.microsoft.com/office/drawing/2014/main" id="{C74EC058-C4D5-89A8-E241-97C12E518ED7}"/>
              </a:ext>
            </a:extLst>
          </p:cNvPr>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a:extLst>
              <a:ext uri="{FF2B5EF4-FFF2-40B4-BE49-F238E27FC236}">
                <a16:creationId xmlns:a16="http://schemas.microsoft.com/office/drawing/2014/main" id="{6DC03DA6-B1B9-4A6D-B7FE-B205E81A5F5B}"/>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9521239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232ADA-17F7-6C76-5828-CC1021C2655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D78A3D0-5067-3629-924A-67E8AB3BA74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286701C-91BD-1F1B-46A5-0C0701DF8741}"/>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DC3EF3DD-47DA-262A-A689-4467207F80EA}"/>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79A5E96B-EE71-E35B-0956-ECCF9D1BBFD6}"/>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10237341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D02DDA3-EFE7-A2A7-1AFE-E9140E4D35F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676628E-DABA-76D0-EF3A-E96D6AB7D93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5E831C7-B55A-A329-8F2C-3DCA8A1F803C}"/>
              </a:ext>
            </a:extLst>
          </p:cNvPr>
          <p:cNvSpPr>
            <a:spLocks noGrp="1"/>
          </p:cNvSpPr>
          <p:nvPr>
            <p:ph type="dt" sz="half" idx="10"/>
          </p:nvPr>
        </p:nvSpPr>
        <p:spPr/>
        <p:txBody>
          <a:bodyPr/>
          <a:lstStyle/>
          <a:p>
            <a:r>
              <a:rPr lang="el-GR"/>
              <a:t>6/7/2023</a:t>
            </a:r>
          </a:p>
        </p:txBody>
      </p:sp>
      <p:sp>
        <p:nvSpPr>
          <p:cNvPr id="5" name="Θέση υποσέλιδου 4">
            <a:extLst>
              <a:ext uri="{FF2B5EF4-FFF2-40B4-BE49-F238E27FC236}">
                <a16:creationId xmlns:a16="http://schemas.microsoft.com/office/drawing/2014/main" id="{282BA0BC-B5B2-1CA3-57E1-C2085BC5843F}"/>
              </a:ext>
            </a:extLst>
          </p:cNvPr>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47406A51-2395-34C3-C245-16065ADF8EEC}"/>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28895719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75347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24139528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16822404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r>
              <a:rPr lang="el-GR"/>
              <a:t>6/7/2023</a:t>
            </a:r>
          </a:p>
        </p:txBody>
      </p:sp>
      <p:sp>
        <p:nvSpPr>
          <p:cNvPr id="6" name="Θέση υποσέλιδου 5"/>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29532403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r>
              <a:rPr lang="el-GR"/>
              <a:t>6/7/2023</a:t>
            </a:r>
          </a:p>
        </p:txBody>
      </p:sp>
      <p:sp>
        <p:nvSpPr>
          <p:cNvPr id="8" name="Θέση υποσέλιδου 7"/>
          <p:cNvSpPr>
            <a:spLocks noGrp="1"/>
          </p:cNvSpPr>
          <p:nvPr>
            <p:ph type="ftr" sz="quarter" idx="11"/>
          </p:nvPr>
        </p:nvSpPr>
        <p:spPr/>
        <p:txBody>
          <a:bodyPr/>
          <a:lstStyle/>
          <a:p>
            <a:r>
              <a:rPr lang="en-US"/>
              <a:t>Interreg Project Closure Seminar at Tirana</a:t>
            </a:r>
            <a:endParaRPr lang="el-GR"/>
          </a:p>
        </p:txBody>
      </p:sp>
      <p:sp>
        <p:nvSpPr>
          <p:cNvPr id="9" name="Θέση αριθμού διαφάνειας 8"/>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48467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F085EB-71A3-915E-4C32-E0B84300B27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C76CB70-8A08-15BF-6E34-F501EDC93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AD71728-BEFB-42CB-7626-7232D5415ADD}"/>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0A907F2-AE94-C6A6-9807-3A36B2453D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D64130E-6628-DEAE-40A1-2783FF5B998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63A8796-4AF4-002C-6434-F16E3770023C}"/>
              </a:ext>
            </a:extLst>
          </p:cNvPr>
          <p:cNvSpPr>
            <a:spLocks noGrp="1"/>
          </p:cNvSpPr>
          <p:nvPr>
            <p:ph type="dt" sz="half" idx="10"/>
          </p:nvPr>
        </p:nvSpPr>
        <p:spPr/>
        <p:txBody>
          <a:bodyPr/>
          <a:lstStyle/>
          <a:p>
            <a:r>
              <a:rPr lang="el-GR"/>
              <a:t>6/7/2023</a:t>
            </a:r>
          </a:p>
        </p:txBody>
      </p:sp>
      <p:sp>
        <p:nvSpPr>
          <p:cNvPr id="8" name="Θέση υποσέλιδου 7">
            <a:extLst>
              <a:ext uri="{FF2B5EF4-FFF2-40B4-BE49-F238E27FC236}">
                <a16:creationId xmlns:a16="http://schemas.microsoft.com/office/drawing/2014/main" id="{E5BDC112-3189-F615-68AA-2EDF47C813CD}"/>
              </a:ext>
            </a:extLst>
          </p:cNvPr>
          <p:cNvSpPr>
            <a:spLocks noGrp="1"/>
          </p:cNvSpPr>
          <p:nvPr>
            <p:ph type="ftr" sz="quarter" idx="11"/>
          </p:nvPr>
        </p:nvSpPr>
        <p:spPr/>
        <p:txBody>
          <a:bodyPr/>
          <a:lstStyle/>
          <a:p>
            <a:r>
              <a:rPr lang="en-US"/>
              <a:t>Interreg Project Closure Seminar at Tirana</a:t>
            </a:r>
            <a:endParaRPr lang="el-GR"/>
          </a:p>
        </p:txBody>
      </p:sp>
      <p:sp>
        <p:nvSpPr>
          <p:cNvPr id="9" name="Θέση αριθμού διαφάνειας 8">
            <a:extLst>
              <a:ext uri="{FF2B5EF4-FFF2-40B4-BE49-F238E27FC236}">
                <a16:creationId xmlns:a16="http://schemas.microsoft.com/office/drawing/2014/main" id="{9A6963D2-5DCA-388B-B96E-ADBCFE9300B9}"/>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18112533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r>
              <a:rPr lang="el-GR"/>
              <a:t>6/7/2023</a:t>
            </a:r>
          </a:p>
        </p:txBody>
      </p:sp>
      <p:sp>
        <p:nvSpPr>
          <p:cNvPr id="4" name="Θέση υποσέλιδου 3"/>
          <p:cNvSpPr>
            <a:spLocks noGrp="1"/>
          </p:cNvSpPr>
          <p:nvPr>
            <p:ph type="ftr" sz="quarter" idx="11"/>
          </p:nvPr>
        </p:nvSpPr>
        <p:spPr/>
        <p:txBody>
          <a:bodyPr/>
          <a:lstStyle/>
          <a:p>
            <a:r>
              <a:rPr lang="en-US"/>
              <a:t>Interreg Project Closure Seminar at Tirana</a:t>
            </a:r>
            <a:endParaRPr lang="el-GR"/>
          </a:p>
        </p:txBody>
      </p:sp>
      <p:sp>
        <p:nvSpPr>
          <p:cNvPr id="5" name="Θέση αριθμού διαφάνειας 4"/>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16130773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a:t>6/7/2023</a:t>
            </a:r>
          </a:p>
        </p:txBody>
      </p:sp>
      <p:sp>
        <p:nvSpPr>
          <p:cNvPr id="3" name="Θέση υποσέλιδου 2"/>
          <p:cNvSpPr>
            <a:spLocks noGrp="1"/>
          </p:cNvSpPr>
          <p:nvPr>
            <p:ph type="ftr" sz="quarter" idx="11"/>
          </p:nvPr>
        </p:nvSpPr>
        <p:spPr/>
        <p:txBody>
          <a:bodyPr/>
          <a:lstStyle/>
          <a:p>
            <a:r>
              <a:rPr lang="en-US"/>
              <a:t>Interreg Project Closure Seminar at Tirana</a:t>
            </a:r>
            <a:endParaRPr lang="el-GR"/>
          </a:p>
        </p:txBody>
      </p:sp>
      <p:sp>
        <p:nvSpPr>
          <p:cNvPr id="4" name="Θέση αριθμού διαφάνειας 3"/>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21244797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r>
              <a:rPr lang="el-GR"/>
              <a:t>6/7/2023</a:t>
            </a:r>
          </a:p>
        </p:txBody>
      </p:sp>
      <p:sp>
        <p:nvSpPr>
          <p:cNvPr id="6" name="Θέση υποσέλιδου 5"/>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226815640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r>
              <a:rPr lang="el-GR"/>
              <a:t>6/7/2023</a:t>
            </a:r>
          </a:p>
        </p:txBody>
      </p:sp>
      <p:sp>
        <p:nvSpPr>
          <p:cNvPr id="6" name="Θέση υποσέλιδου 5"/>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23990107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29240639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9047345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r>
              <a:rPr lang="el-GR"/>
              <a:t>6/7/2023</a:t>
            </a:r>
          </a:p>
        </p:txBody>
      </p:sp>
      <p:sp>
        <p:nvSpPr>
          <p:cNvPr id="4" name="Θέση υποσέλιδου 3"/>
          <p:cNvSpPr>
            <a:spLocks noGrp="1"/>
          </p:cNvSpPr>
          <p:nvPr>
            <p:ph type="ftr" sz="quarter" idx="11"/>
          </p:nvPr>
        </p:nvSpPr>
        <p:spPr/>
        <p:txBody>
          <a:bodyPr/>
          <a:lstStyle/>
          <a:p>
            <a:r>
              <a:rPr lang="en-US"/>
              <a:t>Interreg Project Closure Seminar at Tirana</a:t>
            </a:r>
            <a:endParaRPr lang="el-GR"/>
          </a:p>
        </p:txBody>
      </p:sp>
      <p:sp>
        <p:nvSpPr>
          <p:cNvPr id="5" name="Θέση αριθμού διαφάνειας 4"/>
          <p:cNvSpPr>
            <a:spLocks noGrp="1"/>
          </p:cNvSpPr>
          <p:nvPr>
            <p:ph type="sldNum" sz="quarter" idx="12"/>
          </p:nvPr>
        </p:nvSpPr>
        <p:spPr/>
        <p:txBody>
          <a:bodyPr/>
          <a:lstStyle/>
          <a:p>
            <a:fld id="{C3207845-ADC2-435A-A79D-1E5B68D92478}" type="slidenum">
              <a:rPr lang="el-GR" smtClean="0"/>
              <a:t>‹#›</a:t>
            </a:fld>
            <a:endParaRPr lang="el-GR"/>
          </a:p>
        </p:txBody>
      </p:sp>
    </p:spTree>
    <p:extLst>
      <p:ext uri="{BB962C8B-B14F-4D97-AF65-F5344CB8AC3E}">
        <p14:creationId xmlns:p14="http://schemas.microsoft.com/office/powerpoint/2010/main" val="315869839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F03A6EE9-6EE3-4445-953F-2E81CD86DCFA}" type="slidenum">
              <a:rPr lang="el-GR" smtClean="0"/>
              <a:t>‹#›</a:t>
            </a:fld>
            <a:endParaRPr lang="el-GR"/>
          </a:p>
        </p:txBody>
      </p:sp>
    </p:spTree>
    <p:extLst>
      <p:ext uri="{BB962C8B-B14F-4D97-AF65-F5344CB8AC3E}">
        <p14:creationId xmlns:p14="http://schemas.microsoft.com/office/powerpoint/2010/main" val="4533662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F03A6EE9-6EE3-4445-953F-2E81CD86DCFA}" type="slidenum">
              <a:rPr lang="el-GR" smtClean="0"/>
              <a:t>‹#›</a:t>
            </a:fld>
            <a:endParaRPr lang="el-GR"/>
          </a:p>
        </p:txBody>
      </p:sp>
    </p:spTree>
    <p:extLst>
      <p:ext uri="{BB962C8B-B14F-4D97-AF65-F5344CB8AC3E}">
        <p14:creationId xmlns:p14="http://schemas.microsoft.com/office/powerpoint/2010/main" val="8391333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F03A6EE9-6EE3-4445-953F-2E81CD86DCFA}" type="slidenum">
              <a:rPr lang="el-GR" smtClean="0"/>
              <a:t>‹#›</a:t>
            </a:fld>
            <a:endParaRPr lang="el-GR"/>
          </a:p>
        </p:txBody>
      </p:sp>
    </p:spTree>
    <p:extLst>
      <p:ext uri="{BB962C8B-B14F-4D97-AF65-F5344CB8AC3E}">
        <p14:creationId xmlns:p14="http://schemas.microsoft.com/office/powerpoint/2010/main" val="404428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18D661-30FA-07BF-2B62-3044BF5C894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27E662E-AE6C-6847-8DC9-19A3E5E9ADA1}"/>
              </a:ext>
            </a:extLst>
          </p:cNvPr>
          <p:cNvSpPr>
            <a:spLocks noGrp="1"/>
          </p:cNvSpPr>
          <p:nvPr>
            <p:ph type="dt" sz="half" idx="10"/>
          </p:nvPr>
        </p:nvSpPr>
        <p:spPr/>
        <p:txBody>
          <a:bodyPr/>
          <a:lstStyle/>
          <a:p>
            <a:r>
              <a:rPr lang="el-GR"/>
              <a:t>6/7/2023</a:t>
            </a:r>
          </a:p>
        </p:txBody>
      </p:sp>
      <p:sp>
        <p:nvSpPr>
          <p:cNvPr id="4" name="Θέση υποσέλιδου 3">
            <a:extLst>
              <a:ext uri="{FF2B5EF4-FFF2-40B4-BE49-F238E27FC236}">
                <a16:creationId xmlns:a16="http://schemas.microsoft.com/office/drawing/2014/main" id="{56C44E74-64C1-07BF-755B-4853DE229EEC}"/>
              </a:ext>
            </a:extLst>
          </p:cNvPr>
          <p:cNvSpPr>
            <a:spLocks noGrp="1"/>
          </p:cNvSpPr>
          <p:nvPr>
            <p:ph type="ftr" sz="quarter" idx="11"/>
          </p:nvPr>
        </p:nvSpPr>
        <p:spPr/>
        <p:txBody>
          <a:bodyPr/>
          <a:lstStyle/>
          <a:p>
            <a:r>
              <a:rPr lang="en-US"/>
              <a:t>Interreg Project Closure Seminar at Tirana</a:t>
            </a:r>
            <a:endParaRPr lang="el-GR"/>
          </a:p>
        </p:txBody>
      </p:sp>
      <p:sp>
        <p:nvSpPr>
          <p:cNvPr id="5" name="Θέση αριθμού διαφάνειας 4">
            <a:extLst>
              <a:ext uri="{FF2B5EF4-FFF2-40B4-BE49-F238E27FC236}">
                <a16:creationId xmlns:a16="http://schemas.microsoft.com/office/drawing/2014/main" id="{B483C659-34F2-1BC7-60F5-B33C616A1235}"/>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19395874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r>
              <a:rPr lang="el-GR"/>
              <a:t>6/7/2023</a:t>
            </a:r>
          </a:p>
        </p:txBody>
      </p:sp>
      <p:sp>
        <p:nvSpPr>
          <p:cNvPr id="6" name="Θέση υποσέλιδου 5"/>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p:cNvSpPr>
            <a:spLocks noGrp="1"/>
          </p:cNvSpPr>
          <p:nvPr>
            <p:ph type="sldNum" sz="quarter" idx="12"/>
          </p:nvPr>
        </p:nvSpPr>
        <p:spPr/>
        <p:txBody>
          <a:bodyPr/>
          <a:lstStyle/>
          <a:p>
            <a:fld id="{F03A6EE9-6EE3-4445-953F-2E81CD86DCFA}" type="slidenum">
              <a:rPr lang="el-GR" smtClean="0"/>
              <a:t>‹#›</a:t>
            </a:fld>
            <a:endParaRPr lang="el-GR"/>
          </a:p>
        </p:txBody>
      </p:sp>
    </p:spTree>
    <p:extLst>
      <p:ext uri="{BB962C8B-B14F-4D97-AF65-F5344CB8AC3E}">
        <p14:creationId xmlns:p14="http://schemas.microsoft.com/office/powerpoint/2010/main" val="157091228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r>
              <a:rPr lang="el-GR"/>
              <a:t>6/7/2023</a:t>
            </a:r>
          </a:p>
        </p:txBody>
      </p:sp>
      <p:sp>
        <p:nvSpPr>
          <p:cNvPr id="8" name="Θέση υποσέλιδου 7"/>
          <p:cNvSpPr>
            <a:spLocks noGrp="1"/>
          </p:cNvSpPr>
          <p:nvPr>
            <p:ph type="ftr" sz="quarter" idx="11"/>
          </p:nvPr>
        </p:nvSpPr>
        <p:spPr/>
        <p:txBody>
          <a:bodyPr/>
          <a:lstStyle/>
          <a:p>
            <a:r>
              <a:rPr lang="en-US"/>
              <a:t>Interreg Project Closure Seminar at Tirana</a:t>
            </a:r>
            <a:endParaRPr lang="el-GR"/>
          </a:p>
        </p:txBody>
      </p:sp>
      <p:sp>
        <p:nvSpPr>
          <p:cNvPr id="9" name="Θέση αριθμού διαφάνειας 8"/>
          <p:cNvSpPr>
            <a:spLocks noGrp="1"/>
          </p:cNvSpPr>
          <p:nvPr>
            <p:ph type="sldNum" sz="quarter" idx="12"/>
          </p:nvPr>
        </p:nvSpPr>
        <p:spPr/>
        <p:txBody>
          <a:bodyPr/>
          <a:lstStyle/>
          <a:p>
            <a:fld id="{F03A6EE9-6EE3-4445-953F-2E81CD86DCFA}" type="slidenum">
              <a:rPr lang="el-GR" smtClean="0"/>
              <a:t>‹#›</a:t>
            </a:fld>
            <a:endParaRPr lang="el-GR"/>
          </a:p>
        </p:txBody>
      </p:sp>
    </p:spTree>
    <p:extLst>
      <p:ext uri="{BB962C8B-B14F-4D97-AF65-F5344CB8AC3E}">
        <p14:creationId xmlns:p14="http://schemas.microsoft.com/office/powerpoint/2010/main" val="142909266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r>
              <a:rPr lang="el-GR"/>
              <a:t>6/7/2023</a:t>
            </a:r>
          </a:p>
        </p:txBody>
      </p:sp>
      <p:sp>
        <p:nvSpPr>
          <p:cNvPr id="4" name="Θέση υποσέλιδου 3"/>
          <p:cNvSpPr>
            <a:spLocks noGrp="1"/>
          </p:cNvSpPr>
          <p:nvPr>
            <p:ph type="ftr" sz="quarter" idx="11"/>
          </p:nvPr>
        </p:nvSpPr>
        <p:spPr/>
        <p:txBody>
          <a:bodyPr/>
          <a:lstStyle/>
          <a:p>
            <a:r>
              <a:rPr lang="en-US"/>
              <a:t>Interreg Project Closure Seminar at Tirana</a:t>
            </a:r>
            <a:endParaRPr lang="el-GR"/>
          </a:p>
        </p:txBody>
      </p:sp>
      <p:sp>
        <p:nvSpPr>
          <p:cNvPr id="5" name="Θέση αριθμού διαφάνειας 4"/>
          <p:cNvSpPr>
            <a:spLocks noGrp="1"/>
          </p:cNvSpPr>
          <p:nvPr>
            <p:ph type="sldNum" sz="quarter" idx="12"/>
          </p:nvPr>
        </p:nvSpPr>
        <p:spPr/>
        <p:txBody>
          <a:bodyPr/>
          <a:lstStyle/>
          <a:p>
            <a:fld id="{F03A6EE9-6EE3-4445-953F-2E81CD86DCFA}" type="slidenum">
              <a:rPr lang="el-GR" smtClean="0"/>
              <a:t>‹#›</a:t>
            </a:fld>
            <a:endParaRPr lang="el-GR"/>
          </a:p>
        </p:txBody>
      </p:sp>
    </p:spTree>
    <p:extLst>
      <p:ext uri="{BB962C8B-B14F-4D97-AF65-F5344CB8AC3E}">
        <p14:creationId xmlns:p14="http://schemas.microsoft.com/office/powerpoint/2010/main" val="105273401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a:t>6/7/2023</a:t>
            </a:r>
          </a:p>
        </p:txBody>
      </p:sp>
      <p:sp>
        <p:nvSpPr>
          <p:cNvPr id="3" name="Θέση υποσέλιδου 2"/>
          <p:cNvSpPr>
            <a:spLocks noGrp="1"/>
          </p:cNvSpPr>
          <p:nvPr>
            <p:ph type="ftr" sz="quarter" idx="11"/>
          </p:nvPr>
        </p:nvSpPr>
        <p:spPr/>
        <p:txBody>
          <a:bodyPr/>
          <a:lstStyle/>
          <a:p>
            <a:r>
              <a:rPr lang="en-US"/>
              <a:t>Interreg Project Closure Seminar at Tirana</a:t>
            </a:r>
            <a:endParaRPr lang="el-GR"/>
          </a:p>
        </p:txBody>
      </p:sp>
      <p:sp>
        <p:nvSpPr>
          <p:cNvPr id="4" name="Θέση αριθμού διαφάνειας 3"/>
          <p:cNvSpPr>
            <a:spLocks noGrp="1"/>
          </p:cNvSpPr>
          <p:nvPr>
            <p:ph type="sldNum" sz="quarter" idx="12"/>
          </p:nvPr>
        </p:nvSpPr>
        <p:spPr/>
        <p:txBody>
          <a:bodyPr/>
          <a:lstStyle/>
          <a:p>
            <a:fld id="{F03A6EE9-6EE3-4445-953F-2E81CD86DCFA}" type="slidenum">
              <a:rPr lang="el-GR" smtClean="0"/>
              <a:t>‹#›</a:t>
            </a:fld>
            <a:endParaRPr lang="el-GR"/>
          </a:p>
        </p:txBody>
      </p:sp>
    </p:spTree>
    <p:extLst>
      <p:ext uri="{BB962C8B-B14F-4D97-AF65-F5344CB8AC3E}">
        <p14:creationId xmlns:p14="http://schemas.microsoft.com/office/powerpoint/2010/main" val="255223632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r>
              <a:rPr lang="el-GR"/>
              <a:t>6/7/2023</a:t>
            </a:r>
          </a:p>
        </p:txBody>
      </p:sp>
      <p:sp>
        <p:nvSpPr>
          <p:cNvPr id="6" name="Θέση υποσέλιδου 5"/>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p:cNvSpPr>
            <a:spLocks noGrp="1"/>
          </p:cNvSpPr>
          <p:nvPr>
            <p:ph type="sldNum" sz="quarter" idx="12"/>
          </p:nvPr>
        </p:nvSpPr>
        <p:spPr/>
        <p:txBody>
          <a:bodyPr/>
          <a:lstStyle/>
          <a:p>
            <a:fld id="{F03A6EE9-6EE3-4445-953F-2E81CD86DCFA}" type="slidenum">
              <a:rPr lang="el-GR" smtClean="0"/>
              <a:t>‹#›</a:t>
            </a:fld>
            <a:endParaRPr lang="el-GR"/>
          </a:p>
        </p:txBody>
      </p:sp>
    </p:spTree>
    <p:extLst>
      <p:ext uri="{BB962C8B-B14F-4D97-AF65-F5344CB8AC3E}">
        <p14:creationId xmlns:p14="http://schemas.microsoft.com/office/powerpoint/2010/main" val="287705388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r>
              <a:rPr lang="el-GR"/>
              <a:t>6/7/2023</a:t>
            </a:r>
          </a:p>
        </p:txBody>
      </p:sp>
      <p:sp>
        <p:nvSpPr>
          <p:cNvPr id="6" name="Θέση υποσέλιδου 5"/>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p:cNvSpPr>
            <a:spLocks noGrp="1"/>
          </p:cNvSpPr>
          <p:nvPr>
            <p:ph type="sldNum" sz="quarter" idx="12"/>
          </p:nvPr>
        </p:nvSpPr>
        <p:spPr/>
        <p:txBody>
          <a:bodyPr/>
          <a:lstStyle/>
          <a:p>
            <a:fld id="{F03A6EE9-6EE3-4445-953F-2E81CD86DCFA}" type="slidenum">
              <a:rPr lang="el-GR" smtClean="0"/>
              <a:t>‹#›</a:t>
            </a:fld>
            <a:endParaRPr lang="el-GR"/>
          </a:p>
        </p:txBody>
      </p:sp>
    </p:spTree>
    <p:extLst>
      <p:ext uri="{BB962C8B-B14F-4D97-AF65-F5344CB8AC3E}">
        <p14:creationId xmlns:p14="http://schemas.microsoft.com/office/powerpoint/2010/main" val="374006227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F03A6EE9-6EE3-4445-953F-2E81CD86DCFA}" type="slidenum">
              <a:rPr lang="el-GR" smtClean="0"/>
              <a:t>‹#›</a:t>
            </a:fld>
            <a:endParaRPr lang="el-GR"/>
          </a:p>
        </p:txBody>
      </p:sp>
    </p:spTree>
    <p:extLst>
      <p:ext uri="{BB962C8B-B14F-4D97-AF65-F5344CB8AC3E}">
        <p14:creationId xmlns:p14="http://schemas.microsoft.com/office/powerpoint/2010/main" val="1732100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F03A6EE9-6EE3-4445-953F-2E81CD86DCFA}" type="slidenum">
              <a:rPr lang="el-GR" smtClean="0"/>
              <a:t>‹#›</a:t>
            </a:fld>
            <a:endParaRPr lang="el-GR"/>
          </a:p>
        </p:txBody>
      </p:sp>
    </p:spTree>
    <p:extLst>
      <p:ext uri="{BB962C8B-B14F-4D97-AF65-F5344CB8AC3E}">
        <p14:creationId xmlns:p14="http://schemas.microsoft.com/office/powerpoint/2010/main" val="287786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3F07D68-85B5-25F2-BBC2-CA084D7EB275}"/>
              </a:ext>
            </a:extLst>
          </p:cNvPr>
          <p:cNvSpPr>
            <a:spLocks noGrp="1"/>
          </p:cNvSpPr>
          <p:nvPr>
            <p:ph type="dt" sz="half" idx="10"/>
          </p:nvPr>
        </p:nvSpPr>
        <p:spPr/>
        <p:txBody>
          <a:bodyPr/>
          <a:lstStyle/>
          <a:p>
            <a:r>
              <a:rPr lang="el-GR"/>
              <a:t>6/7/2023</a:t>
            </a:r>
          </a:p>
        </p:txBody>
      </p:sp>
      <p:sp>
        <p:nvSpPr>
          <p:cNvPr id="3" name="Θέση υποσέλιδου 2">
            <a:extLst>
              <a:ext uri="{FF2B5EF4-FFF2-40B4-BE49-F238E27FC236}">
                <a16:creationId xmlns:a16="http://schemas.microsoft.com/office/drawing/2014/main" id="{E83566CB-4153-BCB4-167F-1CD11AC66F20}"/>
              </a:ext>
            </a:extLst>
          </p:cNvPr>
          <p:cNvSpPr>
            <a:spLocks noGrp="1"/>
          </p:cNvSpPr>
          <p:nvPr>
            <p:ph type="ftr" sz="quarter" idx="11"/>
          </p:nvPr>
        </p:nvSpPr>
        <p:spPr/>
        <p:txBody>
          <a:bodyPr/>
          <a:lstStyle/>
          <a:p>
            <a:r>
              <a:rPr lang="en-US"/>
              <a:t>Interreg Project Closure Seminar at Tirana</a:t>
            </a:r>
            <a:endParaRPr lang="el-GR"/>
          </a:p>
        </p:txBody>
      </p:sp>
      <p:sp>
        <p:nvSpPr>
          <p:cNvPr id="4" name="Θέση αριθμού διαφάνειας 3">
            <a:extLst>
              <a:ext uri="{FF2B5EF4-FFF2-40B4-BE49-F238E27FC236}">
                <a16:creationId xmlns:a16="http://schemas.microsoft.com/office/drawing/2014/main" id="{22CFDE3E-C1E6-8697-C67D-50C59D00EA56}"/>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136335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BD8E5E-72AB-2950-ADF9-C588BE7CDC7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871E81F-1C0E-787F-5EB4-5747BDD39E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E2AF610-1259-78A9-524D-4B174CF717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86EB1CF-A027-FC86-1544-3E6F54B945AA}"/>
              </a:ext>
            </a:extLst>
          </p:cNvPr>
          <p:cNvSpPr>
            <a:spLocks noGrp="1"/>
          </p:cNvSpPr>
          <p:nvPr>
            <p:ph type="dt" sz="half" idx="10"/>
          </p:nvPr>
        </p:nvSpPr>
        <p:spPr/>
        <p:txBody>
          <a:bodyPr/>
          <a:lstStyle/>
          <a:p>
            <a:r>
              <a:rPr lang="el-GR"/>
              <a:t>6/7/2023</a:t>
            </a:r>
          </a:p>
        </p:txBody>
      </p:sp>
      <p:sp>
        <p:nvSpPr>
          <p:cNvPr id="6" name="Θέση υποσέλιδου 5">
            <a:extLst>
              <a:ext uri="{FF2B5EF4-FFF2-40B4-BE49-F238E27FC236}">
                <a16:creationId xmlns:a16="http://schemas.microsoft.com/office/drawing/2014/main" id="{14DE083A-AE19-04DC-B3CA-47ACEA406A44}"/>
              </a:ext>
            </a:extLst>
          </p:cNvPr>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a:extLst>
              <a:ext uri="{FF2B5EF4-FFF2-40B4-BE49-F238E27FC236}">
                <a16:creationId xmlns:a16="http://schemas.microsoft.com/office/drawing/2014/main" id="{398DBE47-087B-A5CF-F6DF-F9A141A0E593}"/>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3173279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B8C119-7A18-8A02-E44E-3347CB9B231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6B6554A-14B2-17A6-B9AD-907CB9C909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D2D0191-00D9-B587-FC0D-83A4C24E7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3D46A44-89E9-8331-67E3-3AD5ECE0358F}"/>
              </a:ext>
            </a:extLst>
          </p:cNvPr>
          <p:cNvSpPr>
            <a:spLocks noGrp="1"/>
          </p:cNvSpPr>
          <p:nvPr>
            <p:ph type="dt" sz="half" idx="10"/>
          </p:nvPr>
        </p:nvSpPr>
        <p:spPr/>
        <p:txBody>
          <a:bodyPr/>
          <a:lstStyle/>
          <a:p>
            <a:r>
              <a:rPr lang="el-GR"/>
              <a:t>6/7/2023</a:t>
            </a:r>
          </a:p>
        </p:txBody>
      </p:sp>
      <p:sp>
        <p:nvSpPr>
          <p:cNvPr id="6" name="Θέση υποσέλιδου 5">
            <a:extLst>
              <a:ext uri="{FF2B5EF4-FFF2-40B4-BE49-F238E27FC236}">
                <a16:creationId xmlns:a16="http://schemas.microsoft.com/office/drawing/2014/main" id="{C74EC058-C4D5-89A8-E241-97C12E518ED7}"/>
              </a:ext>
            </a:extLst>
          </p:cNvPr>
          <p:cNvSpPr>
            <a:spLocks noGrp="1"/>
          </p:cNvSpPr>
          <p:nvPr>
            <p:ph type="ftr" sz="quarter" idx="11"/>
          </p:nvPr>
        </p:nvSpPr>
        <p:spPr/>
        <p:txBody>
          <a:bodyPr/>
          <a:lstStyle/>
          <a:p>
            <a:r>
              <a:rPr lang="en-US"/>
              <a:t>Interreg Project Closure Seminar at Tirana</a:t>
            </a:r>
            <a:endParaRPr lang="el-GR"/>
          </a:p>
        </p:txBody>
      </p:sp>
      <p:sp>
        <p:nvSpPr>
          <p:cNvPr id="7" name="Θέση αριθμού διαφάνειας 6">
            <a:extLst>
              <a:ext uri="{FF2B5EF4-FFF2-40B4-BE49-F238E27FC236}">
                <a16:creationId xmlns:a16="http://schemas.microsoft.com/office/drawing/2014/main" id="{6DC03DA6-B1B9-4A6D-B7FE-B205E81A5F5B}"/>
              </a:ext>
            </a:extLst>
          </p:cNvPr>
          <p:cNvSpPr>
            <a:spLocks noGrp="1"/>
          </p:cNvSpPr>
          <p:nvPr>
            <p:ph type="sldNum" sz="quarter" idx="12"/>
          </p:nvPr>
        </p:nvSpPr>
        <p:spPr/>
        <p:txBody>
          <a:bodyPr/>
          <a:lstStyle/>
          <a:p>
            <a:fld id="{A1CBCC32-1F1E-400B-AE1A-CC8187F531C7}" type="slidenum">
              <a:rPr lang="el-GR" smtClean="0"/>
              <a:t>‹#›</a:t>
            </a:fld>
            <a:endParaRPr lang="el-GR"/>
          </a:p>
        </p:txBody>
      </p:sp>
    </p:spTree>
    <p:extLst>
      <p:ext uri="{BB962C8B-B14F-4D97-AF65-F5344CB8AC3E}">
        <p14:creationId xmlns:p14="http://schemas.microsoft.com/office/powerpoint/2010/main" val="3831024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67A8D6D-F6F7-7C8B-8186-C3EAF060B8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DF8B3F6-A7FB-2EE7-018E-13CBAB5440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D42B39A-E505-425E-67A7-4F0420A410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a:t>6/7/2023</a:t>
            </a:r>
          </a:p>
        </p:txBody>
      </p:sp>
      <p:sp>
        <p:nvSpPr>
          <p:cNvPr id="5" name="Θέση υποσέλιδου 4">
            <a:extLst>
              <a:ext uri="{FF2B5EF4-FFF2-40B4-BE49-F238E27FC236}">
                <a16:creationId xmlns:a16="http://schemas.microsoft.com/office/drawing/2014/main" id="{647AAC41-C1E1-BBC8-554D-FA0EB0BC58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8B2973C2-FC7A-45DE-0C62-F1A63ACA61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BCC32-1F1E-400B-AE1A-CC8187F531C7}" type="slidenum">
              <a:rPr lang="el-GR" smtClean="0"/>
              <a:t>‹#›</a:t>
            </a:fld>
            <a:endParaRPr lang="el-GR"/>
          </a:p>
        </p:txBody>
      </p:sp>
    </p:spTree>
    <p:extLst>
      <p:ext uri="{BB962C8B-B14F-4D97-AF65-F5344CB8AC3E}">
        <p14:creationId xmlns:p14="http://schemas.microsoft.com/office/powerpoint/2010/main" val="3240324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a:t>6/7/2023</a:t>
            </a: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Interreg Project Closure Seminar at Tirana</a:t>
            </a:r>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6262E-C3EB-4920-9A92-A2B16658D411}" type="slidenum">
              <a:rPr lang="el-GR" smtClean="0"/>
              <a:t>‹#›</a:t>
            </a:fld>
            <a:endParaRPr lang="el-GR"/>
          </a:p>
        </p:txBody>
      </p:sp>
    </p:spTree>
    <p:extLst>
      <p:ext uri="{BB962C8B-B14F-4D97-AF65-F5344CB8AC3E}">
        <p14:creationId xmlns:p14="http://schemas.microsoft.com/office/powerpoint/2010/main" val="55879137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67A8D6D-F6F7-7C8B-8186-C3EAF060B8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DF8B3F6-A7FB-2EE7-018E-13CBAB5440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D42B39A-E505-425E-67A7-4F0420A410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a:t>6/7/2023</a:t>
            </a:r>
          </a:p>
        </p:txBody>
      </p:sp>
      <p:sp>
        <p:nvSpPr>
          <p:cNvPr id="5" name="Θέση υποσέλιδου 4">
            <a:extLst>
              <a:ext uri="{FF2B5EF4-FFF2-40B4-BE49-F238E27FC236}">
                <a16:creationId xmlns:a16="http://schemas.microsoft.com/office/drawing/2014/main" id="{647AAC41-C1E1-BBC8-554D-FA0EB0BC58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8B2973C2-FC7A-45DE-0C62-F1A63ACA61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BCC32-1F1E-400B-AE1A-CC8187F531C7}" type="slidenum">
              <a:rPr lang="el-GR" smtClean="0"/>
              <a:t>‹#›</a:t>
            </a:fld>
            <a:endParaRPr lang="el-GR"/>
          </a:p>
        </p:txBody>
      </p:sp>
    </p:spTree>
    <p:extLst>
      <p:ext uri="{BB962C8B-B14F-4D97-AF65-F5344CB8AC3E}">
        <p14:creationId xmlns:p14="http://schemas.microsoft.com/office/powerpoint/2010/main" val="131659805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67A8D6D-F6F7-7C8B-8186-C3EAF060B8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DF8B3F6-A7FB-2EE7-018E-13CBAB5440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D42B39A-E505-425E-67A7-4F0420A410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a:t>6/7/2023</a:t>
            </a:r>
          </a:p>
        </p:txBody>
      </p:sp>
      <p:sp>
        <p:nvSpPr>
          <p:cNvPr id="5" name="Θέση υποσέλιδου 4">
            <a:extLst>
              <a:ext uri="{FF2B5EF4-FFF2-40B4-BE49-F238E27FC236}">
                <a16:creationId xmlns:a16="http://schemas.microsoft.com/office/drawing/2014/main" id="{647AAC41-C1E1-BBC8-554D-FA0EB0BC58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Interreg Project Closure Seminar at Tirana</a:t>
            </a:r>
            <a:endParaRPr lang="el-GR"/>
          </a:p>
        </p:txBody>
      </p:sp>
      <p:sp>
        <p:nvSpPr>
          <p:cNvPr id="6" name="Θέση αριθμού διαφάνειας 5">
            <a:extLst>
              <a:ext uri="{FF2B5EF4-FFF2-40B4-BE49-F238E27FC236}">
                <a16:creationId xmlns:a16="http://schemas.microsoft.com/office/drawing/2014/main" id="{8B2973C2-FC7A-45DE-0C62-F1A63ACA61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BCC32-1F1E-400B-AE1A-CC8187F531C7}" type="slidenum">
              <a:rPr lang="el-GR" smtClean="0"/>
              <a:t>‹#›</a:t>
            </a:fld>
            <a:endParaRPr lang="el-GR"/>
          </a:p>
        </p:txBody>
      </p:sp>
    </p:spTree>
    <p:extLst>
      <p:ext uri="{BB962C8B-B14F-4D97-AF65-F5344CB8AC3E}">
        <p14:creationId xmlns:p14="http://schemas.microsoft.com/office/powerpoint/2010/main" val="357678159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a:t>6/7/2023</a:t>
            </a: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Interreg Project Closure Seminar at Tirana</a:t>
            </a:r>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07845-ADC2-435A-A79D-1E5B68D92478}" type="slidenum">
              <a:rPr lang="el-GR" smtClean="0"/>
              <a:t>‹#›</a:t>
            </a:fld>
            <a:endParaRPr lang="el-GR"/>
          </a:p>
        </p:txBody>
      </p:sp>
    </p:spTree>
    <p:extLst>
      <p:ext uri="{BB962C8B-B14F-4D97-AF65-F5344CB8AC3E}">
        <p14:creationId xmlns:p14="http://schemas.microsoft.com/office/powerpoint/2010/main" val="19620569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a:t>6/7/2023</a:t>
            </a: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Interreg Project Closure Seminar at Tirana</a:t>
            </a:r>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A6EE9-6EE3-4445-953F-2E81CD86DCFA}" type="slidenum">
              <a:rPr lang="el-GR" smtClean="0"/>
              <a:t>‹#›</a:t>
            </a:fld>
            <a:endParaRPr lang="el-GR"/>
          </a:p>
        </p:txBody>
      </p:sp>
    </p:spTree>
    <p:extLst>
      <p:ext uri="{BB962C8B-B14F-4D97-AF65-F5344CB8AC3E}">
        <p14:creationId xmlns:p14="http://schemas.microsoft.com/office/powerpoint/2010/main" val="944010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B59E9C3D-BE9F-A778-F261-83F70601B293}"/>
              </a:ext>
            </a:extLst>
          </p:cNvPr>
          <p:cNvSpPr>
            <a:spLocks noGrp="1"/>
          </p:cNvSpPr>
          <p:nvPr>
            <p:ph type="sldNum" sz="quarter" idx="12"/>
          </p:nvPr>
        </p:nvSpPr>
        <p:spPr/>
        <p:txBody>
          <a:bodyPr/>
          <a:lstStyle/>
          <a:p>
            <a:fld id="{24658D2D-A5BE-4C43-BDB1-CC039F78E81D}" type="slidenum">
              <a:rPr lang="el-GR" smtClean="0"/>
              <a:t>1</a:t>
            </a:fld>
            <a:endParaRPr lang="el-GR" dirty="0"/>
          </a:p>
        </p:txBody>
      </p:sp>
      <p:sp>
        <p:nvSpPr>
          <p:cNvPr id="4" name="Ορθογώνιο 3"/>
          <p:cNvSpPr/>
          <p:nvPr/>
        </p:nvSpPr>
        <p:spPr>
          <a:xfrm>
            <a:off x="2217420" y="1484217"/>
            <a:ext cx="8435340" cy="3046988"/>
          </a:xfrm>
          <a:prstGeom prst="rect">
            <a:avLst/>
          </a:prstGeom>
        </p:spPr>
        <p:txBody>
          <a:bodyPr wrap="square">
            <a:spAutoFit/>
          </a:bodyPr>
          <a:lstStyle/>
          <a:p>
            <a:pPr>
              <a:defRPr/>
            </a:pPr>
            <a:r>
              <a:rPr lang="en-US" sz="3200" b="1" dirty="0" err="1"/>
              <a:t>Interreg</a:t>
            </a:r>
            <a:r>
              <a:rPr lang="en-US" sz="3200" b="1" dirty="0"/>
              <a:t> Project Closure Seminar</a:t>
            </a:r>
            <a:endParaRPr lang="el-GR" sz="3200" b="1" dirty="0"/>
          </a:p>
          <a:p>
            <a:pPr>
              <a:defRPr/>
            </a:pPr>
            <a:endParaRPr lang="el-GR" sz="3200" b="1" dirty="0"/>
          </a:p>
          <a:p>
            <a:pPr>
              <a:defRPr/>
            </a:pPr>
            <a:r>
              <a:rPr lang="en-US" sz="3200" b="1" dirty="0">
                <a:solidFill>
                  <a:prstClr val="black">
                    <a:tint val="75000"/>
                  </a:prstClr>
                </a:solidFill>
              </a:rPr>
              <a:t>Location</a:t>
            </a:r>
            <a:r>
              <a:rPr lang="el-GR" sz="3200" b="1" dirty="0">
                <a:solidFill>
                  <a:prstClr val="black">
                    <a:tint val="75000"/>
                  </a:prstClr>
                </a:solidFill>
              </a:rPr>
              <a:t>: </a:t>
            </a:r>
            <a:r>
              <a:rPr lang="en-US" sz="3200" b="1" dirty="0"/>
              <a:t>Tirana</a:t>
            </a:r>
            <a:r>
              <a:rPr lang="el-GR" sz="3200" b="1" dirty="0"/>
              <a:t>, </a:t>
            </a:r>
            <a:r>
              <a:rPr lang="en-US" sz="3200" b="1" dirty="0"/>
              <a:t>6</a:t>
            </a:r>
            <a:r>
              <a:rPr lang="el-GR" sz="3200" b="1" dirty="0"/>
              <a:t>-</a:t>
            </a:r>
            <a:r>
              <a:rPr lang="en-US" sz="3200" b="1" dirty="0"/>
              <a:t>7</a:t>
            </a:r>
            <a:r>
              <a:rPr lang="el-GR" sz="3200" b="1" dirty="0"/>
              <a:t>-2023 </a:t>
            </a:r>
          </a:p>
          <a:p>
            <a:pPr>
              <a:defRPr/>
            </a:pPr>
            <a:endParaRPr lang="el-GR" sz="3200" b="1" dirty="0">
              <a:solidFill>
                <a:prstClr val="black">
                  <a:tint val="75000"/>
                </a:prstClr>
              </a:solidFill>
            </a:endParaRPr>
          </a:p>
          <a:p>
            <a:pPr>
              <a:defRPr/>
            </a:pPr>
            <a:r>
              <a:rPr lang="en-US" sz="3200" b="1" dirty="0"/>
              <a:t>Obligations regarding Archives, Communication and Publicity</a:t>
            </a:r>
            <a:endParaRPr lang="el-GR" sz="3200" b="1" dirty="0"/>
          </a:p>
        </p:txBody>
      </p:sp>
      <p:pic>
        <p:nvPicPr>
          <p:cNvPr id="5" name="Εικόνα 4">
            <a:extLst>
              <a:ext uri="{FF2B5EF4-FFF2-40B4-BE49-F238E27FC236}">
                <a16:creationId xmlns:a16="http://schemas.microsoft.com/office/drawing/2014/main" id="{1F7EE697-9CE1-13E4-D13D-526499A19C3B}"/>
              </a:ext>
            </a:extLst>
          </p:cNvPr>
          <p:cNvPicPr>
            <a:picLocks noChangeAspect="1"/>
          </p:cNvPicPr>
          <p:nvPr/>
        </p:nvPicPr>
        <p:blipFill>
          <a:blip r:embed="rId2"/>
          <a:stretch>
            <a:fillRect/>
          </a:stretch>
        </p:blipFill>
        <p:spPr>
          <a:xfrm>
            <a:off x="-24326" y="0"/>
            <a:ext cx="12216326" cy="989215"/>
          </a:xfrm>
          <a:prstGeom prst="rect">
            <a:avLst/>
          </a:prstGeom>
        </p:spPr>
      </p:pic>
      <p:sp>
        <p:nvSpPr>
          <p:cNvPr id="3" name="Θέση ημερομηνίας 2"/>
          <p:cNvSpPr>
            <a:spLocks noGrp="1"/>
          </p:cNvSpPr>
          <p:nvPr>
            <p:ph type="dt" sz="half" idx="10"/>
          </p:nvPr>
        </p:nvSpPr>
        <p:spPr/>
        <p:txBody>
          <a:bodyPr/>
          <a:lstStyle/>
          <a:p>
            <a:r>
              <a:rPr lang="el-GR"/>
              <a:t>6/7/2023</a:t>
            </a:r>
            <a:endParaRPr lang="el-GR" dirty="0"/>
          </a:p>
        </p:txBody>
      </p:sp>
      <p:sp>
        <p:nvSpPr>
          <p:cNvPr id="6" name="Θέση υποσέλιδου 5"/>
          <p:cNvSpPr>
            <a:spLocks noGrp="1"/>
          </p:cNvSpPr>
          <p:nvPr>
            <p:ph type="ftr" sz="quarter" idx="11"/>
          </p:nvPr>
        </p:nvSpPr>
        <p:spPr/>
        <p:txBody>
          <a:bodyPr/>
          <a:lstStyle/>
          <a:p>
            <a:r>
              <a:rPr lang="en-US"/>
              <a:t>Interreg Project Closure Seminar at Tirana</a:t>
            </a:r>
            <a:endParaRPr lang="el-GR"/>
          </a:p>
        </p:txBody>
      </p:sp>
      <p:pic>
        <p:nvPicPr>
          <p:cNvPr id="8" name="Εικόνα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38200" y="4843316"/>
            <a:ext cx="4450080" cy="1018032"/>
          </a:xfrm>
          <a:prstGeom prst="rect">
            <a:avLst/>
          </a:prstGeom>
        </p:spPr>
      </p:pic>
      <p:pic>
        <p:nvPicPr>
          <p:cNvPr id="9" name="Εικόνα 8" descr="\\INTERREGFS02\shared_balkan_center\JTS_GR-AL_2021-2027\Communication 2021-2027\Logo\Saspac.png"/>
          <p:cNvPicPr/>
          <p:nvPr/>
        </p:nvPicPr>
        <p:blipFill>
          <a:blip r:embed="rId4">
            <a:extLst>
              <a:ext uri="{28A0092B-C50C-407E-A947-70E740481C1C}">
                <a14:useLocalDpi xmlns:a14="http://schemas.microsoft.com/office/drawing/2010/main" val="0"/>
              </a:ext>
            </a:extLst>
          </a:blip>
          <a:srcRect/>
          <a:stretch>
            <a:fillRect/>
          </a:stretch>
        </p:blipFill>
        <p:spPr bwMode="auto">
          <a:xfrm>
            <a:off x="8025064" y="4843316"/>
            <a:ext cx="2619124" cy="1018032"/>
          </a:xfrm>
          <a:prstGeom prst="rect">
            <a:avLst/>
          </a:prstGeom>
          <a:noFill/>
          <a:ln>
            <a:noFill/>
          </a:ln>
        </p:spPr>
      </p:pic>
    </p:spTree>
    <p:extLst>
      <p:ext uri="{BB962C8B-B14F-4D97-AF65-F5344CB8AC3E}">
        <p14:creationId xmlns:p14="http://schemas.microsoft.com/office/powerpoint/2010/main" val="1072800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1F7EE697-9CE1-13E4-D13D-526499A19C3B}"/>
              </a:ext>
            </a:extLst>
          </p:cNvPr>
          <p:cNvPicPr>
            <a:picLocks noChangeAspect="1"/>
          </p:cNvPicPr>
          <p:nvPr/>
        </p:nvPicPr>
        <p:blipFill>
          <a:blip r:embed="rId2"/>
          <a:stretch>
            <a:fillRect/>
          </a:stretch>
        </p:blipFill>
        <p:spPr>
          <a:xfrm>
            <a:off x="1" y="0"/>
            <a:ext cx="12216326" cy="989215"/>
          </a:xfrm>
          <a:prstGeom prst="rect">
            <a:avLst/>
          </a:prstGeom>
        </p:spPr>
      </p:pic>
      <p:sp>
        <p:nvSpPr>
          <p:cNvPr id="4" name="TextBox 3"/>
          <p:cNvSpPr txBox="1"/>
          <p:nvPr/>
        </p:nvSpPr>
        <p:spPr>
          <a:xfrm>
            <a:off x="3185229" y="2715388"/>
            <a:ext cx="5410708" cy="1554272"/>
          </a:xfrm>
          <a:prstGeom prst="rect">
            <a:avLst/>
          </a:prstGeom>
          <a:solidFill>
            <a:srgbClr val="DAE7F6"/>
          </a:solidFill>
          <a:effectLst>
            <a:glow rad="228600">
              <a:schemeClr val="accent1">
                <a:satMod val="175000"/>
                <a:alpha val="40000"/>
              </a:schemeClr>
            </a:glow>
            <a:innerShdw blurRad="63500" dist="50800" dir="16200000">
              <a:prstClr val="black">
                <a:alpha val="50000"/>
              </a:prstClr>
            </a:innerShdw>
          </a:effectLst>
          <a:scene3d>
            <a:camera prst="orthographicFront"/>
            <a:lightRig rig="threePt" dir="t"/>
          </a:scene3d>
          <a:sp3d>
            <a:bevelT prst="angle"/>
          </a:sp3d>
        </p:spPr>
        <p:style>
          <a:lnRef idx="0">
            <a:scrgbClr r="0" g="0" b="0"/>
          </a:lnRef>
          <a:fillRef idx="1002">
            <a:schemeClr val="dk2"/>
          </a:fillRef>
          <a:effectRef idx="0">
            <a:scrgbClr r="0" g="0" b="0"/>
          </a:effectRef>
          <a:fontRef idx="major"/>
        </p:style>
        <p:txBody>
          <a:bodyPr>
            <a:spAutoFit/>
          </a:bodyPr>
          <a:lstStyle/>
          <a:p>
            <a:pPr algn="ctr" eaLnBrk="1" hangingPunct="1">
              <a:defRPr/>
            </a:pPr>
            <a:endParaRPr lang="el-GR" altLang="el-GR" sz="3500" b="1" dirty="0">
              <a:solidFill>
                <a:srgbClr val="003399"/>
              </a:solidFill>
              <a:latin typeface="Opensans "/>
            </a:endParaRPr>
          </a:p>
          <a:p>
            <a:pPr algn="ctr" eaLnBrk="1" hangingPunct="1">
              <a:defRPr/>
            </a:pPr>
            <a:r>
              <a:rPr lang="en-US" sz="2500" b="1" kern="1600" dirty="0">
                <a:solidFill>
                  <a:srgbClr val="003399"/>
                </a:solidFill>
                <a:latin typeface="Opensans"/>
              </a:rPr>
              <a:t>DELIVERABLES COLLECTION</a:t>
            </a:r>
            <a:endParaRPr lang="el-GR" sz="2500" b="1" kern="1600" dirty="0">
              <a:solidFill>
                <a:srgbClr val="003399"/>
              </a:solidFill>
              <a:latin typeface="Opensans"/>
            </a:endParaRPr>
          </a:p>
          <a:p>
            <a:pPr algn="ctr" eaLnBrk="1" hangingPunct="1">
              <a:defRPr/>
            </a:pPr>
            <a:r>
              <a:rPr lang="el-GR" sz="2500" b="1" kern="1600" dirty="0">
                <a:solidFill>
                  <a:srgbClr val="003399"/>
                </a:solidFill>
                <a:latin typeface="Opensans"/>
              </a:rPr>
              <a:t> </a:t>
            </a:r>
            <a:r>
              <a:rPr lang="el-GR" altLang="el-GR" sz="3500" b="1" dirty="0">
                <a:solidFill>
                  <a:srgbClr val="003399"/>
                </a:solidFill>
                <a:latin typeface="Opensans "/>
              </a:rPr>
              <a:t> </a:t>
            </a:r>
          </a:p>
        </p:txBody>
      </p:sp>
      <p:sp>
        <p:nvSpPr>
          <p:cNvPr id="2" name="Θέση ημερομηνίας 1"/>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A1CBCC32-1F1E-400B-AE1A-CC8187F531C7}" type="slidenum">
              <a:rPr lang="el-GR" smtClean="0"/>
              <a:t>10</a:t>
            </a:fld>
            <a:endParaRPr lang="el-GR"/>
          </a:p>
        </p:txBody>
      </p:sp>
    </p:spTree>
    <p:extLst>
      <p:ext uri="{BB962C8B-B14F-4D97-AF65-F5344CB8AC3E}">
        <p14:creationId xmlns:p14="http://schemas.microsoft.com/office/powerpoint/2010/main" val="4022337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1F7EE697-9CE1-13E4-D13D-526499A19C3B}"/>
              </a:ext>
            </a:extLst>
          </p:cNvPr>
          <p:cNvPicPr>
            <a:picLocks noChangeAspect="1"/>
          </p:cNvPicPr>
          <p:nvPr/>
        </p:nvPicPr>
        <p:blipFill>
          <a:blip r:embed="rId2"/>
          <a:stretch>
            <a:fillRect/>
          </a:stretch>
        </p:blipFill>
        <p:spPr>
          <a:xfrm>
            <a:off x="1" y="0"/>
            <a:ext cx="12216326" cy="989215"/>
          </a:xfrm>
          <a:prstGeom prst="rect">
            <a:avLst/>
          </a:prstGeom>
        </p:spPr>
      </p:pic>
      <p:sp>
        <p:nvSpPr>
          <p:cNvPr id="4" name="Ορθογώνιο 3"/>
          <p:cNvSpPr/>
          <p:nvPr/>
        </p:nvSpPr>
        <p:spPr>
          <a:xfrm>
            <a:off x="1046416" y="1671081"/>
            <a:ext cx="9747407" cy="3293209"/>
          </a:xfrm>
          <a:prstGeom prst="rect">
            <a:avLst/>
          </a:prstGeom>
        </p:spPr>
        <p:txBody>
          <a:bodyPr wrap="square">
            <a:spAutoFit/>
          </a:bodyPr>
          <a:lstStyle/>
          <a:p>
            <a:pPr algn="just" eaLnBrk="1" hangingPunct="1">
              <a:defRPr/>
            </a:pPr>
            <a:endParaRPr lang="el-GR" sz="1600" dirty="0"/>
          </a:p>
          <a:p>
            <a:pPr marL="285750" indent="-285750" algn="just" eaLnBrk="1" hangingPunct="1">
              <a:lnSpc>
                <a:spcPct val="150000"/>
              </a:lnSpc>
              <a:buFont typeface="Wingdings" panose="05000000000000000000" pitchFamily="2" charset="2"/>
              <a:buChar char="v"/>
              <a:defRPr/>
            </a:pPr>
            <a:r>
              <a:rPr lang="en-US" sz="1600" dirty="0"/>
              <a:t>Lead Beneficiaries shall collect and publish in their websites all deliverables produced during project implementation. </a:t>
            </a:r>
          </a:p>
          <a:p>
            <a:pPr marL="285750" indent="-285750" algn="just" eaLnBrk="1" hangingPunct="1">
              <a:lnSpc>
                <a:spcPct val="150000"/>
              </a:lnSpc>
              <a:buFont typeface="Wingdings" panose="05000000000000000000" pitchFamily="2" charset="2"/>
              <a:buChar char="v"/>
              <a:defRPr/>
            </a:pPr>
            <a:endParaRPr lang="el-GR" sz="1600" dirty="0"/>
          </a:p>
          <a:p>
            <a:pPr marL="285750" indent="-285750" algn="just">
              <a:lnSpc>
                <a:spcPct val="150000"/>
              </a:lnSpc>
              <a:buFont typeface="Wingdings" panose="05000000000000000000" pitchFamily="2" charset="2"/>
              <a:buChar char="v"/>
              <a:defRPr/>
            </a:pPr>
            <a:r>
              <a:rPr lang="en-US" sz="1600" dirty="0"/>
              <a:t>LB must upload all core deliverables to a relevant cloud </a:t>
            </a:r>
            <a:r>
              <a:rPr lang="en-US" sz="1600" dirty="0" err="1"/>
              <a:t>platfroms</a:t>
            </a:r>
            <a:r>
              <a:rPr lang="en-US" sz="1600" dirty="0"/>
              <a:t> (</a:t>
            </a:r>
            <a:r>
              <a:rPr lang="el-GR" sz="1600" dirty="0"/>
              <a:t>OneDrive, </a:t>
            </a:r>
            <a:r>
              <a:rPr lang="el-GR" sz="1600" dirty="0" err="1"/>
              <a:t>GoogleDrive</a:t>
            </a:r>
            <a:r>
              <a:rPr lang="en-US" sz="1600" dirty="0"/>
              <a:t>, </a:t>
            </a:r>
            <a:r>
              <a:rPr lang="en-US" sz="1600" dirty="0" err="1"/>
              <a:t>DropBox</a:t>
            </a:r>
            <a:r>
              <a:rPr lang="el-GR" sz="1600" dirty="0"/>
              <a:t> </a:t>
            </a:r>
            <a:r>
              <a:rPr lang="en-US" sz="1600" dirty="0"/>
              <a:t>etc.)</a:t>
            </a:r>
            <a:r>
              <a:rPr lang="el-GR" sz="1600" dirty="0"/>
              <a:t> </a:t>
            </a:r>
            <a:r>
              <a:rPr lang="en-US" sz="1600" dirty="0"/>
              <a:t>granting access to JS and POs and send the list and the links to the JS (in excel format)</a:t>
            </a:r>
            <a:r>
              <a:rPr lang="el-GR" sz="1600" dirty="0"/>
              <a:t>. </a:t>
            </a:r>
            <a:r>
              <a:rPr lang="en-US" sz="1600" dirty="0"/>
              <a:t>In case there is not enough online storage space, the deliverables shall be stored and sent to JS via</a:t>
            </a:r>
            <a:r>
              <a:rPr lang="el-GR" sz="1600" dirty="0"/>
              <a:t> USB / DVD.</a:t>
            </a:r>
            <a:endParaRPr lang="en-US" sz="1600" dirty="0"/>
          </a:p>
          <a:p>
            <a:pPr marL="285750" indent="-285750" algn="just">
              <a:lnSpc>
                <a:spcPct val="150000"/>
              </a:lnSpc>
              <a:buFont typeface="Wingdings" panose="05000000000000000000" pitchFamily="2" charset="2"/>
              <a:buChar char="v"/>
              <a:defRPr/>
            </a:pPr>
            <a:endParaRPr lang="el-GR" sz="1600" dirty="0"/>
          </a:p>
          <a:p>
            <a:pPr marL="285750" indent="-285750" algn="just">
              <a:lnSpc>
                <a:spcPct val="150000"/>
              </a:lnSpc>
              <a:buFont typeface="Wingdings" panose="05000000000000000000" pitchFamily="2" charset="2"/>
              <a:buChar char="v"/>
              <a:defRPr/>
            </a:pPr>
            <a:r>
              <a:rPr lang="en-US" sz="1600" i="1" dirty="0">
                <a:solidFill>
                  <a:prstClr val="black"/>
                </a:solidFill>
                <a:effectLst>
                  <a:outerShdw blurRad="38100" dist="38100" dir="2700000" algn="tl">
                    <a:srgbClr val="000000">
                      <a:alpha val="43137"/>
                    </a:srgbClr>
                  </a:outerShdw>
                </a:effectLst>
              </a:rPr>
              <a:t>WeTransfer is not a good practice due to its short expiration date</a:t>
            </a:r>
            <a:r>
              <a:rPr lang="el-GR" sz="1600" i="1" dirty="0">
                <a:solidFill>
                  <a:prstClr val="black"/>
                </a:solidFill>
                <a:effectLst>
                  <a:outerShdw blurRad="38100" dist="38100" dir="2700000" algn="tl">
                    <a:srgbClr val="000000">
                      <a:alpha val="43137"/>
                    </a:srgbClr>
                  </a:outerShdw>
                </a:effectLst>
              </a:rPr>
              <a:t>.</a:t>
            </a:r>
          </a:p>
        </p:txBody>
      </p:sp>
      <p:sp>
        <p:nvSpPr>
          <p:cNvPr id="2" name="Θέση ημερομηνίας 1"/>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A1CBCC32-1F1E-400B-AE1A-CC8187F531C7}" type="slidenum">
              <a:rPr lang="el-GR" smtClean="0"/>
              <a:t>11</a:t>
            </a:fld>
            <a:endParaRPr lang="el-GR"/>
          </a:p>
        </p:txBody>
      </p:sp>
    </p:spTree>
    <p:extLst>
      <p:ext uri="{BB962C8B-B14F-4D97-AF65-F5344CB8AC3E}">
        <p14:creationId xmlns:p14="http://schemas.microsoft.com/office/powerpoint/2010/main" val="1788086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85F980DD-CD53-7B2B-2E45-7B82E035788E}"/>
              </a:ext>
            </a:extLst>
          </p:cNvPr>
          <p:cNvPicPr>
            <a:picLocks noChangeAspect="1"/>
          </p:cNvPicPr>
          <p:nvPr/>
        </p:nvPicPr>
        <p:blipFill>
          <a:blip r:embed="rId2"/>
          <a:stretch>
            <a:fillRect/>
          </a:stretch>
        </p:blipFill>
        <p:spPr>
          <a:xfrm>
            <a:off x="19049" y="4762"/>
            <a:ext cx="12150343" cy="983872"/>
          </a:xfrm>
          <a:prstGeom prst="rect">
            <a:avLst/>
          </a:prstGeom>
        </p:spPr>
      </p:pic>
      <p:sp>
        <p:nvSpPr>
          <p:cNvPr id="2" name="Θέση αριθμού διαφάνειας 1">
            <a:extLst>
              <a:ext uri="{FF2B5EF4-FFF2-40B4-BE49-F238E27FC236}">
                <a16:creationId xmlns:a16="http://schemas.microsoft.com/office/drawing/2014/main" id="{74FAADE8-AA6C-E1EA-F4F7-6ED16BC5C63C}"/>
              </a:ext>
            </a:extLst>
          </p:cNvPr>
          <p:cNvSpPr>
            <a:spLocks noGrp="1"/>
          </p:cNvSpPr>
          <p:nvPr>
            <p:ph type="sldNum" sz="quarter" idx="12"/>
          </p:nvPr>
        </p:nvSpPr>
        <p:spPr>
          <a:xfrm>
            <a:off x="11704320" y="7439536"/>
            <a:ext cx="448056" cy="365125"/>
          </a:xfrm>
        </p:spPr>
        <p:txBody>
          <a:bodyPr vert="horz" lIns="91440" tIns="45720" rIns="91440" bIns="45720" rtlCol="0" anchor="ctr">
            <a:normAutofit/>
          </a:bodyPr>
          <a:lstStyle/>
          <a:p>
            <a:pPr>
              <a:spcAft>
                <a:spcPts val="600"/>
              </a:spcAft>
            </a:pPr>
            <a:fld id="{24658D2D-A5BE-4C43-BDB1-CC039F78E81D}" type="slidenum">
              <a:rPr lang="en-US" sz="1100">
                <a:solidFill>
                  <a:schemeClr val="tx1">
                    <a:lumMod val="50000"/>
                    <a:lumOff val="50000"/>
                  </a:schemeClr>
                </a:solidFill>
              </a:rPr>
              <a:pPr>
                <a:spcAft>
                  <a:spcPts val="600"/>
                </a:spcAft>
              </a:pPr>
              <a:t>12</a:t>
            </a:fld>
            <a:endParaRPr lang="en-US" sz="1100" dirty="0">
              <a:solidFill>
                <a:schemeClr val="tx1">
                  <a:lumMod val="50000"/>
                  <a:lumOff val="50000"/>
                </a:schemeClr>
              </a:solidFill>
            </a:endParaRPr>
          </a:p>
        </p:txBody>
      </p:sp>
      <p:sp>
        <p:nvSpPr>
          <p:cNvPr id="6" name="TextBox 5">
            <a:extLst>
              <a:ext uri="{FF2B5EF4-FFF2-40B4-BE49-F238E27FC236}">
                <a16:creationId xmlns:a16="http://schemas.microsoft.com/office/drawing/2014/main" id="{945E7A2F-3B8F-5416-EC12-284AE5630E79}"/>
              </a:ext>
            </a:extLst>
          </p:cNvPr>
          <p:cNvSpPr txBox="1"/>
          <p:nvPr/>
        </p:nvSpPr>
        <p:spPr>
          <a:xfrm>
            <a:off x="5027102" y="2736395"/>
            <a:ext cx="6444461" cy="2031325"/>
          </a:xfrm>
          <a:prstGeom prst="rect">
            <a:avLst/>
          </a:prstGeom>
          <a:noFill/>
        </p:spPr>
        <p:txBody>
          <a:bodyPr wrap="square">
            <a:spAutoFit/>
          </a:bodyPr>
          <a:lstStyle>
            <a:defPPr>
              <a:defRPr lang="en-US"/>
            </a:defPPr>
            <a:lvl1pPr algn="ctr" fontAlgn="base">
              <a:defRPr b="1" i="0">
                <a:solidFill>
                  <a:srgbClr val="0C4DA2"/>
                </a:solidFill>
                <a:effectLst/>
                <a:latin typeface="Open Sans" panose="020B0606030504020204" pitchFamily="34" charset="0"/>
              </a:defRPr>
            </a:lvl1pPr>
          </a:lstStyle>
          <a:p>
            <a:br>
              <a:rPr lang="en-US" dirty="0"/>
            </a:br>
            <a:r>
              <a:rPr lang="en-US" dirty="0"/>
              <a:t>Ioannis </a:t>
            </a:r>
            <a:r>
              <a:rPr lang="en-US" dirty="0" err="1"/>
              <a:t>Almpanoudis</a:t>
            </a:r>
            <a:endParaRPr lang="en-US" dirty="0"/>
          </a:p>
          <a:p>
            <a:r>
              <a:rPr lang="en-US" b="0" dirty="0"/>
              <a:t>Communication and Technical Assistance Officer </a:t>
            </a:r>
          </a:p>
          <a:p>
            <a:r>
              <a:rPr lang="en-US" b="0" dirty="0"/>
              <a:t> Joint Secretariat </a:t>
            </a:r>
            <a:br>
              <a:rPr lang="en-GB" b="0" dirty="0"/>
            </a:br>
            <a:r>
              <a:rPr lang="en-US" b="0" dirty="0"/>
              <a:t>Interreg IPA CBC Programme “Greece-Albania 2014-2020” </a:t>
            </a:r>
          </a:p>
          <a:p>
            <a:r>
              <a:rPr lang="en-US" b="0" dirty="0"/>
              <a:t>+30 2310469684</a:t>
            </a:r>
          </a:p>
          <a:p>
            <a:r>
              <a:rPr lang="en-US" b="0" dirty="0"/>
              <a:t>ialmpanoudis@mou.gr</a:t>
            </a:r>
          </a:p>
        </p:txBody>
      </p:sp>
      <p:sp>
        <p:nvSpPr>
          <p:cNvPr id="5" name="TextBox 4">
            <a:extLst>
              <a:ext uri="{FF2B5EF4-FFF2-40B4-BE49-F238E27FC236}">
                <a16:creationId xmlns:a16="http://schemas.microsoft.com/office/drawing/2014/main" id="{35063933-45D4-A58E-5631-1BD9BF0BB78F}"/>
              </a:ext>
            </a:extLst>
          </p:cNvPr>
          <p:cNvSpPr txBox="1"/>
          <p:nvPr/>
        </p:nvSpPr>
        <p:spPr>
          <a:xfrm>
            <a:off x="1023458" y="2181138"/>
            <a:ext cx="3760365" cy="461665"/>
          </a:xfrm>
          <a:prstGeom prst="rect">
            <a:avLst/>
          </a:prstGeom>
          <a:noFill/>
        </p:spPr>
        <p:txBody>
          <a:bodyPr wrap="square" rtlCol="0">
            <a:spAutoFit/>
          </a:bodyPr>
          <a:lstStyle/>
          <a:p>
            <a:r>
              <a:rPr lang="en-US" sz="2400" b="1" i="1" dirty="0"/>
              <a:t>Thank you for your attention </a:t>
            </a:r>
          </a:p>
        </p:txBody>
      </p:sp>
      <p:pic>
        <p:nvPicPr>
          <p:cNvPr id="3" name="Εικόνα 2">
            <a:extLst>
              <a:ext uri="{FF2B5EF4-FFF2-40B4-BE49-F238E27FC236}">
                <a16:creationId xmlns:a16="http://schemas.microsoft.com/office/drawing/2014/main" id="{538B86CE-A365-9C7D-1762-3149F94FEEAF}"/>
              </a:ext>
            </a:extLst>
          </p:cNvPr>
          <p:cNvPicPr>
            <a:picLocks noChangeAspect="1"/>
          </p:cNvPicPr>
          <p:nvPr/>
        </p:nvPicPr>
        <p:blipFill>
          <a:blip r:embed="rId3"/>
          <a:stretch>
            <a:fillRect/>
          </a:stretch>
        </p:blipFill>
        <p:spPr>
          <a:xfrm>
            <a:off x="9318318" y="6258139"/>
            <a:ext cx="2024047" cy="463336"/>
          </a:xfrm>
          <a:prstGeom prst="rect">
            <a:avLst/>
          </a:prstGeom>
        </p:spPr>
      </p:pic>
    </p:spTree>
    <p:extLst>
      <p:ext uri="{BB962C8B-B14F-4D97-AF65-F5344CB8AC3E}">
        <p14:creationId xmlns:p14="http://schemas.microsoft.com/office/powerpoint/2010/main" val="105996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1F7EE697-9CE1-13E4-D13D-526499A19C3B}"/>
              </a:ext>
            </a:extLst>
          </p:cNvPr>
          <p:cNvPicPr>
            <a:picLocks noChangeAspect="1"/>
          </p:cNvPicPr>
          <p:nvPr/>
        </p:nvPicPr>
        <p:blipFill>
          <a:blip r:embed="rId2"/>
          <a:stretch>
            <a:fillRect/>
          </a:stretch>
        </p:blipFill>
        <p:spPr>
          <a:xfrm>
            <a:off x="1" y="0"/>
            <a:ext cx="12216326" cy="989215"/>
          </a:xfrm>
          <a:prstGeom prst="rect">
            <a:avLst/>
          </a:prstGeom>
        </p:spPr>
      </p:pic>
      <p:sp>
        <p:nvSpPr>
          <p:cNvPr id="4" name="TextBox 3"/>
          <p:cNvSpPr txBox="1"/>
          <p:nvPr/>
        </p:nvSpPr>
        <p:spPr>
          <a:xfrm>
            <a:off x="3185229" y="2715388"/>
            <a:ext cx="5410708" cy="1554272"/>
          </a:xfrm>
          <a:prstGeom prst="rect">
            <a:avLst/>
          </a:prstGeom>
          <a:solidFill>
            <a:srgbClr val="DAE7F6"/>
          </a:solidFill>
          <a:effectLst>
            <a:glow rad="228600">
              <a:schemeClr val="accent1">
                <a:satMod val="175000"/>
                <a:alpha val="40000"/>
              </a:schemeClr>
            </a:glow>
            <a:innerShdw blurRad="63500" dist="50800" dir="16200000">
              <a:prstClr val="black">
                <a:alpha val="50000"/>
              </a:prstClr>
            </a:innerShdw>
          </a:effectLst>
          <a:scene3d>
            <a:camera prst="orthographicFront"/>
            <a:lightRig rig="threePt" dir="t"/>
          </a:scene3d>
          <a:sp3d>
            <a:bevelT prst="angle"/>
          </a:sp3d>
        </p:spPr>
        <p:style>
          <a:lnRef idx="0">
            <a:scrgbClr r="0" g="0" b="0"/>
          </a:lnRef>
          <a:fillRef idx="1002">
            <a:schemeClr val="dk2"/>
          </a:fillRef>
          <a:effectRef idx="0">
            <a:scrgbClr r="0" g="0" b="0"/>
          </a:effectRef>
          <a:fontRef idx="major"/>
        </p:style>
        <p:txBody>
          <a:bodyPr>
            <a:spAutoFit/>
          </a:bodyPr>
          <a:lstStyle/>
          <a:p>
            <a:pPr algn="ctr" eaLnBrk="1" hangingPunct="1">
              <a:defRPr/>
            </a:pPr>
            <a:endParaRPr lang="el-GR" altLang="el-GR" sz="3500" b="1" dirty="0">
              <a:solidFill>
                <a:srgbClr val="003399"/>
              </a:solidFill>
              <a:latin typeface="Opensans "/>
            </a:endParaRPr>
          </a:p>
          <a:p>
            <a:pPr algn="ctr" eaLnBrk="1" hangingPunct="1">
              <a:defRPr/>
            </a:pPr>
            <a:r>
              <a:rPr lang="en-US" sz="2500" b="1" kern="1600" dirty="0">
                <a:solidFill>
                  <a:srgbClr val="003399"/>
                </a:solidFill>
                <a:latin typeface="Opensans"/>
              </a:rPr>
              <a:t>PROJECT ARCHIVES</a:t>
            </a:r>
            <a:endParaRPr lang="el-GR" sz="2500" b="1" kern="1600" dirty="0">
              <a:solidFill>
                <a:srgbClr val="003399"/>
              </a:solidFill>
              <a:latin typeface="Opensans"/>
            </a:endParaRPr>
          </a:p>
          <a:p>
            <a:pPr algn="ctr" eaLnBrk="1" hangingPunct="1">
              <a:defRPr/>
            </a:pPr>
            <a:r>
              <a:rPr lang="el-GR" sz="2500" b="1" kern="1600" dirty="0">
                <a:solidFill>
                  <a:srgbClr val="003399"/>
                </a:solidFill>
                <a:latin typeface="Opensans"/>
              </a:rPr>
              <a:t> </a:t>
            </a:r>
            <a:r>
              <a:rPr lang="el-GR" altLang="el-GR" sz="3500" b="1" dirty="0">
                <a:solidFill>
                  <a:srgbClr val="003399"/>
                </a:solidFill>
                <a:latin typeface="Opensans "/>
              </a:rPr>
              <a:t> </a:t>
            </a:r>
          </a:p>
        </p:txBody>
      </p:sp>
      <p:sp>
        <p:nvSpPr>
          <p:cNvPr id="3" name="Θέση ημερομηνίας 2"/>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dirty="0"/>
          </a:p>
        </p:txBody>
      </p:sp>
      <p:sp>
        <p:nvSpPr>
          <p:cNvPr id="6" name="Θέση αριθμού διαφάνειας 5"/>
          <p:cNvSpPr>
            <a:spLocks noGrp="1"/>
          </p:cNvSpPr>
          <p:nvPr>
            <p:ph type="sldNum" sz="quarter" idx="12"/>
          </p:nvPr>
        </p:nvSpPr>
        <p:spPr/>
        <p:txBody>
          <a:bodyPr/>
          <a:lstStyle/>
          <a:p>
            <a:fld id="{A1CBCC32-1F1E-400B-AE1A-CC8187F531C7}" type="slidenum">
              <a:rPr lang="el-GR" smtClean="0"/>
              <a:t>2</a:t>
            </a:fld>
            <a:endParaRPr lang="el-GR"/>
          </a:p>
        </p:txBody>
      </p:sp>
    </p:spTree>
    <p:extLst>
      <p:ext uri="{BB962C8B-B14F-4D97-AF65-F5344CB8AC3E}">
        <p14:creationId xmlns:p14="http://schemas.microsoft.com/office/powerpoint/2010/main" val="132709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1F7EE697-9CE1-13E4-D13D-526499A19C3B}"/>
              </a:ext>
            </a:extLst>
          </p:cNvPr>
          <p:cNvPicPr>
            <a:picLocks noChangeAspect="1"/>
          </p:cNvPicPr>
          <p:nvPr/>
        </p:nvPicPr>
        <p:blipFill>
          <a:blip r:embed="rId3"/>
          <a:stretch>
            <a:fillRect/>
          </a:stretch>
        </p:blipFill>
        <p:spPr>
          <a:xfrm>
            <a:off x="1" y="0"/>
            <a:ext cx="12216326" cy="989215"/>
          </a:xfrm>
          <a:prstGeom prst="rect">
            <a:avLst/>
          </a:prstGeom>
        </p:spPr>
      </p:pic>
      <p:sp>
        <p:nvSpPr>
          <p:cNvPr id="4" name="Ορθογώνιο 1"/>
          <p:cNvSpPr>
            <a:spLocks noChangeArrowheads="1"/>
          </p:cNvSpPr>
          <p:nvPr/>
        </p:nvSpPr>
        <p:spPr bwMode="auto">
          <a:xfrm>
            <a:off x="871822" y="1433978"/>
            <a:ext cx="10558178"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el-GR" sz="1800" b="1" dirty="0">
                <a:solidFill>
                  <a:srgbClr val="00B0F0"/>
                </a:solidFill>
                <a:latin typeface="Verdana" panose="020B0604030504040204" pitchFamily="34" charset="0"/>
              </a:rPr>
              <a:t>Archiving obligations</a:t>
            </a:r>
          </a:p>
          <a:p>
            <a:pPr algn="just" eaLnBrk="1" hangingPunct="1">
              <a:spcBef>
                <a:spcPct val="0"/>
              </a:spcBef>
              <a:buFontTx/>
              <a:buNone/>
            </a:pPr>
            <a:endParaRPr lang="el-GR" altLang="el-GR" sz="1600" dirty="0">
              <a:latin typeface="Verdana" panose="020B0604030504040204" pitchFamily="34" charset="0"/>
            </a:endParaRPr>
          </a:p>
          <a:p>
            <a:pPr algn="just">
              <a:spcBef>
                <a:spcPct val="0"/>
              </a:spcBef>
              <a:buNone/>
            </a:pPr>
            <a:r>
              <a:rPr lang="el-GR" altLang="el-GR" sz="1600" dirty="0">
                <a:latin typeface="Verdana" panose="020B0604030504040204" pitchFamily="34" charset="0"/>
              </a:rPr>
              <a:t>Τ</a:t>
            </a:r>
            <a:r>
              <a:rPr lang="en-US" altLang="el-GR" sz="1600" dirty="0">
                <a:latin typeface="Verdana" panose="020B0604030504040204" pitchFamily="34" charset="0"/>
              </a:rPr>
              <a:t>he open-to-control period</a:t>
            </a:r>
            <a:r>
              <a:rPr lang="el-GR" altLang="el-GR" sz="1600" dirty="0">
                <a:latin typeface="Verdana" panose="020B0604030504040204" pitchFamily="34" charset="0"/>
              </a:rPr>
              <a:t> </a:t>
            </a:r>
            <a:r>
              <a:rPr lang="en-US" altLang="el-GR" sz="1600" dirty="0">
                <a:latin typeface="Verdana" panose="020B0604030504040204" pitchFamily="34" charset="0"/>
              </a:rPr>
              <a:t>lasts three (3) years from 31 December following the submission of the accounts in which the expenditure of the operation is included (according to Art. 140 of the CPR Regulation No 1303/2013), or longer if foreseen at national legislation level.</a:t>
            </a:r>
            <a:endParaRPr lang="el-GR" altLang="el-GR" sz="1600" dirty="0">
              <a:latin typeface="Verdana" panose="020B0604030504040204" pitchFamily="34" charset="0"/>
            </a:endParaRPr>
          </a:p>
          <a:p>
            <a:pPr algn="just" eaLnBrk="1" hangingPunct="1">
              <a:spcBef>
                <a:spcPct val="0"/>
              </a:spcBef>
              <a:buFontTx/>
              <a:buNone/>
            </a:pPr>
            <a:endParaRPr lang="el-GR" altLang="el-GR" sz="1600" dirty="0">
              <a:latin typeface="Verdana" panose="020B0604030504040204" pitchFamily="34" charset="0"/>
            </a:endParaRPr>
          </a:p>
          <a:p>
            <a:pPr algn="just" eaLnBrk="1" hangingPunct="1">
              <a:spcBef>
                <a:spcPct val="0"/>
              </a:spcBef>
              <a:buFontTx/>
              <a:buNone/>
            </a:pPr>
            <a:endParaRPr lang="el-GR" altLang="el-GR" sz="1600" dirty="0">
              <a:latin typeface="Verdana" panose="020B0604030504040204" pitchFamily="34" charset="0"/>
            </a:endParaRPr>
          </a:p>
          <a:p>
            <a:pPr algn="just">
              <a:spcBef>
                <a:spcPct val="0"/>
              </a:spcBef>
              <a:buNone/>
            </a:pPr>
            <a:r>
              <a:rPr lang="en-US" altLang="el-GR" sz="1600" u="sng" dirty="0">
                <a:latin typeface="Verdana" panose="020B0604030504040204" pitchFamily="34" charset="0"/>
              </a:rPr>
              <a:t>According to Art.71, CPR No 1303/2013</a:t>
            </a:r>
            <a:r>
              <a:rPr lang="el-GR" altLang="el-GR" sz="1600" u="sng" dirty="0">
                <a:latin typeface="Verdana" panose="020B0604030504040204" pitchFamily="34" charset="0"/>
              </a:rPr>
              <a:t>, </a:t>
            </a:r>
            <a:r>
              <a:rPr lang="en-US" altLang="el-GR" sz="1600" u="sng" dirty="0">
                <a:latin typeface="Verdana" panose="020B0604030504040204" pitchFamily="34" charset="0"/>
              </a:rPr>
              <a:t>all deliverables that are produced during the project implementation</a:t>
            </a:r>
            <a:r>
              <a:rPr lang="el-GR" altLang="el-GR" sz="1600" u="sng" dirty="0">
                <a:latin typeface="Verdana" panose="020B0604030504040204" pitchFamily="34" charset="0"/>
              </a:rPr>
              <a:t> </a:t>
            </a:r>
            <a:r>
              <a:rPr lang="en-US" altLang="el-GR" sz="1600" u="sng" dirty="0">
                <a:latin typeface="Verdana" panose="020B0604030504040204" pitchFamily="34" charset="0"/>
              </a:rPr>
              <a:t>and are financed by the </a:t>
            </a:r>
            <a:r>
              <a:rPr lang="en-US" altLang="el-GR" sz="1600" u="sng" dirty="0" err="1">
                <a:latin typeface="Verdana" panose="020B0604030504040204" pitchFamily="34" charset="0"/>
              </a:rPr>
              <a:t>Programme</a:t>
            </a:r>
            <a:r>
              <a:rPr lang="en-US" altLang="el-GR" sz="1600" u="sng" dirty="0">
                <a:latin typeface="Verdana" panose="020B0604030504040204" pitchFamily="34" charset="0"/>
              </a:rPr>
              <a:t> must be stored electronically for at least</a:t>
            </a:r>
            <a:r>
              <a:rPr lang="el-GR" altLang="el-GR" sz="1600" b="1" u="sng" dirty="0">
                <a:solidFill>
                  <a:srgbClr val="00B0F0"/>
                </a:solidFill>
                <a:latin typeface="Verdana" panose="020B0604030504040204" pitchFamily="34" charset="0"/>
              </a:rPr>
              <a:t> </a:t>
            </a:r>
            <a:r>
              <a:rPr lang="en-US" altLang="el-GR" sz="1600" b="1" u="sng" dirty="0">
                <a:solidFill>
                  <a:srgbClr val="00B0F0"/>
                </a:solidFill>
                <a:latin typeface="Verdana" panose="020B0604030504040204" pitchFamily="34" charset="0"/>
              </a:rPr>
              <a:t>3 years after the project’s closure and they must be available at any time</a:t>
            </a:r>
            <a:r>
              <a:rPr lang="el-GR" altLang="el-GR" sz="1600" u="sng" dirty="0">
                <a:solidFill>
                  <a:srgbClr val="00B0F0"/>
                </a:solidFill>
                <a:latin typeface="Verdana" panose="020B0604030504040204" pitchFamily="34" charset="0"/>
              </a:rPr>
              <a:t>.</a:t>
            </a:r>
            <a:endParaRPr lang="en-US" altLang="el-GR" sz="1800" dirty="0">
              <a:latin typeface="Verdana" panose="020B0604030504040204" pitchFamily="34" charset="0"/>
            </a:endParaRPr>
          </a:p>
          <a:p>
            <a:pPr algn="just" eaLnBrk="1" hangingPunct="1">
              <a:spcBef>
                <a:spcPct val="0"/>
              </a:spcBef>
              <a:buFontTx/>
              <a:buNone/>
            </a:pPr>
            <a:endParaRPr lang="en-US" altLang="el-GR" sz="1800" dirty="0">
              <a:latin typeface="Verdana" panose="020B0604030504040204" pitchFamily="34" charset="0"/>
            </a:endParaRPr>
          </a:p>
          <a:p>
            <a:pPr algn="just" eaLnBrk="1" hangingPunct="1">
              <a:spcBef>
                <a:spcPct val="0"/>
              </a:spcBef>
              <a:buFontTx/>
              <a:buNone/>
            </a:pPr>
            <a:endParaRPr lang="en-US" altLang="el-GR" sz="1600" dirty="0">
              <a:latin typeface="Verdana" panose="020B0604030504040204" pitchFamily="34" charset="0"/>
            </a:endParaRPr>
          </a:p>
          <a:p>
            <a:pPr algn="just" eaLnBrk="1" hangingPunct="1">
              <a:spcBef>
                <a:spcPct val="0"/>
              </a:spcBef>
              <a:buFontTx/>
              <a:buNone/>
            </a:pPr>
            <a:endParaRPr lang="el-GR" altLang="el-GR" sz="1800" dirty="0">
              <a:latin typeface="Opensans "/>
            </a:endParaRPr>
          </a:p>
        </p:txBody>
      </p:sp>
      <p:sp>
        <p:nvSpPr>
          <p:cNvPr id="2" name="Θέση ημερομηνίας 1"/>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dirty="0" err="1"/>
              <a:t>Interreg</a:t>
            </a:r>
            <a:r>
              <a:rPr lang="en-US" dirty="0"/>
              <a:t> Project Closure Seminar at Tirana</a:t>
            </a:r>
            <a:endParaRPr lang="el-GR" dirty="0"/>
          </a:p>
        </p:txBody>
      </p:sp>
      <p:sp>
        <p:nvSpPr>
          <p:cNvPr id="6" name="Θέση αριθμού διαφάνειας 5"/>
          <p:cNvSpPr>
            <a:spLocks noGrp="1"/>
          </p:cNvSpPr>
          <p:nvPr>
            <p:ph type="sldNum" sz="quarter" idx="12"/>
          </p:nvPr>
        </p:nvSpPr>
        <p:spPr/>
        <p:txBody>
          <a:bodyPr/>
          <a:lstStyle/>
          <a:p>
            <a:fld id="{A1CBCC32-1F1E-400B-AE1A-CC8187F531C7}" type="slidenum">
              <a:rPr lang="el-GR" smtClean="0"/>
              <a:t>3</a:t>
            </a:fld>
            <a:endParaRPr lang="el-GR"/>
          </a:p>
        </p:txBody>
      </p:sp>
    </p:spTree>
    <p:extLst>
      <p:ext uri="{BB962C8B-B14F-4D97-AF65-F5344CB8AC3E}">
        <p14:creationId xmlns:p14="http://schemas.microsoft.com/office/powerpoint/2010/main" val="271859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1F7EE697-9CE1-13E4-D13D-526499A19C3B}"/>
              </a:ext>
            </a:extLst>
          </p:cNvPr>
          <p:cNvPicPr>
            <a:picLocks noChangeAspect="1"/>
          </p:cNvPicPr>
          <p:nvPr/>
        </p:nvPicPr>
        <p:blipFill>
          <a:blip r:embed="rId3"/>
          <a:stretch>
            <a:fillRect/>
          </a:stretch>
        </p:blipFill>
        <p:spPr>
          <a:xfrm>
            <a:off x="1" y="0"/>
            <a:ext cx="12216326" cy="989215"/>
          </a:xfrm>
          <a:prstGeom prst="rect">
            <a:avLst/>
          </a:prstGeom>
        </p:spPr>
      </p:pic>
      <p:sp>
        <p:nvSpPr>
          <p:cNvPr id="4" name="Ορθογώνιο 1"/>
          <p:cNvSpPr>
            <a:spLocks noChangeArrowheads="1"/>
          </p:cNvSpPr>
          <p:nvPr/>
        </p:nvSpPr>
        <p:spPr bwMode="auto">
          <a:xfrm>
            <a:off x="1333076" y="1190625"/>
            <a:ext cx="9096800" cy="4801314"/>
          </a:xfrm>
          <a:prstGeom prst="rect">
            <a:avLst/>
          </a:prstGeom>
          <a:noFill/>
          <a:ln>
            <a:noFill/>
          </a:ln>
        </p:spPr>
        <p:txBody>
          <a:bodyPr wrap="square">
            <a:spAutoFit/>
          </a:bodyPr>
          <a:lstStyle>
            <a:lvl1pPr marL="457200" indent="-4572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lnSpc>
                <a:spcPct val="150000"/>
              </a:lnSpc>
              <a:buFont typeface="Wingdings" panose="05000000000000000000" pitchFamily="2" charset="2"/>
              <a:buChar char="v"/>
              <a:defRPr/>
            </a:pPr>
            <a:r>
              <a:rPr lang="en-US" altLang="el-GR" sz="1200" dirty="0"/>
              <a:t>The Lead Beneficiary </a:t>
            </a:r>
            <a:r>
              <a:rPr lang="en-US" altLang="el-GR" sz="1200" b="1" dirty="0">
                <a:solidFill>
                  <a:srgbClr val="00B0F0"/>
                </a:solidFill>
              </a:rPr>
              <a:t>and</a:t>
            </a:r>
            <a:r>
              <a:rPr lang="en-US" altLang="el-GR" sz="1200" dirty="0"/>
              <a:t> Project Beneficiaries must agree to nominate a contact person during the open-to-control-period with adequate knowledge of the project, its content, its archives and computer systems and records. A communication line is expected to be kept among all project beneficiaries during the open-to-control period. </a:t>
            </a:r>
          </a:p>
          <a:p>
            <a:pPr algn="just">
              <a:lnSpc>
                <a:spcPct val="150000"/>
              </a:lnSpc>
              <a:buFont typeface="Wingdings" panose="05000000000000000000" pitchFamily="2" charset="2"/>
              <a:buChar char="v"/>
              <a:defRPr/>
            </a:pPr>
            <a:endParaRPr lang="el-GR" altLang="el-GR" sz="1200" dirty="0"/>
          </a:p>
          <a:p>
            <a:pPr algn="just">
              <a:lnSpc>
                <a:spcPct val="150000"/>
              </a:lnSpc>
              <a:buFont typeface="Wingdings" panose="05000000000000000000" pitchFamily="2" charset="2"/>
              <a:buChar char="v"/>
              <a:defRPr/>
            </a:pPr>
            <a:r>
              <a:rPr lang="en-US" altLang="el-GR" sz="1200" dirty="0"/>
              <a:t>Project Beneficiaries should understand their obligations during the open-to-control period, regardless of the continuity of the staff assigned to the project, especially in terms of the access to documents, information systems and infrastructure and equipment financed by the project</a:t>
            </a:r>
          </a:p>
          <a:p>
            <a:pPr algn="just">
              <a:lnSpc>
                <a:spcPct val="150000"/>
              </a:lnSpc>
              <a:buFont typeface="Wingdings" panose="05000000000000000000" pitchFamily="2" charset="2"/>
              <a:buChar char="v"/>
              <a:defRPr/>
            </a:pPr>
            <a:endParaRPr lang="el-GR" altLang="el-GR" sz="1200" dirty="0"/>
          </a:p>
          <a:p>
            <a:pPr algn="just">
              <a:lnSpc>
                <a:spcPct val="150000"/>
              </a:lnSpc>
              <a:buFont typeface="Wingdings" panose="05000000000000000000" pitchFamily="2" charset="2"/>
              <a:buChar char="v"/>
              <a:defRPr/>
            </a:pPr>
            <a:r>
              <a:rPr lang="en-US" altLang="el-GR" sz="1200" dirty="0"/>
              <a:t>The original documents and the </a:t>
            </a:r>
            <a:r>
              <a:rPr lang="en-US" altLang="el-GR" sz="1200" dirty="0" err="1"/>
              <a:t>computerised</a:t>
            </a:r>
            <a:r>
              <a:rPr lang="en-US" altLang="el-GR" sz="1200" dirty="0"/>
              <a:t> systems need to be easily accessible during the open-to-control period. </a:t>
            </a:r>
          </a:p>
          <a:p>
            <a:pPr algn="just">
              <a:lnSpc>
                <a:spcPct val="150000"/>
              </a:lnSpc>
              <a:buFont typeface="Wingdings" panose="05000000000000000000" pitchFamily="2" charset="2"/>
              <a:buChar char="v"/>
              <a:defRPr/>
            </a:pPr>
            <a:endParaRPr lang="el-GR" altLang="el-GR" sz="1200" dirty="0"/>
          </a:p>
          <a:p>
            <a:pPr algn="just">
              <a:lnSpc>
                <a:spcPct val="150000"/>
              </a:lnSpc>
              <a:buFont typeface="Wingdings" panose="05000000000000000000" pitchFamily="2" charset="2"/>
              <a:buChar char="v"/>
            </a:pPr>
            <a:r>
              <a:rPr lang="en-US" altLang="el-GR" sz="1200" dirty="0">
                <a:ea typeface="Verdana" panose="020B0604030504040204" pitchFamily="34" charset="0"/>
                <a:cs typeface="Verdana" panose="020B0604030504040204" pitchFamily="34" charset="0"/>
              </a:rPr>
              <a:t>Technical documentation file of the project must include all supporting documents and photographs proving all the activities financed during project implementation, both tangible and intangible</a:t>
            </a:r>
          </a:p>
          <a:p>
            <a:pPr algn="just">
              <a:lnSpc>
                <a:spcPct val="150000"/>
              </a:lnSpc>
              <a:buFont typeface="Wingdings" panose="05000000000000000000" pitchFamily="2" charset="2"/>
              <a:buChar char="v"/>
            </a:pPr>
            <a:endParaRPr lang="el-GR" altLang="el-GR" sz="1200" dirty="0">
              <a:ea typeface="Verdana" panose="020B0604030504040204" pitchFamily="34" charset="0"/>
              <a:cs typeface="Verdana" panose="020B0604030504040204" pitchFamily="34" charset="0"/>
            </a:endParaRPr>
          </a:p>
          <a:p>
            <a:pPr algn="just">
              <a:lnSpc>
                <a:spcPct val="150000"/>
              </a:lnSpc>
              <a:buFont typeface="Wingdings" panose="05000000000000000000" pitchFamily="2" charset="2"/>
              <a:buChar char="v"/>
            </a:pPr>
            <a:r>
              <a:rPr lang="en-US" altLang="el-GR" sz="1200" dirty="0">
                <a:ea typeface="Verdana" panose="020B0604030504040204" pitchFamily="34" charset="0"/>
                <a:cs typeface="Verdana" panose="020B0604030504040204" pitchFamily="34" charset="0"/>
              </a:rPr>
              <a:t>Financial documentation must be accessible in its original form or equivalent according to national law and must include proof of delivery of services and supplies.</a:t>
            </a:r>
            <a:endParaRPr lang="el-GR" altLang="el-GR" sz="1200" dirty="0">
              <a:ea typeface="Verdana" panose="020B0604030504040204" pitchFamily="34" charset="0"/>
              <a:cs typeface="Verdana" panose="020B0604030504040204" pitchFamily="34" charset="0"/>
            </a:endParaRPr>
          </a:p>
        </p:txBody>
      </p:sp>
      <p:sp>
        <p:nvSpPr>
          <p:cNvPr id="2" name="Θέση ημερομηνίας 1"/>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dirty="0" err="1"/>
              <a:t>Interreg</a:t>
            </a:r>
            <a:r>
              <a:rPr lang="en-US" dirty="0"/>
              <a:t> Project Closure Seminar at Tirana</a:t>
            </a:r>
            <a:endParaRPr lang="el-GR" dirty="0"/>
          </a:p>
        </p:txBody>
      </p:sp>
      <p:sp>
        <p:nvSpPr>
          <p:cNvPr id="6" name="Θέση αριθμού διαφάνειας 5"/>
          <p:cNvSpPr>
            <a:spLocks noGrp="1"/>
          </p:cNvSpPr>
          <p:nvPr>
            <p:ph type="sldNum" sz="quarter" idx="12"/>
          </p:nvPr>
        </p:nvSpPr>
        <p:spPr/>
        <p:txBody>
          <a:bodyPr/>
          <a:lstStyle/>
          <a:p>
            <a:fld id="{A1CBCC32-1F1E-400B-AE1A-CC8187F531C7}" type="slidenum">
              <a:rPr lang="el-GR" smtClean="0"/>
              <a:t>4</a:t>
            </a:fld>
            <a:endParaRPr lang="el-GR"/>
          </a:p>
        </p:txBody>
      </p:sp>
    </p:spTree>
    <p:extLst>
      <p:ext uri="{BB962C8B-B14F-4D97-AF65-F5344CB8AC3E}">
        <p14:creationId xmlns:p14="http://schemas.microsoft.com/office/powerpoint/2010/main" val="305450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1F7EE697-9CE1-13E4-D13D-526499A19C3B}"/>
              </a:ext>
            </a:extLst>
          </p:cNvPr>
          <p:cNvPicPr>
            <a:picLocks noChangeAspect="1"/>
          </p:cNvPicPr>
          <p:nvPr/>
        </p:nvPicPr>
        <p:blipFill>
          <a:blip r:embed="rId2"/>
          <a:stretch>
            <a:fillRect/>
          </a:stretch>
        </p:blipFill>
        <p:spPr>
          <a:xfrm>
            <a:off x="1" y="0"/>
            <a:ext cx="12216326" cy="989215"/>
          </a:xfrm>
          <a:prstGeom prst="rect">
            <a:avLst/>
          </a:prstGeom>
        </p:spPr>
      </p:pic>
      <p:sp>
        <p:nvSpPr>
          <p:cNvPr id="4" name="TextBox 3"/>
          <p:cNvSpPr txBox="1"/>
          <p:nvPr/>
        </p:nvSpPr>
        <p:spPr>
          <a:xfrm>
            <a:off x="3185229" y="2715388"/>
            <a:ext cx="5410708" cy="1554272"/>
          </a:xfrm>
          <a:prstGeom prst="rect">
            <a:avLst/>
          </a:prstGeom>
          <a:solidFill>
            <a:srgbClr val="DAE7F6"/>
          </a:solidFill>
          <a:effectLst>
            <a:glow rad="228600">
              <a:schemeClr val="accent1">
                <a:satMod val="175000"/>
                <a:alpha val="40000"/>
              </a:schemeClr>
            </a:glow>
            <a:innerShdw blurRad="63500" dist="50800" dir="16200000">
              <a:prstClr val="black">
                <a:alpha val="50000"/>
              </a:prstClr>
            </a:innerShdw>
          </a:effectLst>
          <a:scene3d>
            <a:camera prst="orthographicFront"/>
            <a:lightRig rig="threePt" dir="t"/>
          </a:scene3d>
          <a:sp3d>
            <a:bevelT prst="angle"/>
          </a:sp3d>
        </p:spPr>
        <p:style>
          <a:lnRef idx="0">
            <a:scrgbClr r="0" g="0" b="0"/>
          </a:lnRef>
          <a:fillRef idx="1002">
            <a:schemeClr val="dk2"/>
          </a:fillRef>
          <a:effectRef idx="0">
            <a:scrgbClr r="0" g="0" b="0"/>
          </a:effectRef>
          <a:fontRef idx="major"/>
        </p:style>
        <p:txBody>
          <a:bodyPr>
            <a:spAutoFit/>
          </a:bodyPr>
          <a:lstStyle/>
          <a:p>
            <a:pPr algn="ctr" eaLnBrk="1" hangingPunct="1">
              <a:defRPr/>
            </a:pPr>
            <a:endParaRPr lang="el-GR" altLang="el-GR" sz="3500" b="1" dirty="0">
              <a:solidFill>
                <a:srgbClr val="003399"/>
              </a:solidFill>
              <a:latin typeface="Opensans "/>
            </a:endParaRPr>
          </a:p>
          <a:p>
            <a:pPr algn="ctr" eaLnBrk="1" hangingPunct="1">
              <a:defRPr/>
            </a:pPr>
            <a:r>
              <a:rPr lang="en-US" sz="2500" b="1" kern="1600" dirty="0">
                <a:solidFill>
                  <a:srgbClr val="003399"/>
                </a:solidFill>
                <a:latin typeface="Opensans"/>
              </a:rPr>
              <a:t>EQUIPMENT</a:t>
            </a:r>
            <a:endParaRPr lang="el-GR" sz="2500" b="1" kern="1600" dirty="0">
              <a:solidFill>
                <a:srgbClr val="003399"/>
              </a:solidFill>
              <a:latin typeface="Opensans"/>
            </a:endParaRPr>
          </a:p>
          <a:p>
            <a:pPr algn="ctr" eaLnBrk="1" hangingPunct="1">
              <a:defRPr/>
            </a:pPr>
            <a:r>
              <a:rPr lang="el-GR" sz="2500" b="1" kern="1600" dirty="0">
                <a:solidFill>
                  <a:srgbClr val="003399"/>
                </a:solidFill>
                <a:latin typeface="Opensans"/>
              </a:rPr>
              <a:t> </a:t>
            </a:r>
            <a:r>
              <a:rPr lang="el-GR" altLang="el-GR" sz="3500" b="1" dirty="0">
                <a:solidFill>
                  <a:srgbClr val="003399"/>
                </a:solidFill>
                <a:latin typeface="Opensans "/>
              </a:rPr>
              <a:t> </a:t>
            </a:r>
          </a:p>
        </p:txBody>
      </p:sp>
      <p:sp>
        <p:nvSpPr>
          <p:cNvPr id="2" name="Θέση ημερομηνίας 1"/>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A1CBCC32-1F1E-400B-AE1A-CC8187F531C7}" type="slidenum">
              <a:rPr lang="el-GR" smtClean="0"/>
              <a:t>5</a:t>
            </a:fld>
            <a:endParaRPr lang="el-GR"/>
          </a:p>
        </p:txBody>
      </p:sp>
    </p:spTree>
    <p:extLst>
      <p:ext uri="{BB962C8B-B14F-4D97-AF65-F5344CB8AC3E}">
        <p14:creationId xmlns:p14="http://schemas.microsoft.com/office/powerpoint/2010/main" val="132099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1F7EE697-9CE1-13E4-D13D-526499A19C3B}"/>
              </a:ext>
            </a:extLst>
          </p:cNvPr>
          <p:cNvPicPr>
            <a:picLocks noChangeAspect="1"/>
          </p:cNvPicPr>
          <p:nvPr/>
        </p:nvPicPr>
        <p:blipFill>
          <a:blip r:embed="rId3"/>
          <a:stretch>
            <a:fillRect/>
          </a:stretch>
        </p:blipFill>
        <p:spPr>
          <a:xfrm>
            <a:off x="1" y="0"/>
            <a:ext cx="12216326" cy="989215"/>
          </a:xfrm>
          <a:prstGeom prst="rect">
            <a:avLst/>
          </a:prstGeom>
        </p:spPr>
      </p:pic>
      <p:sp>
        <p:nvSpPr>
          <p:cNvPr id="4" name="Content Placeholder 2"/>
          <p:cNvSpPr txBox="1">
            <a:spLocks/>
          </p:cNvSpPr>
          <p:nvPr/>
        </p:nvSpPr>
        <p:spPr bwMode="auto">
          <a:xfrm>
            <a:off x="655598" y="1859465"/>
            <a:ext cx="10339504" cy="424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50000"/>
              </a:lnSpc>
              <a:buFont typeface="Wingdings" panose="05000000000000000000" pitchFamily="2" charset="2"/>
              <a:buChar char="v"/>
            </a:pPr>
            <a:r>
              <a:rPr lang="en-US" altLang="el-GR" sz="1800" dirty="0">
                <a:latin typeface="Verdana" panose="020B0604030504040204" pitchFamily="34" charset="0"/>
                <a:ea typeface="Verdana" panose="020B0604030504040204" pitchFamily="34" charset="0"/>
                <a:cs typeface="Verdana" panose="020B0604030504040204" pitchFamily="34" charset="0"/>
              </a:rPr>
              <a:t>If the use of infrastructure or equipment property is transferred after the project closes , the agreement with the recipient has to include the right of access during the open-to-control period. </a:t>
            </a:r>
          </a:p>
          <a:p>
            <a:pPr algn="just">
              <a:lnSpc>
                <a:spcPct val="150000"/>
              </a:lnSpc>
              <a:buFont typeface="Wingdings" panose="05000000000000000000" pitchFamily="2" charset="2"/>
              <a:buChar char="v"/>
            </a:pPr>
            <a:endParaRPr lang="en-US" altLang="el-GR" sz="1800"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Font typeface="Wingdings" panose="05000000000000000000" pitchFamily="2" charset="2"/>
              <a:buChar char="v"/>
            </a:pPr>
            <a:r>
              <a:rPr lang="en-US" altLang="el-GR" sz="1800" dirty="0">
                <a:latin typeface="Verdana" panose="020B0604030504040204" pitchFamily="34" charset="0"/>
              </a:rPr>
              <a:t>Any equipment at the end of its lifecycle (e.g. obsolete computers) needs to be removed from the </a:t>
            </a:r>
            <a:r>
              <a:rPr lang="en-US" altLang="el-GR" sz="1800" dirty="0" err="1">
                <a:latin typeface="Verdana" panose="020B0604030504040204" pitchFamily="34" charset="0"/>
              </a:rPr>
              <a:t>organisation’s</a:t>
            </a:r>
            <a:r>
              <a:rPr lang="en-US" altLang="el-GR" sz="1800" dirty="0">
                <a:latin typeface="Verdana" panose="020B0604030504040204" pitchFamily="34" charset="0"/>
              </a:rPr>
              <a:t> inventory following adequate recorded procedures which have to be archived with the project documents, even after project closure</a:t>
            </a:r>
            <a:r>
              <a:rPr lang="el-GR" altLang="el-GR" sz="1800" dirty="0">
                <a:latin typeface="Verdana" panose="020B0604030504040204" pitchFamily="34" charset="0"/>
              </a:rPr>
              <a:t>.</a:t>
            </a:r>
          </a:p>
          <a:p>
            <a:pPr algn="just">
              <a:lnSpc>
                <a:spcPct val="150000"/>
              </a:lnSpc>
              <a:buFont typeface="Wingdings" panose="05000000000000000000" pitchFamily="2" charset="2"/>
              <a:buChar char="v"/>
            </a:pPr>
            <a:endParaRPr lang="el-GR" altLang="el-GR" sz="1800" dirty="0">
              <a:latin typeface="Verdana" panose="020B0604030504040204" pitchFamily="34" charset="0"/>
              <a:ea typeface="Verdana" panose="020B0604030504040204" pitchFamily="34" charset="0"/>
              <a:cs typeface="Verdana" panose="020B0604030504040204" pitchFamily="34" charset="0"/>
            </a:endParaRPr>
          </a:p>
        </p:txBody>
      </p:sp>
      <p:sp>
        <p:nvSpPr>
          <p:cNvPr id="2" name="Θέση ημερομηνίας 1"/>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A1CBCC32-1F1E-400B-AE1A-CC8187F531C7}" type="slidenum">
              <a:rPr lang="el-GR" smtClean="0"/>
              <a:t>6</a:t>
            </a:fld>
            <a:endParaRPr lang="el-GR"/>
          </a:p>
        </p:txBody>
      </p:sp>
    </p:spTree>
    <p:extLst>
      <p:ext uri="{BB962C8B-B14F-4D97-AF65-F5344CB8AC3E}">
        <p14:creationId xmlns:p14="http://schemas.microsoft.com/office/powerpoint/2010/main" val="2996457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1F7EE697-9CE1-13E4-D13D-526499A19C3B}"/>
              </a:ext>
            </a:extLst>
          </p:cNvPr>
          <p:cNvPicPr>
            <a:picLocks noChangeAspect="1"/>
          </p:cNvPicPr>
          <p:nvPr/>
        </p:nvPicPr>
        <p:blipFill>
          <a:blip r:embed="rId2"/>
          <a:stretch>
            <a:fillRect/>
          </a:stretch>
        </p:blipFill>
        <p:spPr>
          <a:xfrm>
            <a:off x="1" y="0"/>
            <a:ext cx="12216326" cy="989215"/>
          </a:xfrm>
          <a:prstGeom prst="rect">
            <a:avLst/>
          </a:prstGeom>
        </p:spPr>
      </p:pic>
      <p:sp>
        <p:nvSpPr>
          <p:cNvPr id="4" name="TextBox 3"/>
          <p:cNvSpPr txBox="1"/>
          <p:nvPr/>
        </p:nvSpPr>
        <p:spPr>
          <a:xfrm>
            <a:off x="3185229" y="2715388"/>
            <a:ext cx="5410708" cy="1554272"/>
          </a:xfrm>
          <a:prstGeom prst="rect">
            <a:avLst/>
          </a:prstGeom>
          <a:solidFill>
            <a:srgbClr val="DAE7F6"/>
          </a:solidFill>
          <a:effectLst>
            <a:glow rad="228600">
              <a:schemeClr val="accent1">
                <a:satMod val="175000"/>
                <a:alpha val="40000"/>
              </a:schemeClr>
            </a:glow>
            <a:innerShdw blurRad="63500" dist="50800" dir="16200000">
              <a:prstClr val="black">
                <a:alpha val="50000"/>
              </a:prstClr>
            </a:innerShdw>
          </a:effectLst>
          <a:scene3d>
            <a:camera prst="orthographicFront"/>
            <a:lightRig rig="threePt" dir="t"/>
          </a:scene3d>
          <a:sp3d>
            <a:bevelT prst="angle"/>
          </a:sp3d>
        </p:spPr>
        <p:style>
          <a:lnRef idx="0">
            <a:scrgbClr r="0" g="0" b="0"/>
          </a:lnRef>
          <a:fillRef idx="1002">
            <a:schemeClr val="dk2"/>
          </a:fillRef>
          <a:effectRef idx="0">
            <a:scrgbClr r="0" g="0" b="0"/>
          </a:effectRef>
          <a:fontRef idx="major"/>
        </p:style>
        <p:txBody>
          <a:bodyPr>
            <a:spAutoFit/>
          </a:bodyPr>
          <a:lstStyle/>
          <a:p>
            <a:pPr algn="ctr" eaLnBrk="1" hangingPunct="1">
              <a:defRPr/>
            </a:pPr>
            <a:endParaRPr lang="el-GR" altLang="el-GR" sz="3500" b="1" dirty="0">
              <a:solidFill>
                <a:srgbClr val="003399"/>
              </a:solidFill>
              <a:latin typeface="Opensans "/>
            </a:endParaRPr>
          </a:p>
          <a:p>
            <a:pPr algn="ctr" eaLnBrk="1" hangingPunct="1">
              <a:defRPr/>
            </a:pPr>
            <a:r>
              <a:rPr lang="en-US" sz="2500" b="1" kern="1600" dirty="0">
                <a:solidFill>
                  <a:srgbClr val="003399"/>
                </a:solidFill>
                <a:latin typeface="Opensans"/>
              </a:rPr>
              <a:t>COMMUNICATION</a:t>
            </a:r>
            <a:endParaRPr lang="el-GR" sz="2500" b="1" kern="1600" dirty="0">
              <a:solidFill>
                <a:srgbClr val="003399"/>
              </a:solidFill>
              <a:latin typeface="Opensans"/>
            </a:endParaRPr>
          </a:p>
          <a:p>
            <a:pPr algn="ctr" eaLnBrk="1" hangingPunct="1">
              <a:defRPr/>
            </a:pPr>
            <a:r>
              <a:rPr lang="el-GR" sz="2500" b="1" kern="1600" dirty="0">
                <a:solidFill>
                  <a:srgbClr val="003399"/>
                </a:solidFill>
                <a:latin typeface="Opensans"/>
              </a:rPr>
              <a:t> </a:t>
            </a:r>
            <a:r>
              <a:rPr lang="el-GR" altLang="el-GR" sz="3500" b="1" dirty="0">
                <a:solidFill>
                  <a:srgbClr val="003399"/>
                </a:solidFill>
                <a:latin typeface="Opensans "/>
              </a:rPr>
              <a:t> </a:t>
            </a:r>
          </a:p>
        </p:txBody>
      </p:sp>
      <p:sp>
        <p:nvSpPr>
          <p:cNvPr id="2" name="Θέση ημερομηνίας 1"/>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A1CBCC32-1F1E-400B-AE1A-CC8187F531C7}" type="slidenum">
              <a:rPr lang="el-GR" smtClean="0"/>
              <a:t>7</a:t>
            </a:fld>
            <a:endParaRPr lang="el-GR"/>
          </a:p>
        </p:txBody>
      </p:sp>
    </p:spTree>
    <p:extLst>
      <p:ext uri="{BB962C8B-B14F-4D97-AF65-F5344CB8AC3E}">
        <p14:creationId xmlns:p14="http://schemas.microsoft.com/office/powerpoint/2010/main" val="3063708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1F7EE697-9CE1-13E4-D13D-526499A19C3B}"/>
              </a:ext>
            </a:extLst>
          </p:cNvPr>
          <p:cNvPicPr>
            <a:picLocks noChangeAspect="1"/>
          </p:cNvPicPr>
          <p:nvPr/>
        </p:nvPicPr>
        <p:blipFill>
          <a:blip r:embed="rId3"/>
          <a:stretch>
            <a:fillRect/>
          </a:stretch>
        </p:blipFill>
        <p:spPr>
          <a:xfrm>
            <a:off x="1" y="0"/>
            <a:ext cx="12216326" cy="989215"/>
          </a:xfrm>
          <a:prstGeom prst="rect">
            <a:avLst/>
          </a:prstGeom>
        </p:spPr>
      </p:pic>
      <p:sp>
        <p:nvSpPr>
          <p:cNvPr id="4" name="Ορθογώνιο 3"/>
          <p:cNvSpPr/>
          <p:nvPr/>
        </p:nvSpPr>
        <p:spPr>
          <a:xfrm>
            <a:off x="1134914" y="989215"/>
            <a:ext cx="10827835" cy="4955203"/>
          </a:xfrm>
          <a:prstGeom prst="rect">
            <a:avLst/>
          </a:prstGeom>
        </p:spPr>
        <p:txBody>
          <a:bodyPr wrap="square">
            <a:spAutoFit/>
          </a:bodyPr>
          <a:lstStyle/>
          <a:p>
            <a:pPr algn="just" eaLnBrk="1" hangingPunct="1">
              <a:defRPr/>
            </a:pPr>
            <a:endParaRPr lang="el-GR" sz="1600" dirty="0"/>
          </a:p>
          <a:p>
            <a:pPr marL="285750" indent="-285750" algn="just" eaLnBrk="1" hangingPunct="1">
              <a:buFont typeface="Wingdings" panose="05000000000000000000" pitchFamily="2" charset="2"/>
              <a:buChar char="Ø"/>
              <a:defRPr/>
            </a:pPr>
            <a:endParaRPr lang="el-GR" sz="1600" dirty="0"/>
          </a:p>
          <a:p>
            <a:pPr algn="just">
              <a:defRPr/>
            </a:pPr>
            <a:r>
              <a:rPr lang="en-US" b="1" dirty="0">
                <a:solidFill>
                  <a:srgbClr val="00B0F0"/>
                </a:solidFill>
              </a:rPr>
              <a:t>Websites</a:t>
            </a:r>
            <a:r>
              <a:rPr lang="en-US" b="1" dirty="0"/>
              <a:t> and any internet-based tools </a:t>
            </a:r>
            <a:r>
              <a:rPr lang="el-GR" b="1" dirty="0"/>
              <a:t>- </a:t>
            </a:r>
            <a:r>
              <a:rPr lang="en-US" sz="3200" b="1" u="sng" dirty="0"/>
              <a:t>Obligations</a:t>
            </a:r>
            <a:endParaRPr lang="el-GR" sz="3200" b="1" u="sng" dirty="0"/>
          </a:p>
          <a:p>
            <a:pPr algn="just" eaLnBrk="1" hangingPunct="1">
              <a:defRPr/>
            </a:pPr>
            <a:endParaRPr lang="el-GR" b="1" dirty="0"/>
          </a:p>
          <a:p>
            <a:pPr marL="285750" indent="-285750" algn="just">
              <a:lnSpc>
                <a:spcPct val="150000"/>
              </a:lnSpc>
              <a:buFont typeface="Wingdings" panose="05000000000000000000" pitchFamily="2" charset="2"/>
              <a:buChar char="v"/>
              <a:defRPr/>
            </a:pPr>
            <a:r>
              <a:rPr lang="en-US" dirty="0"/>
              <a:t>Have to be stored locally to be able to be shown in case of a control</a:t>
            </a:r>
            <a:r>
              <a:rPr lang="el-GR" dirty="0"/>
              <a:t>.</a:t>
            </a:r>
          </a:p>
          <a:p>
            <a:pPr algn="just" eaLnBrk="1" hangingPunct="1">
              <a:lnSpc>
                <a:spcPct val="150000"/>
              </a:lnSpc>
              <a:defRPr/>
            </a:pPr>
            <a:endParaRPr lang="el-GR" dirty="0"/>
          </a:p>
          <a:p>
            <a:pPr marL="285750" indent="-285750" algn="just">
              <a:lnSpc>
                <a:spcPct val="150000"/>
              </a:lnSpc>
              <a:buFont typeface="Wingdings" panose="05000000000000000000" pitchFamily="2" charset="2"/>
              <a:buChar char="v"/>
              <a:defRPr/>
            </a:pPr>
            <a:r>
              <a:rPr lang="en-US" dirty="0"/>
              <a:t>A log of the evolution of web-sites and adequate local back-up systems have to be required from developers.</a:t>
            </a:r>
          </a:p>
          <a:p>
            <a:pPr marL="285750" indent="-285750" algn="just">
              <a:lnSpc>
                <a:spcPct val="150000"/>
              </a:lnSpc>
              <a:buFont typeface="Wingdings" panose="05000000000000000000" pitchFamily="2" charset="2"/>
              <a:buChar char="v"/>
              <a:defRPr/>
            </a:pPr>
            <a:endParaRPr lang="el-GR" u="sng" dirty="0"/>
          </a:p>
          <a:p>
            <a:pPr algn="just">
              <a:lnSpc>
                <a:spcPct val="150000"/>
              </a:lnSpc>
              <a:spcBef>
                <a:spcPct val="0"/>
              </a:spcBef>
              <a:buFont typeface="Wingdings" panose="05000000000000000000" pitchFamily="2" charset="2"/>
              <a:buChar char="v"/>
              <a:defRPr/>
            </a:pPr>
            <a:r>
              <a:rPr lang="el-GR" altLang="el-GR" dirty="0"/>
              <a:t> </a:t>
            </a:r>
            <a:r>
              <a:rPr lang="en-US" altLang="el-GR" dirty="0"/>
              <a:t>A website must be continuously updated and maintained with project results. The website shall be kept online at least two years after the project closure. Please communicate the website’s expiry date to the JS </a:t>
            </a:r>
            <a:r>
              <a:rPr lang="en-US" altLang="el-GR" b="1" dirty="0">
                <a:solidFill>
                  <a:srgbClr val="00B0F0"/>
                </a:solidFill>
              </a:rPr>
              <a:t>in advance</a:t>
            </a:r>
            <a:r>
              <a:rPr lang="en-US" altLang="el-GR" dirty="0"/>
              <a:t>.</a:t>
            </a:r>
            <a:endParaRPr lang="el-GR" altLang="el-GR" dirty="0"/>
          </a:p>
          <a:p>
            <a:pPr algn="just">
              <a:lnSpc>
                <a:spcPct val="150000"/>
              </a:lnSpc>
              <a:spcBef>
                <a:spcPct val="0"/>
              </a:spcBef>
              <a:buFont typeface="Wingdings" panose="05000000000000000000" pitchFamily="2" charset="2"/>
              <a:buChar char="v"/>
              <a:defRPr/>
            </a:pPr>
            <a:endParaRPr lang="el-GR" altLang="el-GR" dirty="0"/>
          </a:p>
          <a:p>
            <a:pPr algn="just">
              <a:lnSpc>
                <a:spcPct val="150000"/>
              </a:lnSpc>
              <a:spcBef>
                <a:spcPct val="0"/>
              </a:spcBef>
              <a:buFont typeface="Wingdings" panose="05000000000000000000" pitchFamily="2" charset="2"/>
              <a:buChar char="v"/>
              <a:defRPr/>
            </a:pPr>
            <a:r>
              <a:rPr lang="en-US" altLang="el-GR" dirty="0"/>
              <a:t>Detailed instructions about the websites in the Information &amp; Publicity Guide </a:t>
            </a:r>
            <a:r>
              <a:rPr lang="el-GR" altLang="el-GR" dirty="0"/>
              <a:t>(</a:t>
            </a:r>
            <a:r>
              <a:rPr lang="en-US" altLang="el-GR" dirty="0"/>
              <a:t>p</a:t>
            </a:r>
            <a:r>
              <a:rPr lang="el-GR" altLang="el-GR" dirty="0"/>
              <a:t>. </a:t>
            </a:r>
            <a:r>
              <a:rPr lang="en-US" altLang="el-GR" dirty="0"/>
              <a:t>69</a:t>
            </a:r>
            <a:r>
              <a:rPr lang="el-GR" altLang="el-GR" dirty="0"/>
              <a:t>)</a:t>
            </a:r>
            <a:endParaRPr lang="en-US" altLang="el-GR" dirty="0"/>
          </a:p>
          <a:p>
            <a:pPr algn="just" eaLnBrk="1" hangingPunct="1">
              <a:defRPr/>
            </a:pPr>
            <a:endParaRPr lang="el-GR" dirty="0">
              <a:latin typeface="Opensans "/>
            </a:endParaRPr>
          </a:p>
        </p:txBody>
      </p:sp>
      <p:sp>
        <p:nvSpPr>
          <p:cNvPr id="2" name="Θέση ημερομηνίας 1"/>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A1CBCC32-1F1E-400B-AE1A-CC8187F531C7}" type="slidenum">
              <a:rPr lang="el-GR" smtClean="0"/>
              <a:t>8</a:t>
            </a:fld>
            <a:endParaRPr lang="el-GR"/>
          </a:p>
        </p:txBody>
      </p:sp>
    </p:spTree>
    <p:extLst>
      <p:ext uri="{BB962C8B-B14F-4D97-AF65-F5344CB8AC3E}">
        <p14:creationId xmlns:p14="http://schemas.microsoft.com/office/powerpoint/2010/main" val="495459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1F7EE697-9CE1-13E4-D13D-526499A19C3B}"/>
              </a:ext>
            </a:extLst>
          </p:cNvPr>
          <p:cNvPicPr>
            <a:picLocks noChangeAspect="1"/>
          </p:cNvPicPr>
          <p:nvPr/>
        </p:nvPicPr>
        <p:blipFill>
          <a:blip r:embed="rId3"/>
          <a:stretch>
            <a:fillRect/>
          </a:stretch>
        </p:blipFill>
        <p:spPr>
          <a:xfrm>
            <a:off x="1" y="0"/>
            <a:ext cx="12216326" cy="989215"/>
          </a:xfrm>
          <a:prstGeom prst="rect">
            <a:avLst/>
          </a:prstGeom>
        </p:spPr>
      </p:pic>
      <p:sp>
        <p:nvSpPr>
          <p:cNvPr id="4" name="Ορθογώνιο 3"/>
          <p:cNvSpPr/>
          <p:nvPr/>
        </p:nvSpPr>
        <p:spPr>
          <a:xfrm>
            <a:off x="838200" y="1113729"/>
            <a:ext cx="10827835" cy="4616648"/>
          </a:xfrm>
          <a:prstGeom prst="rect">
            <a:avLst/>
          </a:prstGeom>
        </p:spPr>
        <p:txBody>
          <a:bodyPr wrap="square">
            <a:spAutoFit/>
          </a:bodyPr>
          <a:lstStyle/>
          <a:p>
            <a:pPr algn="just" eaLnBrk="1" hangingPunct="1">
              <a:defRPr/>
            </a:pPr>
            <a:endParaRPr lang="el-GR" sz="1600" dirty="0"/>
          </a:p>
          <a:p>
            <a:pPr marL="285750" indent="-285750" algn="just" eaLnBrk="1" hangingPunct="1">
              <a:buFont typeface="Wingdings" panose="05000000000000000000" pitchFamily="2" charset="2"/>
              <a:buChar char="Ø"/>
              <a:defRPr/>
            </a:pPr>
            <a:endParaRPr lang="el-GR" sz="1600" dirty="0"/>
          </a:p>
          <a:p>
            <a:pPr algn="just">
              <a:defRPr/>
            </a:pPr>
            <a:r>
              <a:rPr lang="en-US" b="1" dirty="0">
                <a:solidFill>
                  <a:srgbClr val="00B0F0"/>
                </a:solidFill>
              </a:rPr>
              <a:t>Websites</a:t>
            </a:r>
            <a:r>
              <a:rPr lang="en-US" b="1" dirty="0"/>
              <a:t> and any internet-based tools </a:t>
            </a:r>
            <a:r>
              <a:rPr lang="el-GR" b="1" dirty="0"/>
              <a:t>– </a:t>
            </a:r>
            <a:r>
              <a:rPr lang="en-US" sz="2800" b="1" u="sng" dirty="0"/>
              <a:t>Suggestions</a:t>
            </a:r>
            <a:r>
              <a:rPr lang="en-US" b="1" dirty="0"/>
              <a:t> (from I&amp;P Guide)</a:t>
            </a:r>
            <a:endParaRPr lang="el-GR" b="1" dirty="0"/>
          </a:p>
          <a:p>
            <a:pPr algn="just">
              <a:lnSpc>
                <a:spcPct val="150000"/>
              </a:lnSpc>
              <a:spcBef>
                <a:spcPct val="0"/>
              </a:spcBef>
              <a:defRPr/>
            </a:pPr>
            <a:endParaRPr lang="el-GR" altLang="el-GR" dirty="0"/>
          </a:p>
          <a:p>
            <a:pPr algn="just">
              <a:lnSpc>
                <a:spcPct val="150000"/>
              </a:lnSpc>
              <a:spcBef>
                <a:spcPct val="0"/>
              </a:spcBef>
              <a:buFont typeface="Wingdings" panose="05000000000000000000" pitchFamily="2" charset="2"/>
              <a:buChar char="v"/>
              <a:defRPr/>
            </a:pPr>
            <a:r>
              <a:rPr lang="en-US" altLang="el-GR" dirty="0"/>
              <a:t> “Projects should try to attract media as much as possible during their implementation activities as a good way to disseminate their results.”  Please publish any relevant articles especially the ones showing improvement in the eligible area.</a:t>
            </a:r>
          </a:p>
          <a:p>
            <a:pPr algn="just">
              <a:lnSpc>
                <a:spcPct val="150000"/>
              </a:lnSpc>
              <a:spcBef>
                <a:spcPct val="0"/>
              </a:spcBef>
              <a:defRPr/>
            </a:pPr>
            <a:endParaRPr lang="el-GR" altLang="el-GR" dirty="0"/>
          </a:p>
          <a:p>
            <a:pPr algn="just">
              <a:lnSpc>
                <a:spcPct val="150000"/>
              </a:lnSpc>
              <a:spcBef>
                <a:spcPct val="0"/>
              </a:spcBef>
              <a:buFont typeface="Wingdings" panose="05000000000000000000" pitchFamily="2" charset="2"/>
              <a:buChar char="v"/>
              <a:defRPr/>
            </a:pPr>
            <a:r>
              <a:rPr lang="en-US" altLang="el-GR" dirty="0"/>
              <a:t> Best practices have to be widely communicated and highlighted.</a:t>
            </a:r>
          </a:p>
          <a:p>
            <a:pPr algn="just">
              <a:lnSpc>
                <a:spcPct val="150000"/>
              </a:lnSpc>
              <a:spcBef>
                <a:spcPct val="0"/>
              </a:spcBef>
              <a:buFont typeface="Wingdings" panose="05000000000000000000" pitchFamily="2" charset="2"/>
              <a:buChar char="v"/>
              <a:defRPr/>
            </a:pPr>
            <a:endParaRPr lang="en-US" altLang="el-GR" dirty="0"/>
          </a:p>
          <a:p>
            <a:pPr algn="just">
              <a:lnSpc>
                <a:spcPct val="150000"/>
              </a:lnSpc>
              <a:spcBef>
                <a:spcPct val="0"/>
              </a:spcBef>
              <a:buFont typeface="Wingdings" panose="05000000000000000000" pitchFamily="2" charset="2"/>
              <a:buChar char="v"/>
              <a:defRPr/>
            </a:pPr>
            <a:r>
              <a:rPr lang="en-US" altLang="el-GR" dirty="0"/>
              <a:t> “Even after the closure, communication plays a key role in the success of a project”</a:t>
            </a:r>
          </a:p>
          <a:p>
            <a:pPr algn="just" eaLnBrk="1" hangingPunct="1">
              <a:defRPr/>
            </a:pPr>
            <a:endParaRPr lang="el-GR" dirty="0">
              <a:latin typeface="Opensans "/>
            </a:endParaRPr>
          </a:p>
        </p:txBody>
      </p:sp>
      <p:sp>
        <p:nvSpPr>
          <p:cNvPr id="2" name="Θέση ημερομηνίας 1"/>
          <p:cNvSpPr>
            <a:spLocks noGrp="1"/>
          </p:cNvSpPr>
          <p:nvPr>
            <p:ph type="dt" sz="half" idx="10"/>
          </p:nvPr>
        </p:nvSpPr>
        <p:spPr/>
        <p:txBody>
          <a:bodyPr/>
          <a:lstStyle/>
          <a:p>
            <a:r>
              <a:rPr lang="el-GR"/>
              <a:t>6/7/2023</a:t>
            </a:r>
          </a:p>
        </p:txBody>
      </p:sp>
      <p:sp>
        <p:nvSpPr>
          <p:cNvPr id="5" name="Θέση υποσέλιδου 4"/>
          <p:cNvSpPr>
            <a:spLocks noGrp="1"/>
          </p:cNvSpPr>
          <p:nvPr>
            <p:ph type="ftr" sz="quarter" idx="11"/>
          </p:nvPr>
        </p:nvSpPr>
        <p:spPr/>
        <p:txBody>
          <a:bodyPr/>
          <a:lstStyle/>
          <a:p>
            <a:r>
              <a:rPr lang="en-US"/>
              <a:t>Interreg Project Closure Seminar at Tirana</a:t>
            </a:r>
            <a:endParaRPr lang="el-GR"/>
          </a:p>
        </p:txBody>
      </p:sp>
      <p:sp>
        <p:nvSpPr>
          <p:cNvPr id="6" name="Θέση αριθμού διαφάνειας 5"/>
          <p:cNvSpPr>
            <a:spLocks noGrp="1"/>
          </p:cNvSpPr>
          <p:nvPr>
            <p:ph type="sldNum" sz="quarter" idx="12"/>
          </p:nvPr>
        </p:nvSpPr>
        <p:spPr/>
        <p:txBody>
          <a:bodyPr/>
          <a:lstStyle/>
          <a:p>
            <a:fld id="{A1CBCC32-1F1E-400B-AE1A-CC8187F531C7}" type="slidenum">
              <a:rPr lang="el-GR" smtClean="0"/>
              <a:t>9</a:t>
            </a:fld>
            <a:endParaRPr lang="el-GR"/>
          </a:p>
        </p:txBody>
      </p:sp>
    </p:spTree>
    <p:extLst>
      <p:ext uri="{BB962C8B-B14F-4D97-AF65-F5344CB8AC3E}">
        <p14:creationId xmlns:p14="http://schemas.microsoft.com/office/powerpoint/2010/main" val="331152074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Προσαρμοσμένη σχεδίαση">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Προσαρμοσμένη σχεδίαση">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5C59CB2A5EB3E419BC9A7F0861259C2" ma:contentTypeVersion="16" ma:contentTypeDescription="Create a new document." ma:contentTypeScope="" ma:versionID="0a21c31a3af52dce9201b1727003543c">
  <xsd:schema xmlns:xsd="http://www.w3.org/2001/XMLSchema" xmlns:xs="http://www.w3.org/2001/XMLSchema" xmlns:p="http://schemas.microsoft.com/office/2006/metadata/properties" xmlns:ns3="1b4aa838-bf83-48b5-9772-0a7caa1af620" xmlns:ns4="2a27e0e2-d359-4707-9410-44ab51d8fc4d" targetNamespace="http://schemas.microsoft.com/office/2006/metadata/properties" ma:root="true" ma:fieldsID="1502ecf33b406bc3472b9977635b8494" ns3:_="" ns4:_="">
    <xsd:import namespace="1b4aa838-bf83-48b5-9772-0a7caa1af620"/>
    <xsd:import namespace="2a27e0e2-d359-4707-9410-44ab51d8fc4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SearchProperties" minOccurs="0"/>
                <xsd:element ref="ns3:MediaServiceLocation"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aa838-bf83-48b5-9772-0a7caa1af6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Location" ma:index="19" nillable="true" ma:displayName="Location" ma:indexed="true" ma:internalName="MediaServiceLocation" ma:readOnly="true">
      <xsd:simpleType>
        <xsd:restriction base="dms:Text"/>
      </xsd:simpleType>
    </xsd:element>
    <xsd:element name="_activity" ma:index="23"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27e0e2-d359-4707-9410-44ab51d8fc4d"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b4aa838-bf83-48b5-9772-0a7caa1af620" xsi:nil="true"/>
  </documentManagement>
</p:properties>
</file>

<file path=customXml/itemProps1.xml><?xml version="1.0" encoding="utf-8"?>
<ds:datastoreItem xmlns:ds="http://schemas.openxmlformats.org/officeDocument/2006/customXml" ds:itemID="{9CD40B4F-095E-42DB-907D-237E74172828}">
  <ds:schemaRefs>
    <ds:schemaRef ds:uri="http://schemas.microsoft.com/sharepoint/v3/contenttype/forms"/>
  </ds:schemaRefs>
</ds:datastoreItem>
</file>

<file path=customXml/itemProps2.xml><?xml version="1.0" encoding="utf-8"?>
<ds:datastoreItem xmlns:ds="http://schemas.openxmlformats.org/officeDocument/2006/customXml" ds:itemID="{E2F045F7-7707-45A4-889F-1548A24AD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4aa838-bf83-48b5-9772-0a7caa1af620"/>
    <ds:schemaRef ds:uri="2a27e0e2-d359-4707-9410-44ab51d8fc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F8FAE1D-2908-4708-BE87-5580EBC298D1}">
  <ds:schemaRefs>
    <ds:schemaRef ds:uri="http://purl.org/dc/terms/"/>
    <ds:schemaRef ds:uri="http://purl.org/dc/elements/1.1/"/>
    <ds:schemaRef ds:uri="http://schemas.microsoft.com/office/infopath/2007/PartnerControls"/>
    <ds:schemaRef ds:uri="http://purl.org/dc/dcmitype/"/>
    <ds:schemaRef ds:uri="1b4aa838-bf83-48b5-9772-0a7caa1af620"/>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2a27e0e2-d359-4707-9410-44ab51d8fc4d"/>
  </ds:schemaRefs>
</ds:datastoreItem>
</file>

<file path=docProps/app.xml><?xml version="1.0" encoding="utf-8"?>
<Properties xmlns="http://schemas.openxmlformats.org/officeDocument/2006/extended-properties" xmlns:vt="http://schemas.openxmlformats.org/officeDocument/2006/docPropsVTypes">
  <TotalTime>817</TotalTime>
  <Words>900</Words>
  <Application>Microsoft Office PowerPoint</Application>
  <PresentationFormat>Ευρεία οθόνη</PresentationFormat>
  <Paragraphs>124</Paragraphs>
  <Slides>12</Slides>
  <Notes>5</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6</vt:i4>
      </vt:variant>
      <vt:variant>
        <vt:lpstr>Τίτλοι διαφανειών</vt:lpstr>
      </vt:variant>
      <vt:variant>
        <vt:i4>12</vt:i4>
      </vt:variant>
    </vt:vector>
  </HeadingPairs>
  <TitlesOfParts>
    <vt:vector size="26" baseType="lpstr">
      <vt:lpstr>Arial</vt:lpstr>
      <vt:lpstr>Calibri</vt:lpstr>
      <vt:lpstr>Calibri Light</vt:lpstr>
      <vt:lpstr>Open Sans</vt:lpstr>
      <vt:lpstr>Opensans</vt:lpstr>
      <vt:lpstr>Opensans </vt:lpstr>
      <vt:lpstr>Verdana</vt:lpstr>
      <vt:lpstr>Wingdings</vt:lpstr>
      <vt:lpstr>Θέμα του Office</vt:lpstr>
      <vt:lpstr>2_Προσαρμοσμένη σχεδίαση</vt:lpstr>
      <vt:lpstr>1_Θέμα του Office</vt:lpstr>
      <vt:lpstr>2_Θέμα του Office</vt:lpstr>
      <vt:lpstr>1_Προσαρμοσμένη σχεδίαση</vt:lpstr>
      <vt:lpstr>Προσαρμοσμένη σχεδίαση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ΚΑΛΑΪΤΖΟΓΛΟΥ ΙΩΑΝΝΑ</dc:creator>
  <cp:lastModifiedBy>ΠΑΠΑΔΟΠΟΥΛΟΣ ΓΙΩΡΓΟΣ (PAPADOPOULOS GIORGOS)</cp:lastModifiedBy>
  <cp:revision>39</cp:revision>
  <cp:lastPrinted>2023-06-27T07:34:31Z</cp:lastPrinted>
  <dcterms:created xsi:type="dcterms:W3CDTF">2023-06-07T11:58:20Z</dcterms:created>
  <dcterms:modified xsi:type="dcterms:W3CDTF">2023-07-05T07:14:44Z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0x01010095C59CB2A5EB3E419BC9A7F0861259C2</vt:lpwstr>
  </property>
</Properties>
</file>