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88" r:id="rId3"/>
    <p:sldId id="259" r:id="rId4"/>
    <p:sldId id="264" r:id="rId5"/>
    <p:sldId id="289" r:id="rId6"/>
    <p:sldId id="292" r:id="rId7"/>
    <p:sldId id="265" r:id="rId8"/>
    <p:sldId id="291"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83" autoAdjust="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4898B5-32A6-4B9B-8567-57730097A4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l-GR"/>
        </a:p>
      </dgm:t>
    </dgm:pt>
    <dgm:pt modelId="{45705059-4F18-4904-A82E-EB24D1E57BCB}">
      <dgm:prSet phldrT="[Κείμενο]"/>
      <dgm:spPr/>
      <dgm:t>
        <a:bodyPr/>
        <a:lstStyle/>
        <a:p>
          <a:r>
            <a:rPr lang="en-US" dirty="0" smtClean="0"/>
            <a:t>COVER PAGE</a:t>
          </a:r>
          <a:endParaRPr lang="el-GR" dirty="0"/>
        </a:p>
      </dgm:t>
    </dgm:pt>
    <dgm:pt modelId="{3C18A6B6-C935-4E52-888B-B79270819EFA}" type="parTrans" cxnId="{DFCC06D8-A926-4204-B5D1-A32A5790CE2B}">
      <dgm:prSet/>
      <dgm:spPr/>
      <dgm:t>
        <a:bodyPr/>
        <a:lstStyle/>
        <a:p>
          <a:endParaRPr lang="el-GR"/>
        </a:p>
      </dgm:t>
    </dgm:pt>
    <dgm:pt modelId="{9D66A60D-01EE-443C-9A2B-C19626A8D404}" type="sibTrans" cxnId="{DFCC06D8-A926-4204-B5D1-A32A5790CE2B}">
      <dgm:prSet/>
      <dgm:spPr/>
      <dgm:t>
        <a:bodyPr/>
        <a:lstStyle/>
        <a:p>
          <a:endParaRPr lang="el-GR"/>
        </a:p>
      </dgm:t>
    </dgm:pt>
    <dgm:pt modelId="{581EE16C-58C5-48F3-B130-7B45E746A985}">
      <dgm:prSet phldrT="[Κείμενο]"/>
      <dgm:spPr/>
      <dgm:t>
        <a:bodyPr/>
        <a:lstStyle/>
        <a:p>
          <a:pPr algn="ctr"/>
          <a:r>
            <a:rPr lang="en-US" dirty="0" smtClean="0"/>
            <a:t>1 sheet</a:t>
          </a:r>
          <a:endParaRPr lang="el-GR" dirty="0"/>
        </a:p>
      </dgm:t>
    </dgm:pt>
    <dgm:pt modelId="{1C3CDECE-E743-4181-9260-3EB8F201ABCA}" type="parTrans" cxnId="{A53B3ABB-EB85-49DA-83CD-7577BDAFF1BD}">
      <dgm:prSet/>
      <dgm:spPr/>
      <dgm:t>
        <a:bodyPr/>
        <a:lstStyle/>
        <a:p>
          <a:endParaRPr lang="el-GR"/>
        </a:p>
      </dgm:t>
    </dgm:pt>
    <dgm:pt modelId="{63BEAACF-D537-4874-A96A-A14C09B9A990}" type="sibTrans" cxnId="{A53B3ABB-EB85-49DA-83CD-7577BDAFF1BD}">
      <dgm:prSet/>
      <dgm:spPr/>
      <dgm:t>
        <a:bodyPr/>
        <a:lstStyle/>
        <a:p>
          <a:endParaRPr lang="el-GR"/>
        </a:p>
      </dgm:t>
    </dgm:pt>
    <dgm:pt modelId="{A216DF45-7B06-45B9-835B-9BF1B5662273}">
      <dgm:prSet phldrT="[Κείμενο]"/>
      <dgm:spPr/>
      <dgm:t>
        <a:bodyPr/>
        <a:lstStyle/>
        <a:p>
          <a:r>
            <a:rPr lang="en-US" dirty="0" smtClean="0"/>
            <a:t>BENEFICIARIES’ SECTION</a:t>
          </a:r>
          <a:endParaRPr lang="el-GR" dirty="0"/>
        </a:p>
      </dgm:t>
    </dgm:pt>
    <dgm:pt modelId="{234C3706-C334-4DFA-9F79-8CE34228FB76}" type="parTrans" cxnId="{6F46AADD-4AAC-4A16-A537-DEFC2059165B}">
      <dgm:prSet/>
      <dgm:spPr/>
      <dgm:t>
        <a:bodyPr/>
        <a:lstStyle/>
        <a:p>
          <a:endParaRPr lang="el-GR"/>
        </a:p>
      </dgm:t>
    </dgm:pt>
    <dgm:pt modelId="{C2F0C8F9-0FD5-41C6-843D-C93A60185E09}" type="sibTrans" cxnId="{6F46AADD-4AAC-4A16-A537-DEFC2059165B}">
      <dgm:prSet/>
      <dgm:spPr/>
      <dgm:t>
        <a:bodyPr/>
        <a:lstStyle/>
        <a:p>
          <a:endParaRPr lang="el-GR"/>
        </a:p>
      </dgm:t>
    </dgm:pt>
    <dgm:pt modelId="{5D644808-06E6-4147-A23E-CCC272A491CC}">
      <dgm:prSet phldrT="[Κείμενο]"/>
      <dgm:spPr/>
      <dgm:t>
        <a:bodyPr/>
        <a:lstStyle/>
        <a:p>
          <a:pPr algn="ctr"/>
          <a:r>
            <a:rPr lang="en-US" dirty="0" smtClean="0"/>
            <a:t>1 sheet for each beneficiary</a:t>
          </a:r>
          <a:endParaRPr lang="el-GR" dirty="0"/>
        </a:p>
      </dgm:t>
    </dgm:pt>
    <dgm:pt modelId="{B30EB9B4-4AEE-4A33-8499-DBBAF98D2838}" type="parTrans" cxnId="{8C403B4A-F0CB-4809-AA01-876B6B54489C}">
      <dgm:prSet/>
      <dgm:spPr/>
      <dgm:t>
        <a:bodyPr/>
        <a:lstStyle/>
        <a:p>
          <a:endParaRPr lang="el-GR"/>
        </a:p>
      </dgm:t>
    </dgm:pt>
    <dgm:pt modelId="{A35078E8-7822-40E3-B5F7-9F3C6438C1C3}" type="sibTrans" cxnId="{8C403B4A-F0CB-4809-AA01-876B6B54489C}">
      <dgm:prSet/>
      <dgm:spPr/>
      <dgm:t>
        <a:bodyPr/>
        <a:lstStyle/>
        <a:p>
          <a:endParaRPr lang="el-GR"/>
        </a:p>
      </dgm:t>
    </dgm:pt>
    <dgm:pt modelId="{2EB1F2E2-9F89-44AB-8357-5EC45B642CFF}">
      <dgm:prSet phldrT="[Κείμενο]"/>
      <dgm:spPr/>
      <dgm:t>
        <a:bodyPr/>
        <a:lstStyle/>
        <a:p>
          <a:r>
            <a:rPr lang="en-US" dirty="0" smtClean="0"/>
            <a:t>SUMMARY TABLES </a:t>
          </a:r>
          <a:endParaRPr lang="el-GR" dirty="0"/>
        </a:p>
      </dgm:t>
    </dgm:pt>
    <dgm:pt modelId="{7DEA1791-D8D8-413D-AE12-3FAA2A838E45}" type="parTrans" cxnId="{9ED8AC7F-32DF-4DEF-84E2-BF5C3F3D7FA8}">
      <dgm:prSet/>
      <dgm:spPr/>
      <dgm:t>
        <a:bodyPr/>
        <a:lstStyle/>
        <a:p>
          <a:endParaRPr lang="el-GR"/>
        </a:p>
      </dgm:t>
    </dgm:pt>
    <dgm:pt modelId="{8C277E47-E4CE-47B7-A262-F04C890C79D6}" type="sibTrans" cxnId="{9ED8AC7F-32DF-4DEF-84E2-BF5C3F3D7FA8}">
      <dgm:prSet/>
      <dgm:spPr/>
      <dgm:t>
        <a:bodyPr/>
        <a:lstStyle/>
        <a:p>
          <a:endParaRPr lang="el-GR"/>
        </a:p>
      </dgm:t>
    </dgm:pt>
    <dgm:pt modelId="{38D0D3F5-ECCF-4CA8-979F-CA3C6625972E}">
      <dgm:prSet phldrT="[Κείμενο]"/>
      <dgm:spPr/>
      <dgm:t>
        <a:bodyPr/>
        <a:lstStyle/>
        <a:p>
          <a:pPr algn="ctr"/>
          <a:r>
            <a:rPr lang="en-US" dirty="0" smtClean="0"/>
            <a:t>3 sheets</a:t>
          </a:r>
          <a:endParaRPr lang="el-GR" dirty="0"/>
        </a:p>
      </dgm:t>
    </dgm:pt>
    <dgm:pt modelId="{38EFF14E-EBEC-4FB2-8635-B2A33D02FD43}" type="parTrans" cxnId="{B0952E94-8806-4DB7-977F-114605B40194}">
      <dgm:prSet/>
      <dgm:spPr/>
      <dgm:t>
        <a:bodyPr/>
        <a:lstStyle/>
        <a:p>
          <a:endParaRPr lang="el-GR"/>
        </a:p>
      </dgm:t>
    </dgm:pt>
    <dgm:pt modelId="{D1465D1F-6918-46CF-9D7D-C1F8774CBCDD}" type="sibTrans" cxnId="{B0952E94-8806-4DB7-977F-114605B40194}">
      <dgm:prSet/>
      <dgm:spPr/>
      <dgm:t>
        <a:bodyPr/>
        <a:lstStyle/>
        <a:p>
          <a:endParaRPr lang="el-GR"/>
        </a:p>
      </dgm:t>
    </dgm:pt>
    <dgm:pt modelId="{27995A4B-AD38-4A69-B5C9-D46529F9E760}" type="pres">
      <dgm:prSet presAssocID="{1C4898B5-32A6-4B9B-8567-57730097A4A3}" presName="Name0" presStyleCnt="0">
        <dgm:presLayoutVars>
          <dgm:dir/>
          <dgm:animLvl val="lvl"/>
          <dgm:resizeHandles val="exact"/>
        </dgm:presLayoutVars>
      </dgm:prSet>
      <dgm:spPr/>
      <dgm:t>
        <a:bodyPr/>
        <a:lstStyle/>
        <a:p>
          <a:endParaRPr lang="el-GR"/>
        </a:p>
      </dgm:t>
    </dgm:pt>
    <dgm:pt modelId="{71BCAFAE-630D-47CA-9CA9-5D65466CA276}" type="pres">
      <dgm:prSet presAssocID="{45705059-4F18-4904-A82E-EB24D1E57BCB}" presName="composite" presStyleCnt="0"/>
      <dgm:spPr/>
    </dgm:pt>
    <dgm:pt modelId="{3EF4C67B-3501-4C35-8A70-338483FDB593}" type="pres">
      <dgm:prSet presAssocID="{45705059-4F18-4904-A82E-EB24D1E57BCB}" presName="parTx" presStyleLbl="alignNode1" presStyleIdx="0" presStyleCnt="3">
        <dgm:presLayoutVars>
          <dgm:chMax val="0"/>
          <dgm:chPref val="0"/>
          <dgm:bulletEnabled val="1"/>
        </dgm:presLayoutVars>
      </dgm:prSet>
      <dgm:spPr/>
      <dgm:t>
        <a:bodyPr/>
        <a:lstStyle/>
        <a:p>
          <a:endParaRPr lang="el-GR"/>
        </a:p>
      </dgm:t>
    </dgm:pt>
    <dgm:pt modelId="{066948DC-29AF-43E9-84DA-F3FBE3E1CA1C}" type="pres">
      <dgm:prSet presAssocID="{45705059-4F18-4904-A82E-EB24D1E57BCB}" presName="desTx" presStyleLbl="alignAccFollowNode1" presStyleIdx="0" presStyleCnt="3">
        <dgm:presLayoutVars>
          <dgm:bulletEnabled val="1"/>
        </dgm:presLayoutVars>
      </dgm:prSet>
      <dgm:spPr/>
      <dgm:t>
        <a:bodyPr/>
        <a:lstStyle/>
        <a:p>
          <a:endParaRPr lang="el-GR"/>
        </a:p>
      </dgm:t>
    </dgm:pt>
    <dgm:pt modelId="{4ABE6DF7-7ED7-4A8B-AB4C-696A0D4141BE}" type="pres">
      <dgm:prSet presAssocID="{9D66A60D-01EE-443C-9A2B-C19626A8D404}" presName="space" presStyleCnt="0"/>
      <dgm:spPr/>
    </dgm:pt>
    <dgm:pt modelId="{004F7FA5-26B9-40E6-8A57-17F7ABBE61EC}" type="pres">
      <dgm:prSet presAssocID="{A216DF45-7B06-45B9-835B-9BF1B5662273}" presName="composite" presStyleCnt="0"/>
      <dgm:spPr/>
    </dgm:pt>
    <dgm:pt modelId="{C1F6671A-0CFC-4673-88DF-77423F5A38C0}" type="pres">
      <dgm:prSet presAssocID="{A216DF45-7B06-45B9-835B-9BF1B5662273}" presName="parTx" presStyleLbl="alignNode1" presStyleIdx="1" presStyleCnt="3">
        <dgm:presLayoutVars>
          <dgm:chMax val="0"/>
          <dgm:chPref val="0"/>
          <dgm:bulletEnabled val="1"/>
        </dgm:presLayoutVars>
      </dgm:prSet>
      <dgm:spPr/>
      <dgm:t>
        <a:bodyPr/>
        <a:lstStyle/>
        <a:p>
          <a:endParaRPr lang="el-GR"/>
        </a:p>
      </dgm:t>
    </dgm:pt>
    <dgm:pt modelId="{E585ACAC-E1E6-4944-9FAB-432F1DD2013E}" type="pres">
      <dgm:prSet presAssocID="{A216DF45-7B06-45B9-835B-9BF1B5662273}" presName="desTx" presStyleLbl="alignAccFollowNode1" presStyleIdx="1" presStyleCnt="3">
        <dgm:presLayoutVars>
          <dgm:bulletEnabled val="1"/>
        </dgm:presLayoutVars>
      </dgm:prSet>
      <dgm:spPr/>
      <dgm:t>
        <a:bodyPr/>
        <a:lstStyle/>
        <a:p>
          <a:endParaRPr lang="el-GR"/>
        </a:p>
      </dgm:t>
    </dgm:pt>
    <dgm:pt modelId="{FFC64CF7-C63C-4EFF-8E10-0DE3BF20D9A3}" type="pres">
      <dgm:prSet presAssocID="{C2F0C8F9-0FD5-41C6-843D-C93A60185E09}" presName="space" presStyleCnt="0"/>
      <dgm:spPr/>
    </dgm:pt>
    <dgm:pt modelId="{243665BD-98F8-45C5-9C87-D3C913C4E231}" type="pres">
      <dgm:prSet presAssocID="{2EB1F2E2-9F89-44AB-8357-5EC45B642CFF}" presName="composite" presStyleCnt="0"/>
      <dgm:spPr/>
    </dgm:pt>
    <dgm:pt modelId="{DF5129E6-A7E1-4AF4-B063-2440B819A73D}" type="pres">
      <dgm:prSet presAssocID="{2EB1F2E2-9F89-44AB-8357-5EC45B642CFF}" presName="parTx" presStyleLbl="alignNode1" presStyleIdx="2" presStyleCnt="3">
        <dgm:presLayoutVars>
          <dgm:chMax val="0"/>
          <dgm:chPref val="0"/>
          <dgm:bulletEnabled val="1"/>
        </dgm:presLayoutVars>
      </dgm:prSet>
      <dgm:spPr/>
      <dgm:t>
        <a:bodyPr/>
        <a:lstStyle/>
        <a:p>
          <a:endParaRPr lang="el-GR"/>
        </a:p>
      </dgm:t>
    </dgm:pt>
    <dgm:pt modelId="{A4F97A25-D907-4AD3-8FF4-A580A5AB0426}" type="pres">
      <dgm:prSet presAssocID="{2EB1F2E2-9F89-44AB-8357-5EC45B642CFF}" presName="desTx" presStyleLbl="alignAccFollowNode1" presStyleIdx="2" presStyleCnt="3">
        <dgm:presLayoutVars>
          <dgm:bulletEnabled val="1"/>
        </dgm:presLayoutVars>
      </dgm:prSet>
      <dgm:spPr/>
      <dgm:t>
        <a:bodyPr/>
        <a:lstStyle/>
        <a:p>
          <a:endParaRPr lang="el-GR"/>
        </a:p>
      </dgm:t>
    </dgm:pt>
  </dgm:ptLst>
  <dgm:cxnLst>
    <dgm:cxn modelId="{FAF218B5-AEBD-451C-9DC9-7D8610619F44}" type="presOf" srcId="{5D644808-06E6-4147-A23E-CCC272A491CC}" destId="{E585ACAC-E1E6-4944-9FAB-432F1DD2013E}" srcOrd="0" destOrd="0" presId="urn:microsoft.com/office/officeart/2005/8/layout/hList1"/>
    <dgm:cxn modelId="{6F46AADD-4AAC-4A16-A537-DEFC2059165B}" srcId="{1C4898B5-32A6-4B9B-8567-57730097A4A3}" destId="{A216DF45-7B06-45B9-835B-9BF1B5662273}" srcOrd="1" destOrd="0" parTransId="{234C3706-C334-4DFA-9F79-8CE34228FB76}" sibTransId="{C2F0C8F9-0FD5-41C6-843D-C93A60185E09}"/>
    <dgm:cxn modelId="{DFCC06D8-A926-4204-B5D1-A32A5790CE2B}" srcId="{1C4898B5-32A6-4B9B-8567-57730097A4A3}" destId="{45705059-4F18-4904-A82E-EB24D1E57BCB}" srcOrd="0" destOrd="0" parTransId="{3C18A6B6-C935-4E52-888B-B79270819EFA}" sibTransId="{9D66A60D-01EE-443C-9A2B-C19626A8D404}"/>
    <dgm:cxn modelId="{B0952E94-8806-4DB7-977F-114605B40194}" srcId="{2EB1F2E2-9F89-44AB-8357-5EC45B642CFF}" destId="{38D0D3F5-ECCF-4CA8-979F-CA3C6625972E}" srcOrd="0" destOrd="0" parTransId="{38EFF14E-EBEC-4FB2-8635-B2A33D02FD43}" sibTransId="{D1465D1F-6918-46CF-9D7D-C1F8774CBCDD}"/>
    <dgm:cxn modelId="{F266641A-2CB0-4A26-9A7E-079084AA7838}" type="presOf" srcId="{2EB1F2E2-9F89-44AB-8357-5EC45B642CFF}" destId="{DF5129E6-A7E1-4AF4-B063-2440B819A73D}" srcOrd="0" destOrd="0" presId="urn:microsoft.com/office/officeart/2005/8/layout/hList1"/>
    <dgm:cxn modelId="{A53B3ABB-EB85-49DA-83CD-7577BDAFF1BD}" srcId="{45705059-4F18-4904-A82E-EB24D1E57BCB}" destId="{581EE16C-58C5-48F3-B130-7B45E746A985}" srcOrd="0" destOrd="0" parTransId="{1C3CDECE-E743-4181-9260-3EB8F201ABCA}" sibTransId="{63BEAACF-D537-4874-A96A-A14C09B9A990}"/>
    <dgm:cxn modelId="{5034C472-8A63-48B5-BD91-152E3A64B603}" type="presOf" srcId="{1C4898B5-32A6-4B9B-8567-57730097A4A3}" destId="{27995A4B-AD38-4A69-B5C9-D46529F9E760}" srcOrd="0" destOrd="0" presId="urn:microsoft.com/office/officeart/2005/8/layout/hList1"/>
    <dgm:cxn modelId="{6D97C6AF-2F1F-4571-9D3A-E2C80B8D2B5B}" type="presOf" srcId="{581EE16C-58C5-48F3-B130-7B45E746A985}" destId="{066948DC-29AF-43E9-84DA-F3FBE3E1CA1C}" srcOrd="0" destOrd="0" presId="urn:microsoft.com/office/officeart/2005/8/layout/hList1"/>
    <dgm:cxn modelId="{69520AAC-0473-4309-82FC-AA9DA1120B8E}" type="presOf" srcId="{45705059-4F18-4904-A82E-EB24D1E57BCB}" destId="{3EF4C67B-3501-4C35-8A70-338483FDB593}" srcOrd="0" destOrd="0" presId="urn:microsoft.com/office/officeart/2005/8/layout/hList1"/>
    <dgm:cxn modelId="{9ED8AC7F-32DF-4DEF-84E2-BF5C3F3D7FA8}" srcId="{1C4898B5-32A6-4B9B-8567-57730097A4A3}" destId="{2EB1F2E2-9F89-44AB-8357-5EC45B642CFF}" srcOrd="2" destOrd="0" parTransId="{7DEA1791-D8D8-413D-AE12-3FAA2A838E45}" sibTransId="{8C277E47-E4CE-47B7-A262-F04C890C79D6}"/>
    <dgm:cxn modelId="{8C403B4A-F0CB-4809-AA01-876B6B54489C}" srcId="{A216DF45-7B06-45B9-835B-9BF1B5662273}" destId="{5D644808-06E6-4147-A23E-CCC272A491CC}" srcOrd="0" destOrd="0" parTransId="{B30EB9B4-4AEE-4A33-8499-DBBAF98D2838}" sibTransId="{A35078E8-7822-40E3-B5F7-9F3C6438C1C3}"/>
    <dgm:cxn modelId="{E6F7F78C-4FEF-4841-AC90-772B85BDC8D7}" type="presOf" srcId="{38D0D3F5-ECCF-4CA8-979F-CA3C6625972E}" destId="{A4F97A25-D907-4AD3-8FF4-A580A5AB0426}" srcOrd="0" destOrd="0" presId="urn:microsoft.com/office/officeart/2005/8/layout/hList1"/>
    <dgm:cxn modelId="{21D1D875-BCA7-4E8A-8F55-7D89820583D4}" type="presOf" srcId="{A216DF45-7B06-45B9-835B-9BF1B5662273}" destId="{C1F6671A-0CFC-4673-88DF-77423F5A38C0}" srcOrd="0" destOrd="0" presId="urn:microsoft.com/office/officeart/2005/8/layout/hList1"/>
    <dgm:cxn modelId="{B8BCE763-53A0-43B3-B246-8E175F231E5F}" type="presParOf" srcId="{27995A4B-AD38-4A69-B5C9-D46529F9E760}" destId="{71BCAFAE-630D-47CA-9CA9-5D65466CA276}" srcOrd="0" destOrd="0" presId="urn:microsoft.com/office/officeart/2005/8/layout/hList1"/>
    <dgm:cxn modelId="{ED9DFC9F-BAA3-45D8-A05C-ED3306B76514}" type="presParOf" srcId="{71BCAFAE-630D-47CA-9CA9-5D65466CA276}" destId="{3EF4C67B-3501-4C35-8A70-338483FDB593}" srcOrd="0" destOrd="0" presId="urn:microsoft.com/office/officeart/2005/8/layout/hList1"/>
    <dgm:cxn modelId="{347873BC-B53D-49B9-8492-32D26A1E64CE}" type="presParOf" srcId="{71BCAFAE-630D-47CA-9CA9-5D65466CA276}" destId="{066948DC-29AF-43E9-84DA-F3FBE3E1CA1C}" srcOrd="1" destOrd="0" presId="urn:microsoft.com/office/officeart/2005/8/layout/hList1"/>
    <dgm:cxn modelId="{A394D4A3-5381-4311-AB80-B1D83693BC96}" type="presParOf" srcId="{27995A4B-AD38-4A69-B5C9-D46529F9E760}" destId="{4ABE6DF7-7ED7-4A8B-AB4C-696A0D4141BE}" srcOrd="1" destOrd="0" presId="urn:microsoft.com/office/officeart/2005/8/layout/hList1"/>
    <dgm:cxn modelId="{D0FC4320-507D-4159-8D3D-89C407B00053}" type="presParOf" srcId="{27995A4B-AD38-4A69-B5C9-D46529F9E760}" destId="{004F7FA5-26B9-40E6-8A57-17F7ABBE61EC}" srcOrd="2" destOrd="0" presId="urn:microsoft.com/office/officeart/2005/8/layout/hList1"/>
    <dgm:cxn modelId="{C8F9B4BC-9F5A-4A5C-92D2-1124583AD7A9}" type="presParOf" srcId="{004F7FA5-26B9-40E6-8A57-17F7ABBE61EC}" destId="{C1F6671A-0CFC-4673-88DF-77423F5A38C0}" srcOrd="0" destOrd="0" presId="urn:microsoft.com/office/officeart/2005/8/layout/hList1"/>
    <dgm:cxn modelId="{45E54957-D767-40A0-A262-51AB1AA39C35}" type="presParOf" srcId="{004F7FA5-26B9-40E6-8A57-17F7ABBE61EC}" destId="{E585ACAC-E1E6-4944-9FAB-432F1DD2013E}" srcOrd="1" destOrd="0" presId="urn:microsoft.com/office/officeart/2005/8/layout/hList1"/>
    <dgm:cxn modelId="{36AE52F5-0273-4E49-995D-1FA6C6C738D0}" type="presParOf" srcId="{27995A4B-AD38-4A69-B5C9-D46529F9E760}" destId="{FFC64CF7-C63C-4EFF-8E10-0DE3BF20D9A3}" srcOrd="3" destOrd="0" presId="urn:microsoft.com/office/officeart/2005/8/layout/hList1"/>
    <dgm:cxn modelId="{A37A9A0F-9859-425C-A6CA-589AD09A09A9}" type="presParOf" srcId="{27995A4B-AD38-4A69-B5C9-D46529F9E760}" destId="{243665BD-98F8-45C5-9C87-D3C913C4E231}" srcOrd="4" destOrd="0" presId="urn:microsoft.com/office/officeart/2005/8/layout/hList1"/>
    <dgm:cxn modelId="{6715852B-2DE5-4098-A126-D5E1C852F627}" type="presParOf" srcId="{243665BD-98F8-45C5-9C87-D3C913C4E231}" destId="{DF5129E6-A7E1-4AF4-B063-2440B819A73D}" srcOrd="0" destOrd="0" presId="urn:microsoft.com/office/officeart/2005/8/layout/hList1"/>
    <dgm:cxn modelId="{EDEA388C-1870-4CD4-A16A-2D1C7CD05158}" type="presParOf" srcId="{243665BD-98F8-45C5-9C87-D3C913C4E231}" destId="{A4F97A25-D907-4AD3-8FF4-A580A5AB042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F4C67B-3501-4C35-8A70-338483FDB593}">
      <dsp:nvSpPr>
        <dsp:cNvPr id="0" name=""/>
        <dsp:cNvSpPr/>
      </dsp:nvSpPr>
      <dsp:spPr>
        <a:xfrm>
          <a:off x="1905" y="516015"/>
          <a:ext cx="1857374" cy="700241"/>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COVER PAGE</a:t>
          </a:r>
          <a:endParaRPr lang="el-GR" sz="1600" kern="1200" dirty="0"/>
        </a:p>
      </dsp:txBody>
      <dsp:txXfrm>
        <a:off x="1905" y="516015"/>
        <a:ext cx="1857374" cy="700241"/>
      </dsp:txXfrm>
    </dsp:sp>
    <dsp:sp modelId="{066948DC-29AF-43E9-84DA-F3FBE3E1CA1C}">
      <dsp:nvSpPr>
        <dsp:cNvPr id="0" name=""/>
        <dsp:cNvSpPr/>
      </dsp:nvSpPr>
      <dsp:spPr>
        <a:xfrm>
          <a:off x="1905" y="1216256"/>
          <a:ext cx="1857374" cy="107604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en-US" sz="1600" kern="1200" dirty="0" smtClean="0"/>
            <a:t>1 sheet</a:t>
          </a:r>
          <a:endParaRPr lang="el-GR" sz="1600" kern="1200" dirty="0"/>
        </a:p>
      </dsp:txBody>
      <dsp:txXfrm>
        <a:off x="1905" y="1216256"/>
        <a:ext cx="1857374" cy="1076040"/>
      </dsp:txXfrm>
    </dsp:sp>
    <dsp:sp modelId="{C1F6671A-0CFC-4673-88DF-77423F5A38C0}">
      <dsp:nvSpPr>
        <dsp:cNvPr id="0" name=""/>
        <dsp:cNvSpPr/>
      </dsp:nvSpPr>
      <dsp:spPr>
        <a:xfrm>
          <a:off x="2119312" y="516015"/>
          <a:ext cx="1857374" cy="700241"/>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BENEFICIARIES’ SECTION</a:t>
          </a:r>
          <a:endParaRPr lang="el-GR" sz="1600" kern="1200" dirty="0"/>
        </a:p>
      </dsp:txBody>
      <dsp:txXfrm>
        <a:off x="2119312" y="516015"/>
        <a:ext cx="1857374" cy="700241"/>
      </dsp:txXfrm>
    </dsp:sp>
    <dsp:sp modelId="{E585ACAC-E1E6-4944-9FAB-432F1DD2013E}">
      <dsp:nvSpPr>
        <dsp:cNvPr id="0" name=""/>
        <dsp:cNvSpPr/>
      </dsp:nvSpPr>
      <dsp:spPr>
        <a:xfrm>
          <a:off x="2119312" y="1216256"/>
          <a:ext cx="1857374" cy="107604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en-US" sz="1600" kern="1200" dirty="0" smtClean="0"/>
            <a:t>1 sheet for each beneficiary</a:t>
          </a:r>
          <a:endParaRPr lang="el-GR" sz="1600" kern="1200" dirty="0"/>
        </a:p>
      </dsp:txBody>
      <dsp:txXfrm>
        <a:off x="2119312" y="1216256"/>
        <a:ext cx="1857374" cy="1076040"/>
      </dsp:txXfrm>
    </dsp:sp>
    <dsp:sp modelId="{DF5129E6-A7E1-4AF4-B063-2440B819A73D}">
      <dsp:nvSpPr>
        <dsp:cNvPr id="0" name=""/>
        <dsp:cNvSpPr/>
      </dsp:nvSpPr>
      <dsp:spPr>
        <a:xfrm>
          <a:off x="4236719" y="516015"/>
          <a:ext cx="1857374" cy="700241"/>
        </a:xfrm>
        <a:prstGeom prst="rect">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kern="1200" dirty="0" smtClean="0"/>
            <a:t>SUMMARY TABLES </a:t>
          </a:r>
          <a:endParaRPr lang="el-GR" sz="1600" kern="1200" dirty="0"/>
        </a:p>
      </dsp:txBody>
      <dsp:txXfrm>
        <a:off x="4236719" y="516015"/>
        <a:ext cx="1857374" cy="700241"/>
      </dsp:txXfrm>
    </dsp:sp>
    <dsp:sp modelId="{A4F97A25-D907-4AD3-8FF4-A580A5AB0426}">
      <dsp:nvSpPr>
        <dsp:cNvPr id="0" name=""/>
        <dsp:cNvSpPr/>
      </dsp:nvSpPr>
      <dsp:spPr>
        <a:xfrm>
          <a:off x="4236719" y="1216256"/>
          <a:ext cx="1857374" cy="107604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en-US" sz="1600" kern="1200" dirty="0" smtClean="0"/>
            <a:t>3 sheets</a:t>
          </a:r>
          <a:endParaRPr lang="el-GR" sz="1600" kern="1200" dirty="0"/>
        </a:p>
      </dsp:txBody>
      <dsp:txXfrm>
        <a:off x="4236719" y="1216256"/>
        <a:ext cx="1857374" cy="10760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Interreg IPA CBC Programme "Greece - Albania 2014 - 2020"</a:t>
            </a: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57E4E1-145B-4435-992D-5DFE802E3F47}" type="datetimeFigureOut">
              <a:rPr lang="el-GR" smtClean="0"/>
              <a:pPr/>
              <a:t>14/11/2018</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E5A5EB-2922-4A24-AD01-328DA406266D}" type="slidenum">
              <a:rPr lang="el-GR" smtClean="0"/>
              <a:pPr/>
              <a:t>‹#›</a:t>
            </a:fld>
            <a:endParaRPr lang="el-GR"/>
          </a:p>
        </p:txBody>
      </p:sp>
    </p:spTree>
    <p:extLst>
      <p:ext uri="{BB962C8B-B14F-4D97-AF65-F5344CB8AC3E}">
        <p14:creationId xmlns:p14="http://schemas.microsoft.com/office/powerpoint/2010/main" val="244689551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it-IT" smtClean="0"/>
              <a:t>Interreg IPA CBC Programme "Greece - Albania 2014 - 2020"</a:t>
            </a: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B1AD4-C596-444B-A8FB-4F1009CD1126}" type="datetimeFigureOut">
              <a:rPr lang="el-GR" smtClean="0"/>
              <a:pPr/>
              <a:t>14/11/2018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86157C-7C6B-4C32-85A6-BA38B17284B0}" type="slidenum">
              <a:rPr lang="el-GR" smtClean="0"/>
              <a:pPr/>
              <a:t>‹#›</a:t>
            </a:fld>
            <a:endParaRPr lang="el-GR"/>
          </a:p>
        </p:txBody>
      </p:sp>
    </p:spTree>
    <p:extLst>
      <p:ext uri="{BB962C8B-B14F-4D97-AF65-F5344CB8AC3E}">
        <p14:creationId xmlns:p14="http://schemas.microsoft.com/office/powerpoint/2010/main" val="341682852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κεφαλίδας"/>
          <p:cNvSpPr>
            <a:spLocks noGrp="1"/>
          </p:cNvSpPr>
          <p:nvPr>
            <p:ph type="hdr" sz="quarter" idx="10"/>
          </p:nvPr>
        </p:nvSpPr>
        <p:spPr/>
        <p:txBody>
          <a:bodyPr/>
          <a:lstStyle/>
          <a:p>
            <a:r>
              <a:rPr lang="it-IT" smtClean="0"/>
              <a:t>Interreg IPA CBC Programme "Greece - Albania 2014 - 2020"</a:t>
            </a:r>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κεφαλίδας"/>
          <p:cNvSpPr>
            <a:spLocks noGrp="1"/>
          </p:cNvSpPr>
          <p:nvPr>
            <p:ph type="hdr" sz="quarter" idx="10"/>
          </p:nvPr>
        </p:nvSpPr>
        <p:spPr/>
        <p:txBody>
          <a:bodyPr/>
          <a:lstStyle/>
          <a:p>
            <a:r>
              <a:rPr lang="it-IT" smtClean="0"/>
              <a:t>Interreg IPA CBC Programme "Greece - Albania 2014 - 2020"</a:t>
            </a:r>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5" name="4 - Θέση κεφαλίδας"/>
          <p:cNvSpPr>
            <a:spLocks noGrp="1"/>
          </p:cNvSpPr>
          <p:nvPr>
            <p:ph type="hdr" sz="quarter" idx="11"/>
          </p:nvPr>
        </p:nvSpPr>
        <p:spPr/>
        <p:txBody>
          <a:bodyPr/>
          <a:lstStyle/>
          <a:p>
            <a:r>
              <a:rPr lang="it-IT" smtClean="0"/>
              <a:t>Interreg IPA CBC Programme "Greece - Albania 2014 - 2020"</a:t>
            </a:r>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κεφαλίδας"/>
          <p:cNvSpPr>
            <a:spLocks noGrp="1"/>
          </p:cNvSpPr>
          <p:nvPr>
            <p:ph type="hdr" sz="quarter" idx="10"/>
          </p:nvPr>
        </p:nvSpPr>
        <p:spPr/>
        <p:txBody>
          <a:bodyPr/>
          <a:lstStyle/>
          <a:p>
            <a:r>
              <a:rPr lang="it-IT" smtClean="0"/>
              <a:t>Interreg IPA CBC Programme "Greece - Albania 2014 - 2020"</a:t>
            </a:r>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κεφαλίδας"/>
          <p:cNvSpPr>
            <a:spLocks noGrp="1"/>
          </p:cNvSpPr>
          <p:nvPr>
            <p:ph type="hdr" sz="quarter" idx="10"/>
          </p:nvPr>
        </p:nvSpPr>
        <p:spPr/>
        <p:txBody>
          <a:bodyPr/>
          <a:lstStyle/>
          <a:p>
            <a:r>
              <a:rPr lang="it-IT" smtClean="0"/>
              <a:t>Interreg IPA CBC Programme "Greece - Albania 2014 - 2020"</a:t>
            </a:r>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κεφαλίδας"/>
          <p:cNvSpPr>
            <a:spLocks noGrp="1"/>
          </p:cNvSpPr>
          <p:nvPr>
            <p:ph type="hdr" sz="quarter" idx="10"/>
          </p:nvPr>
        </p:nvSpPr>
        <p:spPr/>
        <p:txBody>
          <a:bodyPr/>
          <a:lstStyle/>
          <a:p>
            <a:r>
              <a:rPr lang="it-IT" smtClean="0"/>
              <a:t>Interreg IPA CBC Programme "Greece - Albania 2014 - 2020"</a:t>
            </a:r>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κεφαλίδας"/>
          <p:cNvSpPr>
            <a:spLocks noGrp="1"/>
          </p:cNvSpPr>
          <p:nvPr>
            <p:ph type="hdr" sz="quarter" idx="10"/>
          </p:nvPr>
        </p:nvSpPr>
        <p:spPr/>
        <p:txBody>
          <a:bodyPr/>
          <a:lstStyle/>
          <a:p>
            <a:r>
              <a:rPr lang="it-IT" smtClean="0"/>
              <a:t>Interreg IPA CBC Programme "Greece - Albania 2014 - 2020"</a:t>
            </a:r>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70C7C7D6-122A-4B0F-AC01-B461BAF41B91}" type="datetime1">
              <a:rPr lang="el-GR" smtClean="0"/>
              <a:t>14/11/2018</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r>
              <a:rPr lang="en-US" smtClean="0"/>
              <a:t>Info Days 4th Call, Albania 20, 22/11/2018  Greece 07/12/2018</a:t>
            </a:r>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45A44EF6-51B7-4685-A9C2-F6B4B1C2958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882B6157-3E05-4373-A345-66CA177AF0CA}" type="datetime1">
              <a:rPr lang="el-GR" smtClean="0"/>
              <a:t>14/11/2018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F981E0CD-CC1E-488C-80ED-D02F779312C6}" type="datetime1">
              <a:rPr lang="el-GR" smtClean="0"/>
              <a:t>14/11/2018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18BC76A6-ACE7-49D7-9590-D152FCEB576C}" type="datetime1">
              <a:rPr lang="el-GR" smtClean="0"/>
              <a:t>14/11/2018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35ECC321-AD1C-40D2-AC46-5CC7D015AFB9}" type="datetime1">
              <a:rPr lang="el-GR" smtClean="0"/>
              <a:t>14/11/2018</a:t>
            </a:fld>
            <a:endParaRPr lang="el-GR"/>
          </a:p>
        </p:txBody>
      </p:sp>
      <p:sp>
        <p:nvSpPr>
          <p:cNvPr id="5" name="4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6" name="5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D03373FD-3CB1-47FE-B2F5-3976837229B7}" type="datetime1">
              <a:rPr lang="el-GR" smtClean="0"/>
              <a:t>14/11/2018</a:t>
            </a:fld>
            <a:endParaRPr lang="el-GR"/>
          </a:p>
        </p:txBody>
      </p:sp>
      <p:sp>
        <p:nvSpPr>
          <p:cNvPr id="6" name="5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7" name="6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94C92F4E-592D-49EB-B68A-E01DD0AA50EC}" type="datetime1">
              <a:rPr lang="el-GR" smtClean="0"/>
              <a:t>14/11/2018</a:t>
            </a:fld>
            <a:endParaRPr lang="el-GR"/>
          </a:p>
        </p:txBody>
      </p:sp>
      <p:sp>
        <p:nvSpPr>
          <p:cNvPr id="8" name="7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9" name="8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ACCB3AE1-E312-4CA4-8202-3F16268C0838}" type="datetime1">
              <a:rPr lang="el-GR" smtClean="0"/>
              <a:t>14/11/2018</a:t>
            </a:fld>
            <a:endParaRPr lang="el-GR"/>
          </a:p>
        </p:txBody>
      </p:sp>
      <p:sp>
        <p:nvSpPr>
          <p:cNvPr id="4" name="3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5" name="4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831DE1F9-A17F-453D-AC9B-B4CFECD67236}" type="datetime1">
              <a:rPr lang="el-GR" smtClean="0"/>
              <a:t>14/11/2018</a:t>
            </a:fld>
            <a:endParaRPr lang="el-GR"/>
          </a:p>
        </p:txBody>
      </p:sp>
      <p:sp>
        <p:nvSpPr>
          <p:cNvPr id="3" name="2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4" name="3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8EF30701-84AF-4F60-AC3F-AE7F3A56D60B}" type="datetime1">
              <a:rPr lang="el-GR" smtClean="0"/>
              <a:t>14/11/2018</a:t>
            </a:fld>
            <a:endParaRPr lang="el-GR"/>
          </a:p>
        </p:txBody>
      </p:sp>
      <p:sp>
        <p:nvSpPr>
          <p:cNvPr id="6" name="5 - Θέση υποσέλιδου"/>
          <p:cNvSpPr>
            <a:spLocks noGrp="1"/>
          </p:cNvSpPr>
          <p:nvPr>
            <p:ph type="ftr" sz="quarter" idx="11"/>
          </p:nvPr>
        </p:nvSpPr>
        <p:spPr/>
        <p:txBody>
          <a:bodyPr/>
          <a:lstStyle>
            <a:extLst/>
          </a:lstStyle>
          <a:p>
            <a:r>
              <a:rPr lang="en-US" smtClean="0"/>
              <a:t>Info Days 4th Call, Albania 20, 22/11/2018  Greece 07/12/2018</a:t>
            </a:r>
            <a:endParaRPr lang="el-GR"/>
          </a:p>
        </p:txBody>
      </p:sp>
      <p:sp>
        <p:nvSpPr>
          <p:cNvPr id="7" name="6 - Θέση αριθμού διαφάνειας"/>
          <p:cNvSpPr>
            <a:spLocks noGrp="1"/>
          </p:cNvSpPr>
          <p:nvPr>
            <p:ph type="sldNum" sz="quarter" idx="12"/>
          </p:nvPr>
        </p:nvSpPr>
        <p:spPr/>
        <p:txBody>
          <a:bodyPr/>
          <a:lstStyle>
            <a:extLst/>
          </a:lstStyle>
          <a:p>
            <a:fld id="{45A44EF6-51B7-4685-A9C2-F6B4B1C2958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BED3E971-6225-4E21-B920-4524B28C1BF7}" type="datetime1">
              <a:rPr lang="el-GR" smtClean="0"/>
              <a:t>14/11/2018</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Info Days 4th Call, Albania 20, 22/11/2018  Greece 07/12/2018</a:t>
            </a:r>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45A44EF6-51B7-4685-A9C2-F6B4B1C29586}"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4BA579-D69C-4E06-A2E1-F52A269A9E1C}" type="datetime1">
              <a:rPr lang="el-GR" smtClean="0"/>
              <a:t>14/11/2018</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Info Days 4th Call, Albania 20, 22/11/2018  Greece 07/12/2018</a:t>
            </a:r>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A44EF6-51B7-4685-A9C2-F6B4B1C2958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interreg.gr/" TargetMode="External"/><Relationship Id="rId5" Type="http://schemas.openxmlformats.org/officeDocument/2006/relationships/hyperlink" Target="http://www.greece-albania.eu/"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greece-albania.eu/" TargetMode="External"/><Relationship Id="rId2" Type="http://schemas.openxmlformats.org/officeDocument/2006/relationships/hyperlink" Target="http://www.interreg.gr/" TargetMode="External"/><Relationship Id="rId1" Type="http://schemas.openxmlformats.org/officeDocument/2006/relationships/slideLayout" Target="../slideLayouts/slideLayout2.xml"/><Relationship Id="rId4" Type="http://schemas.openxmlformats.org/officeDocument/2006/relationships/hyperlink" Target="http://www.punetejashtme.gov.al/"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koktsidou@mou.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n-US" dirty="0" smtClean="0"/>
              <a:t>Specification of Budget Costs</a:t>
            </a:r>
            <a:endParaRPr lang="el-GR" dirty="0"/>
          </a:p>
        </p:txBody>
      </p:sp>
      <p:pic>
        <p:nvPicPr>
          <p:cNvPr id="4" name="3 - Εικόνα"/>
          <p:cNvPicPr/>
          <p:nvPr/>
        </p:nvPicPr>
        <p:blipFill>
          <a:blip r:embed="rId3" cstate="print"/>
          <a:srcRect/>
          <a:stretch>
            <a:fillRect/>
          </a:stretch>
        </p:blipFill>
        <p:spPr bwMode="auto">
          <a:xfrm>
            <a:off x="827584" y="1052736"/>
            <a:ext cx="7416824" cy="2217787"/>
          </a:xfrm>
          <a:prstGeom prst="rect">
            <a:avLst/>
          </a:prstGeom>
          <a:noFill/>
          <a:ln w="9525">
            <a:noFill/>
            <a:miter lim="800000"/>
            <a:headEnd/>
            <a:tailEnd/>
          </a:ln>
        </p:spPr>
      </p:pic>
      <p:pic>
        <p:nvPicPr>
          <p:cNvPr id="5" name="Picture 9"/>
          <p:cNvPicPr>
            <a:picLocks noChangeAspect="1" noChangeArrowheads="1"/>
          </p:cNvPicPr>
          <p:nvPr/>
        </p:nvPicPr>
        <p:blipFill>
          <a:blip r:embed="rId4" cstate="print"/>
          <a:srcRect/>
          <a:stretch>
            <a:fillRect/>
          </a:stretch>
        </p:blipFill>
        <p:spPr bwMode="auto">
          <a:xfrm>
            <a:off x="7236296" y="5517232"/>
            <a:ext cx="1512168" cy="952570"/>
          </a:xfrm>
          <a:prstGeom prst="rect">
            <a:avLst/>
          </a:prstGeom>
          <a:noFill/>
          <a:ln w="9525">
            <a:noFill/>
            <a:miter lim="800000"/>
            <a:headEnd/>
            <a:tailEnd/>
          </a:ln>
        </p:spPr>
      </p:pic>
      <p:sp>
        <p:nvSpPr>
          <p:cNvPr id="7" name="6 - Θέση υποσέλιδου"/>
          <p:cNvSpPr>
            <a:spLocks noGrp="1"/>
          </p:cNvSpPr>
          <p:nvPr>
            <p:ph type="ftr" sz="quarter" idx="11"/>
          </p:nvPr>
        </p:nvSpPr>
        <p:spPr>
          <a:xfrm>
            <a:off x="3995936" y="6407944"/>
            <a:ext cx="3240360" cy="365125"/>
          </a:xfrm>
        </p:spPr>
        <p:txBody>
          <a:bodyPr/>
          <a:lstStyle/>
          <a:p>
            <a:r>
              <a:rPr lang="en-US" dirty="0" smtClean="0"/>
              <a:t>Info Days 4th Call, Albania 20, 22/11/2018  Greece 07/12/2018</a:t>
            </a:r>
            <a:endParaRPr lang="el-GR" dirty="0"/>
          </a:p>
        </p:txBody>
      </p:sp>
      <p:sp>
        <p:nvSpPr>
          <p:cNvPr id="8" name="5 - TextBox"/>
          <p:cNvSpPr txBox="1"/>
          <p:nvPr/>
        </p:nvSpPr>
        <p:spPr>
          <a:xfrm>
            <a:off x="611560" y="5517232"/>
            <a:ext cx="4680520" cy="1169551"/>
          </a:xfrm>
          <a:prstGeom prst="rect">
            <a:avLst/>
          </a:prstGeom>
          <a:noFill/>
        </p:spPr>
        <p:txBody>
          <a:bodyPr wrap="square" rtlCol="0">
            <a:spAutoFit/>
          </a:bodyPr>
          <a:lstStyle/>
          <a:p>
            <a:r>
              <a:rPr lang="en-US" sz="1400" dirty="0" smtClean="0"/>
              <a:t>Joint Secretariat / Managing Authority of</a:t>
            </a:r>
          </a:p>
          <a:p>
            <a:r>
              <a:rPr lang="en-US" sz="1400" dirty="0" smtClean="0"/>
              <a:t>Interreg IPA CBC Programme “Greece – Albania 2014 – 2020 “</a:t>
            </a:r>
          </a:p>
          <a:p>
            <a:r>
              <a:rPr lang="en-US" sz="1400" dirty="0" smtClean="0">
                <a:hlinkClick r:id="rId5"/>
              </a:rPr>
              <a:t>www.greece-albania.eu</a:t>
            </a:r>
            <a:endParaRPr lang="en-US" sz="1400" dirty="0" smtClean="0"/>
          </a:p>
          <a:p>
            <a:r>
              <a:rPr lang="en-US" sz="1400" dirty="0" smtClean="0">
                <a:hlinkClick r:id="rId6"/>
              </a:rPr>
              <a:t>www.interreg.gr</a:t>
            </a:r>
            <a:r>
              <a:rPr lang="en-US" sz="1400" dirty="0" smtClean="0"/>
              <a:t> </a:t>
            </a:r>
            <a:endParaRPr lang="el-G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24744"/>
            <a:ext cx="8435280" cy="4882547"/>
          </a:xfrm>
        </p:spPr>
        <p:txBody>
          <a:bodyPr/>
          <a:lstStyle/>
          <a:p>
            <a:r>
              <a:rPr lang="en-US" dirty="0" smtClean="0"/>
              <a:t>Examples </a:t>
            </a:r>
            <a:endParaRPr lang="el-GR" dirty="0"/>
          </a:p>
        </p:txBody>
      </p:sp>
      <p:sp>
        <p:nvSpPr>
          <p:cNvPr id="3" name="Θέση υποσέλιδου 2"/>
          <p:cNvSpPr>
            <a:spLocks noGrp="1"/>
          </p:cNvSpPr>
          <p:nvPr>
            <p:ph type="ftr" sz="quarter" idx="11"/>
          </p:nvPr>
        </p:nvSpPr>
        <p:spPr>
          <a:xfrm>
            <a:off x="4380072" y="6407944"/>
            <a:ext cx="3072248"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a:xfrm>
            <a:off x="457200" y="274638"/>
            <a:ext cx="8229600" cy="706090"/>
          </a:xfrm>
        </p:spPr>
        <p:txBody>
          <a:bodyPr>
            <a:normAutofit fontScale="90000"/>
          </a:bodyPr>
          <a:lstStyle/>
          <a:p>
            <a:r>
              <a:rPr lang="en-US" dirty="0" smtClean="0"/>
              <a:t>Filling in the Descriptive Part</a:t>
            </a:r>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00808"/>
            <a:ext cx="7920880" cy="4646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4790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4107909333"/>
              </p:ext>
            </p:extLst>
          </p:nvPr>
        </p:nvGraphicFramePr>
        <p:xfrm>
          <a:off x="467544" y="1340768"/>
          <a:ext cx="8229600" cy="3129376"/>
        </p:xfrm>
        <a:graphic>
          <a:graphicData uri="http://schemas.openxmlformats.org/drawingml/2006/table">
            <a:tbl>
              <a:tblPr firstRow="1" bandRow="1">
                <a:tableStyleId>{5C22544A-7EE6-4342-B048-85BDC9FD1C3A}</a:tableStyleId>
              </a:tblPr>
              <a:tblGrid>
                <a:gridCol w="1738536"/>
                <a:gridCol w="6491064"/>
              </a:tblGrid>
              <a:tr h="336162">
                <a:tc>
                  <a:txBody>
                    <a:bodyPr/>
                    <a:lstStyle/>
                    <a:p>
                      <a:pPr algn="just"/>
                      <a:r>
                        <a:rPr lang="en-US" dirty="0" smtClean="0"/>
                        <a:t>COLUMN</a:t>
                      </a:r>
                      <a:endParaRPr lang="el-GR" dirty="0"/>
                    </a:p>
                  </a:txBody>
                  <a:tcPr/>
                </a:tc>
                <a:tc>
                  <a:txBody>
                    <a:bodyPr/>
                    <a:lstStyle/>
                    <a:p>
                      <a:pPr algn="just"/>
                      <a:r>
                        <a:rPr lang="en-US" dirty="0" smtClean="0"/>
                        <a:t>WHAT TO FILL IN</a:t>
                      </a:r>
                      <a:endParaRPr lang="el-GR" dirty="0"/>
                    </a:p>
                  </a:txBody>
                  <a:tcPr/>
                </a:tc>
              </a:tr>
              <a:tr h="828892">
                <a:tc>
                  <a:txBody>
                    <a:bodyPr/>
                    <a:lstStyle/>
                    <a:p>
                      <a:pPr algn="just"/>
                      <a:r>
                        <a:rPr lang="en-US" dirty="0" smtClean="0"/>
                        <a:t>Clarification of Budget</a:t>
                      </a:r>
                      <a:r>
                        <a:rPr lang="en-US" baseline="0" dirty="0" smtClean="0"/>
                        <a:t> Items </a:t>
                      </a:r>
                      <a:endParaRPr lang="el-GR" dirty="0"/>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dirty="0" smtClean="0"/>
                        <a:t>According</a:t>
                      </a:r>
                      <a:r>
                        <a:rPr lang="en-US" baseline="0" dirty="0" smtClean="0"/>
                        <a:t> to the budget line and the item selected the beneficiaries should clearly describe the physical content of the item, the need of the item, the size etc. </a:t>
                      </a:r>
                    </a:p>
                    <a:p>
                      <a:pPr marL="0" marR="0" lvl="1" indent="0" algn="just" defTabSz="914400" rtl="0" eaLnBrk="1" fontAlgn="auto" latinLnBrk="0" hangingPunct="1">
                        <a:lnSpc>
                          <a:spcPct val="100000"/>
                        </a:lnSpc>
                        <a:spcBef>
                          <a:spcPts val="0"/>
                        </a:spcBef>
                        <a:spcAft>
                          <a:spcPts val="0"/>
                        </a:spcAft>
                        <a:buClrTx/>
                        <a:buSzTx/>
                        <a:buFontTx/>
                        <a:buNone/>
                        <a:tabLst/>
                        <a:defRPr/>
                      </a:pPr>
                      <a:r>
                        <a:rPr lang="en-US" baseline="0" dirty="0" smtClean="0"/>
                        <a:t>Up to 1000 characters </a:t>
                      </a:r>
                      <a:endParaRPr lang="el-GR" dirty="0"/>
                    </a:p>
                  </a:txBody>
                  <a:tcPr/>
                </a:tc>
              </a:tr>
              <a:tr h="1574896">
                <a:tc>
                  <a:txBody>
                    <a:bodyPr/>
                    <a:lstStyle/>
                    <a:p>
                      <a:pPr algn="just"/>
                      <a:r>
                        <a:rPr lang="en-US" dirty="0" smtClean="0"/>
                        <a:t>Justification</a:t>
                      </a:r>
                      <a:r>
                        <a:rPr lang="en-US" baseline="0" dirty="0" smtClean="0"/>
                        <a:t> of the Budget Costs</a:t>
                      </a:r>
                      <a:endParaRPr lang="el-GR" dirty="0"/>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dirty="0" smtClean="0"/>
                        <a:t>According</a:t>
                      </a:r>
                      <a:r>
                        <a:rPr lang="en-US" baseline="0" dirty="0" smtClean="0"/>
                        <a:t> to the budget line and the item selected the beneficiaries should clearly provide justification of the cost of the respective deliverable/item. The beneficiary should </a:t>
                      </a:r>
                      <a:r>
                        <a:rPr lang="en-US" dirty="0" smtClean="0"/>
                        <a:t>prove that the budget is realistic</a:t>
                      </a:r>
                    </a:p>
                    <a:p>
                      <a:pPr marL="0" marR="0" lvl="1" indent="0" algn="just" defTabSz="914400" rtl="0" eaLnBrk="1" fontAlgn="auto" latinLnBrk="0" hangingPunct="1">
                        <a:lnSpc>
                          <a:spcPct val="100000"/>
                        </a:lnSpc>
                        <a:spcBef>
                          <a:spcPts val="0"/>
                        </a:spcBef>
                        <a:spcAft>
                          <a:spcPts val="0"/>
                        </a:spcAft>
                        <a:buClrTx/>
                        <a:buSzTx/>
                        <a:buFontTx/>
                        <a:buNone/>
                        <a:tabLst/>
                        <a:defRPr/>
                      </a:pPr>
                      <a:r>
                        <a:rPr lang="en-US" baseline="0" dirty="0" smtClean="0"/>
                        <a:t>Up to 1000 characters </a:t>
                      </a:r>
                      <a:endParaRPr lang="el-GR" dirty="0" smtClean="0"/>
                    </a:p>
                  </a:txBody>
                  <a:tcPr/>
                </a:tc>
              </a:tr>
            </a:tbl>
          </a:graphicData>
        </a:graphic>
      </p:graphicFrame>
      <p:sp>
        <p:nvSpPr>
          <p:cNvPr id="3" name="Θέση υποσέλιδου 2"/>
          <p:cNvSpPr>
            <a:spLocks noGrp="1"/>
          </p:cNvSpPr>
          <p:nvPr>
            <p:ph type="ftr" sz="quarter" idx="11"/>
          </p:nvPr>
        </p:nvSpPr>
        <p:spPr>
          <a:xfrm>
            <a:off x="4380071" y="6407944"/>
            <a:ext cx="2946527"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lstStyle/>
          <a:p>
            <a:r>
              <a:rPr lang="en-US" dirty="0" smtClean="0"/>
              <a:t>Filling in the Descriptive Part</a:t>
            </a:r>
            <a:endParaRPr lang="el-GR" dirty="0"/>
          </a:p>
        </p:txBody>
      </p:sp>
      <p:sp>
        <p:nvSpPr>
          <p:cNvPr id="6" name="TextBox 5"/>
          <p:cNvSpPr txBox="1"/>
          <p:nvPr/>
        </p:nvSpPr>
        <p:spPr>
          <a:xfrm>
            <a:off x="1403648" y="4648008"/>
            <a:ext cx="5976664" cy="1200329"/>
          </a:xfrm>
          <a:prstGeom prst="rect">
            <a:avLst/>
          </a:prstGeom>
          <a:noFill/>
        </p:spPr>
        <p:txBody>
          <a:bodyPr wrap="square" rtlCol="0">
            <a:spAutoFit/>
          </a:bodyPr>
          <a:lstStyle/>
          <a:p>
            <a:pPr algn="ctr"/>
            <a:r>
              <a:rPr lang="en-US" dirty="0" smtClean="0">
                <a:solidFill>
                  <a:srgbClr val="FF0000"/>
                </a:solidFill>
              </a:rPr>
              <a:t>The applicants should consult </a:t>
            </a:r>
            <a:r>
              <a:rPr lang="en-US" b="1" u="sng" dirty="0" smtClean="0">
                <a:solidFill>
                  <a:srgbClr val="FF0000"/>
                </a:solidFill>
              </a:rPr>
              <a:t>TABLE 1</a:t>
            </a:r>
            <a:r>
              <a:rPr lang="en-US" dirty="0" smtClean="0">
                <a:solidFill>
                  <a:srgbClr val="FF0000"/>
                </a:solidFill>
              </a:rPr>
              <a:t>, of the respective Guidebook in order to fill in correctly the </a:t>
            </a:r>
            <a:r>
              <a:rPr lang="en-US" dirty="0" err="1" smtClean="0">
                <a:solidFill>
                  <a:srgbClr val="FF0000"/>
                </a:solidFill>
              </a:rPr>
              <a:t>SoBC</a:t>
            </a:r>
            <a:r>
              <a:rPr lang="en-US" dirty="0" smtClean="0">
                <a:solidFill>
                  <a:srgbClr val="FF0000"/>
                </a:solidFill>
              </a:rPr>
              <a:t> and especially the Columns “Clarification of Budget Items” and “Justification of Budget Costs” </a:t>
            </a:r>
            <a:endParaRPr lang="el-GR" dirty="0">
              <a:solidFill>
                <a:srgbClr val="FF0000"/>
              </a:solidFill>
            </a:endParaRPr>
          </a:p>
        </p:txBody>
      </p:sp>
    </p:spTree>
    <p:extLst>
      <p:ext uri="{BB962C8B-B14F-4D97-AF65-F5344CB8AC3E}">
        <p14:creationId xmlns:p14="http://schemas.microsoft.com/office/powerpoint/2010/main" val="192098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n-US" dirty="0" smtClean="0"/>
              <a:t>Example – STAFF COSTS</a:t>
            </a:r>
          </a:p>
          <a:p>
            <a:endParaRPr lang="el-GR" dirty="0"/>
          </a:p>
        </p:txBody>
      </p:sp>
      <p:sp>
        <p:nvSpPr>
          <p:cNvPr id="3" name="Θέση υποσέλιδου 2"/>
          <p:cNvSpPr>
            <a:spLocks noGrp="1"/>
          </p:cNvSpPr>
          <p:nvPr>
            <p:ph type="ftr" sz="quarter" idx="11"/>
          </p:nvPr>
        </p:nvSpPr>
        <p:spPr>
          <a:xfrm>
            <a:off x="4139952" y="6407944"/>
            <a:ext cx="2880320"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lstStyle/>
          <a:p>
            <a:r>
              <a:rPr lang="en-US" dirty="0" smtClean="0"/>
              <a:t>Filling in the Descriptive Part</a:t>
            </a:r>
            <a:endParaRPr lang="el-GR" dirty="0"/>
          </a:p>
        </p:txBody>
      </p:sp>
      <p:graphicFrame>
        <p:nvGraphicFramePr>
          <p:cNvPr id="6" name="Πίνακας 5"/>
          <p:cNvGraphicFramePr>
            <a:graphicFrameLocks noGrp="1"/>
          </p:cNvGraphicFramePr>
          <p:nvPr>
            <p:extLst>
              <p:ext uri="{D42A27DB-BD31-4B8C-83A1-F6EECF244321}">
                <p14:modId xmlns:p14="http://schemas.microsoft.com/office/powerpoint/2010/main" val="2526416501"/>
              </p:ext>
            </p:extLst>
          </p:nvPr>
        </p:nvGraphicFramePr>
        <p:xfrm>
          <a:off x="971600" y="2204864"/>
          <a:ext cx="7416823" cy="3672407"/>
        </p:xfrm>
        <a:graphic>
          <a:graphicData uri="http://schemas.openxmlformats.org/drawingml/2006/table">
            <a:tbl>
              <a:tblPr firstRow="1" firstCol="1" bandRow="1"/>
              <a:tblGrid>
                <a:gridCol w="3794201"/>
                <a:gridCol w="3622622"/>
              </a:tblGrid>
              <a:tr h="306034">
                <a:tc>
                  <a:txBody>
                    <a:bodyPr/>
                    <a:lstStyle/>
                    <a:p>
                      <a:pPr algn="ctr">
                        <a:lnSpc>
                          <a:spcPct val="115000"/>
                        </a:lnSpc>
                        <a:spcAft>
                          <a:spcPts val="0"/>
                        </a:spcAft>
                      </a:pPr>
                      <a:r>
                        <a:rPr kumimoji="0" lang="en-US" sz="1300" kern="1200" dirty="0">
                          <a:solidFill>
                            <a:schemeClr val="bg1"/>
                          </a:solidFill>
                          <a:latin typeface="+mn-lt"/>
                          <a:ea typeface="+mn-ea"/>
                          <a:cs typeface="+mn-cs"/>
                        </a:rPr>
                        <a:t>Clarification of Budget Items</a:t>
                      </a:r>
                      <a:endParaRPr kumimoji="0" lang="el-GR" sz="1300" kern="1200" dirty="0">
                        <a:solidFill>
                          <a:schemeClr val="bg1"/>
                        </a:solidFill>
                        <a:latin typeface="+mn-lt"/>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a:txBody>
                    <a:bodyPr/>
                    <a:lstStyle/>
                    <a:p>
                      <a:pPr algn="ctr">
                        <a:lnSpc>
                          <a:spcPct val="115000"/>
                        </a:lnSpc>
                        <a:spcAft>
                          <a:spcPts val="0"/>
                        </a:spcAft>
                      </a:pPr>
                      <a:r>
                        <a:rPr kumimoji="0" lang="en-US" sz="1300" kern="1200" dirty="0">
                          <a:solidFill>
                            <a:schemeClr val="bg1"/>
                          </a:solidFill>
                          <a:latin typeface="+mn-lt"/>
                          <a:ea typeface="+mn-ea"/>
                          <a:cs typeface="+mn-cs"/>
                        </a:rPr>
                        <a:t>Justification of Estimated Costs</a:t>
                      </a:r>
                      <a:endParaRPr kumimoji="0" lang="el-GR" sz="1300" kern="1200" dirty="0">
                        <a:solidFill>
                          <a:schemeClr val="bg1"/>
                        </a:solidFill>
                        <a:latin typeface="+mn-lt"/>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r>
              <a:tr h="3366373">
                <a:tc>
                  <a:txBody>
                    <a:bodyPr/>
                    <a:lstStyle/>
                    <a:p>
                      <a:pPr>
                        <a:lnSpc>
                          <a:spcPct val="115000"/>
                        </a:lnSpc>
                        <a:spcAft>
                          <a:spcPts val="0"/>
                        </a:spcAft>
                      </a:pPr>
                      <a:r>
                        <a:rPr kumimoji="0" lang="el-GR" sz="1300" kern="1200" dirty="0">
                          <a:solidFill>
                            <a:schemeClr val="tx1"/>
                          </a:solidFill>
                          <a:latin typeface="+mn-lt"/>
                          <a:ea typeface="+mn-ea"/>
                          <a:cs typeface="+mn-cs"/>
                        </a:rPr>
                        <a:t>A </a:t>
                      </a:r>
                      <a:r>
                        <a:rPr kumimoji="0" lang="el-GR" sz="1300" kern="1200" dirty="0" err="1">
                          <a:solidFill>
                            <a:schemeClr val="tx1"/>
                          </a:solidFill>
                          <a:latin typeface="+mn-lt"/>
                          <a:ea typeface="+mn-ea"/>
                          <a:cs typeface="+mn-cs"/>
                        </a:rPr>
                        <a:t>brief</a:t>
                      </a:r>
                      <a:r>
                        <a:rPr kumimoji="0" lang="el-GR" sz="1300" kern="1200" dirty="0">
                          <a:solidFill>
                            <a:schemeClr val="tx1"/>
                          </a:solidFill>
                          <a:latin typeface="+mn-lt"/>
                          <a:ea typeface="+mn-ea"/>
                          <a:cs typeface="+mn-cs"/>
                        </a:rPr>
                        <a:t> </a:t>
                      </a:r>
                      <a:r>
                        <a:rPr kumimoji="0" lang="el-GR" sz="1300" kern="1200" dirty="0" err="1">
                          <a:solidFill>
                            <a:schemeClr val="tx1"/>
                          </a:solidFill>
                          <a:latin typeface="+mn-lt"/>
                          <a:ea typeface="+mn-ea"/>
                          <a:cs typeface="+mn-cs"/>
                        </a:rPr>
                        <a:t>description</a:t>
                      </a:r>
                      <a:r>
                        <a:rPr kumimoji="0" lang="el-GR" sz="1300" kern="1200" dirty="0">
                          <a:solidFill>
                            <a:schemeClr val="tx1"/>
                          </a:solidFill>
                          <a:latin typeface="+mn-lt"/>
                          <a:ea typeface="+mn-ea"/>
                          <a:cs typeface="+mn-cs"/>
                        </a:rPr>
                        <a:t> </a:t>
                      </a:r>
                      <a:r>
                        <a:rPr kumimoji="0" lang="el-GR" sz="1300" kern="1200" dirty="0" err="1">
                          <a:solidFill>
                            <a:schemeClr val="tx1"/>
                          </a:solidFill>
                          <a:latin typeface="+mn-lt"/>
                          <a:ea typeface="+mn-ea"/>
                          <a:cs typeface="+mn-cs"/>
                        </a:rPr>
                        <a:t>of</a:t>
                      </a:r>
                      <a:r>
                        <a:rPr kumimoji="0" lang="el-GR" sz="1300" kern="1200" dirty="0">
                          <a:solidFill>
                            <a:schemeClr val="tx1"/>
                          </a:solidFill>
                          <a:latin typeface="+mn-lt"/>
                          <a:ea typeface="+mn-ea"/>
                          <a:cs typeface="+mn-cs"/>
                        </a:rPr>
                        <a:t> </a:t>
                      </a:r>
                      <a:r>
                        <a:rPr kumimoji="0" lang="el-GR" sz="1300" kern="1200" dirty="0" err="1" smtClean="0">
                          <a:solidFill>
                            <a:schemeClr val="tx1"/>
                          </a:solidFill>
                          <a:latin typeface="+mn-lt"/>
                          <a:ea typeface="+mn-ea"/>
                          <a:cs typeface="+mn-cs"/>
                        </a:rPr>
                        <a:t>the</a:t>
                      </a:r>
                      <a:r>
                        <a:rPr kumimoji="0" lang="en-US" sz="1300" kern="1200" dirty="0" smtClean="0">
                          <a:solidFill>
                            <a:schemeClr val="tx1"/>
                          </a:solidFill>
                          <a:latin typeface="+mn-lt"/>
                          <a:ea typeface="+mn-ea"/>
                          <a:cs typeface="+mn-cs"/>
                        </a:rPr>
                        <a:t> employee(s</a:t>
                      </a:r>
                      <a:r>
                        <a:rPr kumimoji="0" lang="en-US" sz="1300" kern="1200" dirty="0">
                          <a:solidFill>
                            <a:schemeClr val="tx1"/>
                          </a:solidFill>
                          <a:latin typeface="+mn-lt"/>
                          <a:ea typeface="+mn-ea"/>
                          <a:cs typeface="+mn-cs"/>
                        </a:rPr>
                        <a:t>) and roles </a:t>
                      </a:r>
                      <a:r>
                        <a:rPr kumimoji="0" lang="en-US" sz="1300" kern="1200" dirty="0" smtClean="0">
                          <a:solidFill>
                            <a:schemeClr val="tx1"/>
                          </a:solidFill>
                          <a:latin typeface="+mn-lt"/>
                          <a:ea typeface="+mn-ea"/>
                          <a:cs typeface="+mn-cs"/>
                        </a:rPr>
                        <a:t> needed </a:t>
                      </a:r>
                      <a:r>
                        <a:rPr kumimoji="0" lang="en-US" sz="1300" kern="1200" dirty="0">
                          <a:solidFill>
                            <a:schemeClr val="tx1"/>
                          </a:solidFill>
                          <a:latin typeface="+mn-lt"/>
                          <a:ea typeface="+mn-ea"/>
                          <a:cs typeface="+mn-cs"/>
                        </a:rPr>
                        <a:t>by the project should </a:t>
                      </a:r>
                      <a:r>
                        <a:rPr kumimoji="0" lang="en-US" sz="1300" kern="1200" dirty="0" smtClean="0">
                          <a:solidFill>
                            <a:schemeClr val="tx1"/>
                          </a:solidFill>
                          <a:latin typeface="+mn-lt"/>
                          <a:ea typeface="+mn-ea"/>
                          <a:cs typeface="+mn-cs"/>
                        </a:rPr>
                        <a:t>be </a:t>
                      </a:r>
                      <a:r>
                        <a:rPr kumimoji="0" lang="en-US" sz="1300" kern="1200" dirty="0">
                          <a:solidFill>
                            <a:schemeClr val="tx1"/>
                          </a:solidFill>
                          <a:latin typeface="+mn-lt"/>
                          <a:ea typeface="+mn-ea"/>
                          <a:cs typeface="+mn-cs"/>
                        </a:rPr>
                        <a:t>provided.</a:t>
                      </a:r>
                      <a:endParaRPr kumimoji="0" lang="el-GR" sz="1300" kern="1200" dirty="0">
                        <a:solidFill>
                          <a:schemeClr val="tx1"/>
                        </a:solidFill>
                        <a:latin typeface="+mn-lt"/>
                        <a:ea typeface="+mn-ea"/>
                        <a:cs typeface="+mn-cs"/>
                      </a:endParaRPr>
                    </a:p>
                    <a:p>
                      <a:pPr>
                        <a:lnSpc>
                          <a:spcPct val="115000"/>
                        </a:lnSpc>
                        <a:spcAft>
                          <a:spcPts val="0"/>
                        </a:spcAft>
                      </a:pPr>
                      <a:r>
                        <a:rPr kumimoji="0" lang="en-US" sz="1300" kern="1200" dirty="0">
                          <a:solidFill>
                            <a:schemeClr val="tx1"/>
                          </a:solidFill>
                          <a:latin typeface="+mn-lt"/>
                          <a:ea typeface="+mn-ea"/>
                          <a:cs typeface="+mn-cs"/>
                        </a:rPr>
                        <a:t>The description should answer the following questions:</a:t>
                      </a:r>
                      <a:endParaRPr kumimoji="0" lang="el-GR" sz="1300" kern="1200" dirty="0">
                        <a:solidFill>
                          <a:schemeClr val="tx1"/>
                        </a:solidFill>
                        <a:latin typeface="+mn-lt"/>
                        <a:ea typeface="+mn-ea"/>
                        <a:cs typeface="+mn-cs"/>
                      </a:endParaRPr>
                    </a:p>
                    <a:p>
                      <a:pPr>
                        <a:lnSpc>
                          <a:spcPct val="115000"/>
                        </a:lnSpc>
                        <a:spcAft>
                          <a:spcPts val="0"/>
                        </a:spcAft>
                      </a:pPr>
                      <a:r>
                        <a:rPr kumimoji="0" lang="en-US" sz="1300" u="sng" kern="1200" dirty="0">
                          <a:solidFill>
                            <a:schemeClr val="tx1"/>
                          </a:solidFill>
                          <a:latin typeface="+mn-lt"/>
                          <a:ea typeface="+mn-ea"/>
                          <a:cs typeface="+mn-cs"/>
                        </a:rPr>
                        <a:t>Role</a:t>
                      </a:r>
                      <a:r>
                        <a:rPr kumimoji="0" lang="en-US" sz="1300" kern="1200" dirty="0">
                          <a:solidFill>
                            <a:schemeClr val="tx1"/>
                          </a:solidFill>
                          <a:latin typeface="+mn-lt"/>
                          <a:ea typeface="+mn-ea"/>
                          <a:cs typeface="+mn-cs"/>
                        </a:rPr>
                        <a:t>……(Project Manager)?         </a:t>
                      </a:r>
                      <a:endParaRPr kumimoji="0" lang="en-US" sz="1300" kern="1200" dirty="0" smtClean="0">
                        <a:solidFill>
                          <a:schemeClr val="tx1"/>
                        </a:solidFill>
                        <a:latin typeface="+mn-lt"/>
                        <a:ea typeface="+mn-ea"/>
                        <a:cs typeface="+mn-cs"/>
                      </a:endParaRPr>
                    </a:p>
                    <a:p>
                      <a:pPr>
                        <a:lnSpc>
                          <a:spcPct val="115000"/>
                        </a:lnSpc>
                        <a:spcAft>
                          <a:spcPts val="0"/>
                        </a:spcAft>
                      </a:pPr>
                      <a:r>
                        <a:rPr kumimoji="0" lang="en-US" sz="1300" u="sng" kern="1200" dirty="0" smtClean="0">
                          <a:solidFill>
                            <a:schemeClr val="tx1"/>
                          </a:solidFill>
                          <a:latin typeface="+mn-lt"/>
                          <a:ea typeface="+mn-ea"/>
                          <a:cs typeface="+mn-cs"/>
                        </a:rPr>
                        <a:t>Existing </a:t>
                      </a:r>
                      <a:r>
                        <a:rPr kumimoji="0" lang="en-US" sz="1300" u="sng" kern="1200" dirty="0">
                          <a:solidFill>
                            <a:schemeClr val="tx1"/>
                          </a:solidFill>
                          <a:latin typeface="+mn-lt"/>
                          <a:ea typeface="+mn-ea"/>
                          <a:cs typeface="+mn-cs"/>
                        </a:rPr>
                        <a:t>or new staff</a:t>
                      </a:r>
                      <a:r>
                        <a:rPr kumimoji="0" lang="en-US" sz="1300" kern="1200" dirty="0">
                          <a:solidFill>
                            <a:schemeClr val="tx1"/>
                          </a:solidFill>
                          <a:latin typeface="+mn-lt"/>
                          <a:ea typeface="+mn-ea"/>
                          <a:cs typeface="+mn-cs"/>
                        </a:rPr>
                        <a:t>………….?.                               </a:t>
                      </a:r>
                      <a:r>
                        <a:rPr kumimoji="0" lang="en-US" sz="1300" u="sng" kern="1200" dirty="0">
                          <a:solidFill>
                            <a:schemeClr val="tx1"/>
                          </a:solidFill>
                          <a:latin typeface="+mn-lt"/>
                          <a:ea typeface="+mn-ea"/>
                          <a:cs typeface="+mn-cs"/>
                        </a:rPr>
                        <a:t>Working Status </a:t>
                      </a:r>
                      <a:r>
                        <a:rPr kumimoji="0" lang="en-US" sz="1300" kern="1200" dirty="0">
                          <a:solidFill>
                            <a:schemeClr val="tx1"/>
                          </a:solidFill>
                          <a:latin typeface="+mn-lt"/>
                          <a:ea typeface="+mn-ea"/>
                          <a:cs typeface="+mn-cs"/>
                        </a:rPr>
                        <a:t>in the framework of the project (full time, part time, percentage)?                           </a:t>
                      </a:r>
                      <a:r>
                        <a:rPr kumimoji="0" lang="en-US" sz="1300" u="sng" kern="1200" dirty="0">
                          <a:solidFill>
                            <a:schemeClr val="tx1"/>
                          </a:solidFill>
                          <a:latin typeface="+mn-lt"/>
                          <a:ea typeface="+mn-ea"/>
                          <a:cs typeface="+mn-cs"/>
                        </a:rPr>
                        <a:t>Duties</a:t>
                      </a:r>
                      <a:r>
                        <a:rPr kumimoji="0" lang="en-US" sz="1300" kern="1200" dirty="0">
                          <a:solidFill>
                            <a:schemeClr val="tx1"/>
                          </a:solidFill>
                          <a:latin typeface="+mn-lt"/>
                          <a:ea typeface="+mn-ea"/>
                          <a:cs typeface="+mn-cs"/>
                        </a:rPr>
                        <a:t>……….?</a:t>
                      </a:r>
                      <a:endParaRPr kumimoji="0" lang="el-GR" sz="13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kumimoji="0" lang="en-US" sz="1300" kern="1200" dirty="0">
                          <a:solidFill>
                            <a:schemeClr val="tx1"/>
                          </a:solidFill>
                          <a:latin typeface="+mn-lt"/>
                          <a:ea typeface="+mn-ea"/>
                          <a:cs typeface="+mn-cs"/>
                        </a:rPr>
                        <a:t>The applicant </a:t>
                      </a:r>
                      <a:r>
                        <a:rPr kumimoji="0" lang="en-US" sz="1300" kern="1200" dirty="0" smtClean="0">
                          <a:solidFill>
                            <a:schemeClr val="tx1"/>
                          </a:solidFill>
                          <a:latin typeface="+mn-lt"/>
                          <a:ea typeface="+mn-ea"/>
                          <a:cs typeface="+mn-cs"/>
                        </a:rPr>
                        <a:t>should</a:t>
                      </a:r>
                    </a:p>
                    <a:p>
                      <a:pPr marL="285750" indent="-285750">
                        <a:lnSpc>
                          <a:spcPct val="115000"/>
                        </a:lnSpc>
                        <a:spcAft>
                          <a:spcPts val="0"/>
                        </a:spcAft>
                        <a:buFont typeface="Arial" panose="020B0604020202020204" pitchFamily="34" charset="0"/>
                        <a:buChar char="•"/>
                      </a:pPr>
                      <a:r>
                        <a:rPr kumimoji="0" lang="en-US" sz="1300" kern="1200" dirty="0" smtClean="0">
                          <a:solidFill>
                            <a:schemeClr val="tx1"/>
                          </a:solidFill>
                          <a:latin typeface="+mn-lt"/>
                          <a:ea typeface="+mn-ea"/>
                          <a:cs typeface="+mn-cs"/>
                        </a:rPr>
                        <a:t>state </a:t>
                      </a:r>
                      <a:r>
                        <a:rPr kumimoji="0" lang="en-US" sz="1300" kern="1200" dirty="0">
                          <a:solidFill>
                            <a:schemeClr val="tx1"/>
                          </a:solidFill>
                          <a:latin typeface="+mn-lt"/>
                          <a:ea typeface="+mn-ea"/>
                          <a:cs typeface="+mn-cs"/>
                        </a:rPr>
                        <a:t>the </a:t>
                      </a:r>
                      <a:r>
                        <a:rPr kumimoji="0" lang="en-US" sz="1300" u="none" kern="1200" dirty="0">
                          <a:solidFill>
                            <a:schemeClr val="tx1"/>
                          </a:solidFill>
                          <a:latin typeface="+mn-lt"/>
                          <a:ea typeface="+mn-ea"/>
                          <a:cs typeface="+mn-cs"/>
                        </a:rPr>
                        <a:t>gross amounts of the salaries, according to the rates currently applied in the beneficiary organization, </a:t>
                      </a:r>
                      <a:endParaRPr kumimoji="0" lang="en-US" sz="1300" u="none" kern="1200" dirty="0" smtClean="0">
                        <a:solidFill>
                          <a:schemeClr val="tx1"/>
                        </a:solidFill>
                        <a:latin typeface="+mn-lt"/>
                        <a:ea typeface="+mn-ea"/>
                        <a:cs typeface="+mn-cs"/>
                      </a:endParaRPr>
                    </a:p>
                    <a:p>
                      <a:pPr marL="285750" indent="-285750">
                        <a:lnSpc>
                          <a:spcPct val="115000"/>
                        </a:lnSpc>
                        <a:spcAft>
                          <a:spcPts val="0"/>
                        </a:spcAft>
                        <a:buFont typeface="Arial" panose="020B0604020202020204" pitchFamily="34" charset="0"/>
                        <a:buChar char="•"/>
                      </a:pPr>
                      <a:r>
                        <a:rPr kumimoji="0" lang="en-US" sz="1300" u="none" kern="1200" dirty="0" smtClean="0">
                          <a:solidFill>
                            <a:schemeClr val="tx1"/>
                          </a:solidFill>
                          <a:latin typeface="+mn-lt"/>
                          <a:ea typeface="+mn-ea"/>
                          <a:cs typeface="+mn-cs"/>
                        </a:rPr>
                        <a:t>justify </a:t>
                      </a:r>
                      <a:r>
                        <a:rPr kumimoji="0" lang="en-US" sz="1300" u="none" kern="1200" dirty="0">
                          <a:solidFill>
                            <a:schemeClr val="tx1"/>
                          </a:solidFill>
                          <a:latin typeface="+mn-lt"/>
                          <a:ea typeface="+mn-ea"/>
                          <a:cs typeface="+mn-cs"/>
                        </a:rPr>
                        <a:t>the period of time charged for each person </a:t>
                      </a:r>
                      <a:r>
                        <a:rPr kumimoji="0" lang="en-US" sz="1300" u="none" kern="1200" dirty="0" smtClean="0">
                          <a:solidFill>
                            <a:schemeClr val="tx1"/>
                          </a:solidFill>
                          <a:latin typeface="+mn-lt"/>
                          <a:ea typeface="+mn-ea"/>
                          <a:cs typeface="+mn-cs"/>
                        </a:rPr>
                        <a:t>and</a:t>
                      </a:r>
                    </a:p>
                    <a:p>
                      <a:pPr marL="285750" indent="-285750">
                        <a:lnSpc>
                          <a:spcPct val="115000"/>
                        </a:lnSpc>
                        <a:spcAft>
                          <a:spcPts val="0"/>
                        </a:spcAft>
                        <a:buFont typeface="Arial" panose="020B0604020202020204" pitchFamily="34" charset="0"/>
                        <a:buChar char="•"/>
                      </a:pPr>
                      <a:r>
                        <a:rPr kumimoji="0" lang="en-US" sz="1300" u="none" kern="1200" dirty="0" smtClean="0">
                          <a:solidFill>
                            <a:schemeClr val="tx1"/>
                          </a:solidFill>
                          <a:latin typeface="+mn-lt"/>
                          <a:ea typeface="+mn-ea"/>
                          <a:cs typeface="+mn-cs"/>
                        </a:rPr>
                        <a:t>specify </a:t>
                      </a:r>
                      <a:r>
                        <a:rPr kumimoji="0" lang="en-US" sz="1300" u="none" kern="1200" dirty="0">
                          <a:solidFill>
                            <a:schemeClr val="tx1"/>
                          </a:solidFill>
                          <a:latin typeface="+mn-lt"/>
                          <a:ea typeface="+mn-ea"/>
                          <a:cs typeface="+mn-cs"/>
                        </a:rPr>
                        <a:t>the measurement unit (</a:t>
                      </a:r>
                      <a:r>
                        <a:rPr kumimoji="0" lang="en-US" sz="1300" u="none" kern="1200" dirty="0" smtClean="0">
                          <a:solidFill>
                            <a:schemeClr val="tx1"/>
                          </a:solidFill>
                          <a:latin typeface="+mn-lt"/>
                          <a:ea typeface="+mn-ea"/>
                          <a:cs typeface="+mn-cs"/>
                        </a:rPr>
                        <a:t>Man-hour, Man-day</a:t>
                      </a:r>
                      <a:r>
                        <a:rPr kumimoji="0" lang="en-US" sz="1300" u="none" kern="1200" dirty="0">
                          <a:solidFill>
                            <a:schemeClr val="tx1"/>
                          </a:solidFill>
                          <a:latin typeface="+mn-lt"/>
                          <a:ea typeface="+mn-ea"/>
                          <a:cs typeface="+mn-cs"/>
                        </a:rPr>
                        <a:t>, </a:t>
                      </a:r>
                      <a:r>
                        <a:rPr kumimoji="0" lang="en-US" sz="1300" u="none" kern="1200" dirty="0" smtClean="0">
                          <a:solidFill>
                            <a:schemeClr val="tx1"/>
                          </a:solidFill>
                          <a:latin typeface="+mn-lt"/>
                          <a:ea typeface="+mn-ea"/>
                          <a:cs typeface="+mn-cs"/>
                        </a:rPr>
                        <a:t>Man-Month </a:t>
                      </a:r>
                      <a:r>
                        <a:rPr kumimoji="0" lang="en-US" sz="1300" u="none" kern="1200" dirty="0" err="1" smtClean="0">
                          <a:solidFill>
                            <a:schemeClr val="tx1"/>
                          </a:solidFill>
                          <a:latin typeface="+mn-lt"/>
                          <a:ea typeface="+mn-ea"/>
                          <a:cs typeface="+mn-cs"/>
                        </a:rPr>
                        <a:t>etc</a:t>
                      </a:r>
                      <a:r>
                        <a:rPr kumimoji="0" lang="en-US" sz="1300" u="none" kern="1200" dirty="0">
                          <a:solidFill>
                            <a:schemeClr val="tx1"/>
                          </a:solidFill>
                          <a:latin typeface="+mn-lt"/>
                          <a:ea typeface="+mn-ea"/>
                          <a:cs typeface="+mn-cs"/>
                        </a:rPr>
                        <a:t>)</a:t>
                      </a:r>
                      <a:endParaRPr kumimoji="0" lang="el-GR" sz="1300" u="none"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6341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n-US" dirty="0" smtClean="0"/>
              <a:t>Example – TRAVEL AND ACCOMODATION – TRANSPORTATION  </a:t>
            </a:r>
          </a:p>
          <a:p>
            <a:endParaRPr lang="el-GR" dirty="0"/>
          </a:p>
        </p:txBody>
      </p:sp>
      <p:sp>
        <p:nvSpPr>
          <p:cNvPr id="3" name="Θέση υποσέλιδου 2"/>
          <p:cNvSpPr>
            <a:spLocks noGrp="1"/>
          </p:cNvSpPr>
          <p:nvPr>
            <p:ph type="ftr" sz="quarter" idx="11"/>
          </p:nvPr>
        </p:nvSpPr>
        <p:spPr>
          <a:xfrm>
            <a:off x="4380072" y="6407944"/>
            <a:ext cx="3288272" cy="365125"/>
          </a:xfrm>
        </p:spPr>
        <p:txBody>
          <a:bodyPr/>
          <a:lstStyle/>
          <a:p>
            <a:r>
              <a:rPr lang="en-US" dirty="0" smtClean="0">
                <a:solidFill>
                  <a:prstClr val="black"/>
                </a:solidFill>
              </a:rPr>
              <a:t>Info Days 4th Call, Albania 20, 22/11/2018  Greece 07/12/2018</a:t>
            </a:r>
            <a:endParaRPr lang="el-GR" dirty="0">
              <a:solidFill>
                <a:prstClr val="black"/>
              </a:solidFill>
            </a:endParaRPr>
          </a:p>
        </p:txBody>
      </p:sp>
      <p:sp>
        <p:nvSpPr>
          <p:cNvPr id="4" name="Τίτλος 3"/>
          <p:cNvSpPr>
            <a:spLocks noGrp="1"/>
          </p:cNvSpPr>
          <p:nvPr>
            <p:ph type="title"/>
          </p:nvPr>
        </p:nvSpPr>
        <p:spPr/>
        <p:txBody>
          <a:bodyPr/>
          <a:lstStyle/>
          <a:p>
            <a:r>
              <a:rPr lang="en-US" dirty="0" smtClean="0"/>
              <a:t>Filling in the Descriptive Part</a:t>
            </a:r>
            <a:endParaRPr lang="el-GR" dirty="0"/>
          </a:p>
        </p:txBody>
      </p:sp>
      <p:graphicFrame>
        <p:nvGraphicFramePr>
          <p:cNvPr id="6" name="Πίνακας 5"/>
          <p:cNvGraphicFramePr>
            <a:graphicFrameLocks noGrp="1"/>
          </p:cNvGraphicFramePr>
          <p:nvPr>
            <p:extLst>
              <p:ext uri="{D42A27DB-BD31-4B8C-83A1-F6EECF244321}">
                <p14:modId xmlns:p14="http://schemas.microsoft.com/office/powerpoint/2010/main" val="3417642822"/>
              </p:ext>
            </p:extLst>
          </p:nvPr>
        </p:nvGraphicFramePr>
        <p:xfrm>
          <a:off x="971600" y="2420888"/>
          <a:ext cx="7416823" cy="3672407"/>
        </p:xfrm>
        <a:graphic>
          <a:graphicData uri="http://schemas.openxmlformats.org/drawingml/2006/table">
            <a:tbl>
              <a:tblPr firstRow="1" firstCol="1" bandRow="1"/>
              <a:tblGrid>
                <a:gridCol w="3794201"/>
                <a:gridCol w="3622622"/>
              </a:tblGrid>
              <a:tr h="306034">
                <a:tc>
                  <a:txBody>
                    <a:bodyPr/>
                    <a:lstStyle/>
                    <a:p>
                      <a:pPr algn="ctr">
                        <a:lnSpc>
                          <a:spcPct val="115000"/>
                        </a:lnSpc>
                        <a:spcAft>
                          <a:spcPts val="0"/>
                        </a:spcAft>
                      </a:pPr>
                      <a:r>
                        <a:rPr kumimoji="0" lang="en-US" sz="1300" kern="1200" dirty="0">
                          <a:solidFill>
                            <a:schemeClr val="bg1"/>
                          </a:solidFill>
                          <a:latin typeface="+mn-lt"/>
                          <a:ea typeface="+mn-ea"/>
                          <a:cs typeface="+mn-cs"/>
                        </a:rPr>
                        <a:t>Clarification of Budget Items</a:t>
                      </a:r>
                      <a:endParaRPr kumimoji="0" lang="el-GR" sz="1300" kern="1200" dirty="0">
                        <a:solidFill>
                          <a:schemeClr val="bg1"/>
                        </a:solidFill>
                        <a:latin typeface="+mn-lt"/>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a:txBody>
                    <a:bodyPr/>
                    <a:lstStyle/>
                    <a:p>
                      <a:pPr algn="ctr">
                        <a:lnSpc>
                          <a:spcPct val="115000"/>
                        </a:lnSpc>
                        <a:spcAft>
                          <a:spcPts val="0"/>
                        </a:spcAft>
                      </a:pPr>
                      <a:r>
                        <a:rPr kumimoji="0" lang="en-US" sz="1300" kern="1200" dirty="0">
                          <a:solidFill>
                            <a:schemeClr val="bg1"/>
                          </a:solidFill>
                          <a:latin typeface="+mn-lt"/>
                          <a:ea typeface="+mn-ea"/>
                          <a:cs typeface="+mn-cs"/>
                        </a:rPr>
                        <a:t>Justification of Estimated Costs</a:t>
                      </a:r>
                      <a:endParaRPr kumimoji="0" lang="el-GR" sz="1300" kern="1200" dirty="0">
                        <a:solidFill>
                          <a:schemeClr val="bg1"/>
                        </a:solidFill>
                        <a:latin typeface="+mn-lt"/>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r>
              <a:tr h="3366373">
                <a:tc>
                  <a:txBody>
                    <a:bodyPr/>
                    <a:lstStyle/>
                    <a:p>
                      <a:pPr>
                        <a:lnSpc>
                          <a:spcPct val="115000"/>
                        </a:lnSpc>
                        <a:spcAft>
                          <a:spcPts val="0"/>
                        </a:spcAft>
                      </a:pPr>
                      <a:r>
                        <a:rPr kumimoji="0" lang="en-US" sz="1300" kern="1200" dirty="0">
                          <a:solidFill>
                            <a:schemeClr val="tx1"/>
                          </a:solidFill>
                          <a:latin typeface="+mn-lt"/>
                          <a:ea typeface="+mn-ea"/>
                          <a:cs typeface="+mn-cs"/>
                        </a:rPr>
                        <a:t>The Applicant, according to the</a:t>
                      </a:r>
                      <a:endParaRPr kumimoji="0" lang="el-GR" sz="1300" kern="1200" dirty="0">
                        <a:solidFill>
                          <a:schemeClr val="tx1"/>
                        </a:solidFill>
                        <a:latin typeface="+mn-lt"/>
                        <a:ea typeface="+mn-ea"/>
                        <a:cs typeface="+mn-cs"/>
                      </a:endParaRPr>
                    </a:p>
                    <a:p>
                      <a:pPr>
                        <a:lnSpc>
                          <a:spcPct val="115000"/>
                        </a:lnSpc>
                        <a:spcAft>
                          <a:spcPts val="0"/>
                        </a:spcAft>
                      </a:pPr>
                      <a:r>
                        <a:rPr kumimoji="0" lang="en-US" sz="1300" kern="1200" dirty="0">
                          <a:solidFill>
                            <a:schemeClr val="tx1"/>
                          </a:solidFill>
                          <a:latin typeface="+mn-lt"/>
                          <a:ea typeface="+mn-ea"/>
                          <a:cs typeface="+mn-cs"/>
                        </a:rPr>
                        <a:t>item  selected, must provide the</a:t>
                      </a:r>
                      <a:endParaRPr kumimoji="0" lang="el-GR" sz="1300" kern="1200" dirty="0">
                        <a:solidFill>
                          <a:schemeClr val="tx1"/>
                        </a:solidFill>
                        <a:latin typeface="+mn-lt"/>
                        <a:ea typeface="+mn-ea"/>
                        <a:cs typeface="+mn-cs"/>
                      </a:endParaRPr>
                    </a:p>
                    <a:p>
                      <a:pPr>
                        <a:lnSpc>
                          <a:spcPct val="115000"/>
                        </a:lnSpc>
                        <a:spcAft>
                          <a:spcPts val="0"/>
                        </a:spcAft>
                      </a:pPr>
                      <a:r>
                        <a:rPr kumimoji="0" lang="en-US" sz="1300" kern="1200" dirty="0">
                          <a:solidFill>
                            <a:schemeClr val="tx1"/>
                          </a:solidFill>
                          <a:latin typeface="+mn-lt"/>
                          <a:ea typeface="+mn-ea"/>
                          <a:cs typeface="+mn-cs"/>
                        </a:rPr>
                        <a:t>relevant clarification.</a:t>
                      </a:r>
                      <a:endParaRPr kumimoji="0" lang="el-GR" sz="1300" kern="1200" dirty="0">
                        <a:solidFill>
                          <a:schemeClr val="tx1"/>
                        </a:solidFill>
                        <a:latin typeface="+mn-lt"/>
                        <a:ea typeface="+mn-ea"/>
                        <a:cs typeface="+mn-cs"/>
                      </a:endParaRPr>
                    </a:p>
                    <a:p>
                      <a:pPr>
                        <a:lnSpc>
                          <a:spcPct val="115000"/>
                        </a:lnSpc>
                        <a:spcAft>
                          <a:spcPts val="0"/>
                        </a:spcAft>
                      </a:pPr>
                      <a:r>
                        <a:rPr kumimoji="0" lang="en-US" sz="1300" kern="1200" dirty="0">
                          <a:solidFill>
                            <a:schemeClr val="tx1"/>
                          </a:solidFill>
                          <a:latin typeface="+mn-lt"/>
                          <a:ea typeface="+mn-ea"/>
                          <a:cs typeface="+mn-cs"/>
                        </a:rPr>
                        <a:t>The description should answer at least, the following questions:</a:t>
                      </a:r>
                      <a:endParaRPr kumimoji="0" lang="el-GR" sz="1300" kern="1200" dirty="0">
                        <a:solidFill>
                          <a:schemeClr val="tx1"/>
                        </a:solidFill>
                        <a:latin typeface="+mn-lt"/>
                        <a:ea typeface="+mn-ea"/>
                        <a:cs typeface="+mn-cs"/>
                      </a:endParaRPr>
                    </a:p>
                    <a:p>
                      <a:pPr>
                        <a:lnSpc>
                          <a:spcPct val="115000"/>
                        </a:lnSpc>
                        <a:spcAft>
                          <a:spcPts val="0"/>
                        </a:spcAft>
                      </a:pPr>
                      <a:r>
                        <a:rPr kumimoji="0" lang="en-US" sz="1300" u="sng" kern="1200" dirty="0" smtClean="0">
                          <a:solidFill>
                            <a:schemeClr val="tx1"/>
                          </a:solidFill>
                          <a:latin typeface="+mn-lt"/>
                          <a:ea typeface="+mn-ea"/>
                          <a:cs typeface="+mn-cs"/>
                        </a:rPr>
                        <a:t>Event </a:t>
                      </a:r>
                      <a:r>
                        <a:rPr kumimoji="0" lang="en-US" sz="1300" u="sng" kern="1200" dirty="0">
                          <a:solidFill>
                            <a:schemeClr val="tx1"/>
                          </a:solidFill>
                          <a:latin typeface="+mn-lt"/>
                          <a:ea typeface="+mn-ea"/>
                          <a:cs typeface="+mn-cs"/>
                        </a:rPr>
                        <a:t>/scope</a:t>
                      </a:r>
                      <a:r>
                        <a:rPr kumimoji="0" lang="en-US" sz="1300" kern="1200" dirty="0">
                          <a:solidFill>
                            <a:schemeClr val="tx1"/>
                          </a:solidFill>
                          <a:latin typeface="+mn-lt"/>
                          <a:ea typeface="+mn-ea"/>
                          <a:cs typeface="+mn-cs"/>
                        </a:rPr>
                        <a:t>……………………?                    </a:t>
                      </a:r>
                      <a:r>
                        <a:rPr kumimoji="0" lang="en-US" sz="1300" u="sng" kern="1200" dirty="0">
                          <a:solidFill>
                            <a:schemeClr val="tx1"/>
                          </a:solidFill>
                          <a:latin typeface="+mn-lt"/>
                          <a:ea typeface="+mn-ea"/>
                          <a:cs typeface="+mn-cs"/>
                        </a:rPr>
                        <a:t>From</a:t>
                      </a:r>
                      <a:r>
                        <a:rPr kumimoji="0" lang="en-US" sz="1300" kern="1200" dirty="0">
                          <a:solidFill>
                            <a:schemeClr val="tx1"/>
                          </a:solidFill>
                          <a:latin typeface="+mn-lt"/>
                          <a:ea typeface="+mn-ea"/>
                          <a:cs typeface="+mn-cs"/>
                        </a:rPr>
                        <a:t>………………….............   ?                                                                </a:t>
                      </a:r>
                      <a:r>
                        <a:rPr kumimoji="0" lang="en-US" sz="1300" u="sng" kern="1200" dirty="0">
                          <a:solidFill>
                            <a:schemeClr val="tx1"/>
                          </a:solidFill>
                          <a:latin typeface="+mn-lt"/>
                          <a:ea typeface="+mn-ea"/>
                          <a:cs typeface="+mn-cs"/>
                        </a:rPr>
                        <a:t>To</a:t>
                      </a:r>
                      <a:r>
                        <a:rPr kumimoji="0" lang="en-US" sz="1300" kern="1200" dirty="0">
                          <a:solidFill>
                            <a:schemeClr val="tx1"/>
                          </a:solidFill>
                          <a:latin typeface="+mn-lt"/>
                          <a:ea typeface="+mn-ea"/>
                          <a:cs typeface="+mn-cs"/>
                        </a:rPr>
                        <a:t>…………………………………     ?                     </a:t>
                      </a:r>
                      <a:r>
                        <a:rPr kumimoji="0" lang="en-US" sz="1300" u="sng" kern="1200" dirty="0">
                          <a:solidFill>
                            <a:schemeClr val="tx1"/>
                          </a:solidFill>
                          <a:latin typeface="+mn-lt"/>
                          <a:ea typeface="+mn-ea"/>
                          <a:cs typeface="+mn-cs"/>
                        </a:rPr>
                        <a:t>Transportation Means</a:t>
                      </a:r>
                      <a:r>
                        <a:rPr kumimoji="0" lang="en-US" sz="1300" kern="1200" dirty="0">
                          <a:solidFill>
                            <a:schemeClr val="tx1"/>
                          </a:solidFill>
                          <a:latin typeface="+mn-lt"/>
                          <a:ea typeface="+mn-ea"/>
                          <a:cs typeface="+mn-cs"/>
                        </a:rPr>
                        <a:t>………?                   </a:t>
                      </a:r>
                      <a:endParaRPr kumimoji="0" lang="en-US" sz="1300" kern="1200" dirty="0" smtClean="0">
                        <a:solidFill>
                          <a:schemeClr val="tx1"/>
                        </a:solidFill>
                        <a:latin typeface="+mn-lt"/>
                        <a:ea typeface="+mn-ea"/>
                        <a:cs typeface="+mn-cs"/>
                      </a:endParaRPr>
                    </a:p>
                    <a:p>
                      <a:pPr>
                        <a:lnSpc>
                          <a:spcPct val="115000"/>
                        </a:lnSpc>
                        <a:spcAft>
                          <a:spcPts val="0"/>
                        </a:spcAft>
                      </a:pPr>
                      <a:r>
                        <a:rPr kumimoji="0" lang="en-US" sz="1300" u="sng" kern="1200" dirty="0" smtClean="0">
                          <a:solidFill>
                            <a:schemeClr val="tx1"/>
                          </a:solidFill>
                          <a:latin typeface="+mn-lt"/>
                          <a:ea typeface="+mn-ea"/>
                          <a:cs typeface="+mn-cs"/>
                        </a:rPr>
                        <a:t>Km</a:t>
                      </a:r>
                      <a:r>
                        <a:rPr kumimoji="0" lang="en-US" sz="1300" kern="1200" dirty="0" smtClean="0">
                          <a:solidFill>
                            <a:schemeClr val="tx1"/>
                          </a:solidFill>
                          <a:latin typeface="+mn-lt"/>
                          <a:ea typeface="+mn-ea"/>
                          <a:cs typeface="+mn-cs"/>
                        </a:rPr>
                        <a:t> </a:t>
                      </a:r>
                      <a:r>
                        <a:rPr kumimoji="0" lang="en-US" sz="1300" kern="1200" dirty="0">
                          <a:solidFill>
                            <a:schemeClr val="tx1"/>
                          </a:solidFill>
                          <a:latin typeface="+mn-lt"/>
                          <a:ea typeface="+mn-ea"/>
                          <a:cs typeface="+mn-cs"/>
                        </a:rPr>
                        <a:t>(not applicable if the transportation is by airplane/boat)……........ ?                                          </a:t>
                      </a:r>
                      <a:r>
                        <a:rPr kumimoji="0" lang="en-US" sz="1300" u="sng" kern="1200" dirty="0">
                          <a:solidFill>
                            <a:schemeClr val="tx1"/>
                          </a:solidFill>
                          <a:latin typeface="+mn-lt"/>
                          <a:ea typeface="+mn-ea"/>
                          <a:cs typeface="+mn-cs"/>
                        </a:rPr>
                        <a:t>Number of people travelling </a:t>
                      </a:r>
                      <a:r>
                        <a:rPr kumimoji="0" lang="en-US" sz="1300" kern="1200" dirty="0">
                          <a:solidFill>
                            <a:schemeClr val="tx1"/>
                          </a:solidFill>
                          <a:latin typeface="+mn-lt"/>
                          <a:ea typeface="+mn-ea"/>
                          <a:cs typeface="+mn-cs"/>
                        </a:rPr>
                        <a:t>……</a:t>
                      </a:r>
                      <a:r>
                        <a:rPr kumimoji="0" lang="el-GR" sz="1300" kern="1200" dirty="0">
                          <a:solidFill>
                            <a:schemeClr val="tx1"/>
                          </a:solidFill>
                          <a:latin typeface="+mn-lt"/>
                          <a:ea typeface="+mn-ea"/>
                          <a:cs typeface="+mn-cs"/>
                        </a:rPr>
                        <a:t>?</a:t>
                      </a:r>
                    </a:p>
                    <a:p>
                      <a:pPr>
                        <a:lnSpc>
                          <a:spcPct val="115000"/>
                        </a:lnSpc>
                        <a:spcAft>
                          <a:spcPts val="0"/>
                        </a:spcAft>
                      </a:pPr>
                      <a:r>
                        <a:rPr kumimoji="0" lang="en-US" sz="1300" kern="1200" dirty="0">
                          <a:solidFill>
                            <a:schemeClr val="tx1"/>
                          </a:solidFill>
                          <a:latin typeface="+mn-lt"/>
                          <a:ea typeface="+mn-ea"/>
                          <a:cs typeface="+mn-cs"/>
                        </a:rPr>
                        <a:t> </a:t>
                      </a:r>
                      <a:endParaRPr kumimoji="0" lang="el-GR" sz="13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kumimoji="0" lang="en-US" sz="1300" kern="1200" dirty="0">
                          <a:solidFill>
                            <a:schemeClr val="tx1"/>
                          </a:solidFill>
                          <a:latin typeface="+mn-lt"/>
                          <a:ea typeface="+mn-ea"/>
                          <a:cs typeface="+mn-cs"/>
                        </a:rPr>
                        <a:t>The Applicant, according to the item  selected, must provide the mathematical type with which the cost is being calculated and to justify the rate used at the “cost per item” column    </a:t>
                      </a:r>
                      <a:endParaRPr kumimoji="0" lang="el-GR" sz="1300" kern="1200" dirty="0">
                        <a:solidFill>
                          <a:schemeClr val="tx1"/>
                        </a:solidFill>
                        <a:latin typeface="+mn-lt"/>
                        <a:ea typeface="+mn-ea"/>
                        <a:cs typeface="+mn-cs"/>
                      </a:endParaRPr>
                    </a:p>
                    <a:p>
                      <a:pPr>
                        <a:lnSpc>
                          <a:spcPct val="115000"/>
                        </a:lnSpc>
                        <a:spcAft>
                          <a:spcPts val="0"/>
                        </a:spcAft>
                      </a:pPr>
                      <a:r>
                        <a:rPr kumimoji="0" lang="en-US" sz="1300" kern="1200" dirty="0">
                          <a:solidFill>
                            <a:schemeClr val="tx1"/>
                          </a:solidFill>
                          <a:latin typeface="+mn-lt"/>
                          <a:ea typeface="+mn-ea"/>
                          <a:cs typeface="+mn-cs"/>
                        </a:rPr>
                        <a:t>The description should  answer at least the following questions:</a:t>
                      </a:r>
                      <a:endParaRPr kumimoji="0" lang="el-GR" sz="1300" kern="1200" dirty="0">
                        <a:solidFill>
                          <a:schemeClr val="tx1"/>
                        </a:solidFill>
                        <a:latin typeface="+mn-lt"/>
                        <a:ea typeface="+mn-ea"/>
                        <a:cs typeface="+mn-cs"/>
                      </a:endParaRPr>
                    </a:p>
                    <a:p>
                      <a:pPr marL="285750" indent="-285750">
                        <a:lnSpc>
                          <a:spcPct val="115000"/>
                        </a:lnSpc>
                        <a:spcAft>
                          <a:spcPts val="0"/>
                        </a:spcAft>
                        <a:buFont typeface="Arial" panose="020B0604020202020204" pitchFamily="34" charset="0"/>
                        <a:buChar char="•"/>
                      </a:pPr>
                      <a:r>
                        <a:rPr kumimoji="0" lang="en-US" sz="1300" u="none" kern="1200" dirty="0">
                          <a:solidFill>
                            <a:schemeClr val="tx1"/>
                          </a:solidFill>
                          <a:latin typeface="+mn-lt"/>
                          <a:ea typeface="+mn-ea"/>
                          <a:cs typeface="+mn-cs"/>
                        </a:rPr>
                        <a:t>Number of trips</a:t>
                      </a:r>
                      <a:r>
                        <a:rPr kumimoji="0" lang="en-US" sz="1300" u="none" kern="1200" dirty="0" smtClean="0">
                          <a:solidFill>
                            <a:schemeClr val="tx1"/>
                          </a:solidFill>
                          <a:latin typeface="+mn-lt"/>
                          <a:ea typeface="+mn-ea"/>
                          <a:cs typeface="+mn-cs"/>
                        </a:rPr>
                        <a:t>…</a:t>
                      </a:r>
                      <a:endParaRPr kumimoji="0" lang="el-GR" sz="1300" u="none" kern="1200" dirty="0">
                        <a:solidFill>
                          <a:schemeClr val="tx1"/>
                        </a:solidFill>
                        <a:latin typeface="+mn-lt"/>
                        <a:ea typeface="+mn-ea"/>
                        <a:cs typeface="+mn-cs"/>
                      </a:endParaRPr>
                    </a:p>
                    <a:p>
                      <a:pPr marL="285750" indent="-285750">
                        <a:lnSpc>
                          <a:spcPct val="115000"/>
                        </a:lnSpc>
                        <a:spcAft>
                          <a:spcPts val="0"/>
                        </a:spcAft>
                        <a:buFont typeface="Arial" panose="020B0604020202020204" pitchFamily="34" charset="0"/>
                        <a:buChar char="•"/>
                      </a:pPr>
                      <a:r>
                        <a:rPr kumimoji="0" lang="en-US" sz="1300" u="none" kern="1200" dirty="0">
                          <a:solidFill>
                            <a:schemeClr val="tx1"/>
                          </a:solidFill>
                          <a:latin typeface="+mn-lt"/>
                          <a:ea typeface="+mn-ea"/>
                          <a:cs typeface="+mn-cs"/>
                        </a:rPr>
                        <a:t>Number of tickets (if applicable) </a:t>
                      </a:r>
                      <a:r>
                        <a:rPr kumimoji="0" lang="en-US" sz="1300" u="none" kern="1200" dirty="0" smtClean="0">
                          <a:solidFill>
                            <a:schemeClr val="tx1"/>
                          </a:solidFill>
                          <a:latin typeface="+mn-lt"/>
                          <a:ea typeface="+mn-ea"/>
                          <a:cs typeface="+mn-cs"/>
                        </a:rPr>
                        <a:t>… </a:t>
                      </a:r>
                      <a:r>
                        <a:rPr kumimoji="0" lang="en-US" sz="1300" u="none" kern="1200" dirty="0">
                          <a:solidFill>
                            <a:schemeClr val="tx1"/>
                          </a:solidFill>
                          <a:latin typeface="+mn-lt"/>
                          <a:ea typeface="+mn-ea"/>
                          <a:cs typeface="+mn-cs"/>
                        </a:rPr>
                        <a:t>OR</a:t>
                      </a:r>
                      <a:endParaRPr kumimoji="0" lang="el-GR" sz="1300" u="none" kern="1200" dirty="0">
                        <a:solidFill>
                          <a:schemeClr val="tx1"/>
                        </a:solidFill>
                        <a:latin typeface="+mn-lt"/>
                        <a:ea typeface="+mn-ea"/>
                        <a:cs typeface="+mn-cs"/>
                      </a:endParaRPr>
                    </a:p>
                    <a:p>
                      <a:pPr marL="285750" indent="-285750">
                        <a:lnSpc>
                          <a:spcPct val="115000"/>
                        </a:lnSpc>
                        <a:spcAft>
                          <a:spcPts val="0"/>
                        </a:spcAft>
                        <a:buFont typeface="Arial" panose="020B0604020202020204" pitchFamily="34" charset="0"/>
                        <a:buChar char="•"/>
                      </a:pPr>
                      <a:r>
                        <a:rPr kumimoji="0" lang="en-US" sz="1300" u="none" kern="1200" dirty="0">
                          <a:solidFill>
                            <a:schemeClr val="tx1"/>
                          </a:solidFill>
                          <a:latin typeface="+mn-lt"/>
                          <a:ea typeface="+mn-ea"/>
                          <a:cs typeface="+mn-cs"/>
                        </a:rPr>
                        <a:t>Number of vehicles </a:t>
                      </a:r>
                      <a:endParaRPr kumimoji="0" lang="el-GR" sz="1300" u="none"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30628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n-US" dirty="0" smtClean="0"/>
              <a:t>Example – EXTERNAL EXPERTISE  </a:t>
            </a:r>
          </a:p>
          <a:p>
            <a:endParaRPr lang="el-GR" dirty="0"/>
          </a:p>
        </p:txBody>
      </p:sp>
      <p:sp>
        <p:nvSpPr>
          <p:cNvPr id="3" name="Θέση υποσέλιδου 2"/>
          <p:cNvSpPr>
            <a:spLocks noGrp="1"/>
          </p:cNvSpPr>
          <p:nvPr>
            <p:ph type="ftr" sz="quarter" idx="11"/>
          </p:nvPr>
        </p:nvSpPr>
        <p:spPr>
          <a:xfrm>
            <a:off x="4380072" y="6407944"/>
            <a:ext cx="3000240" cy="365125"/>
          </a:xfrm>
        </p:spPr>
        <p:txBody>
          <a:bodyPr/>
          <a:lstStyle/>
          <a:p>
            <a:r>
              <a:rPr lang="en-US" smtClean="0">
                <a:solidFill>
                  <a:prstClr val="black"/>
                </a:solidFill>
              </a:rPr>
              <a:t>Info Days 4th Call, Albania 20, 22/11/2018  Greece 07/12/2018</a:t>
            </a:r>
            <a:endParaRPr lang="el-GR">
              <a:solidFill>
                <a:prstClr val="black"/>
              </a:solidFill>
            </a:endParaRPr>
          </a:p>
        </p:txBody>
      </p:sp>
      <p:sp>
        <p:nvSpPr>
          <p:cNvPr id="4" name="Τίτλος 3"/>
          <p:cNvSpPr>
            <a:spLocks noGrp="1"/>
          </p:cNvSpPr>
          <p:nvPr>
            <p:ph type="title"/>
          </p:nvPr>
        </p:nvSpPr>
        <p:spPr/>
        <p:txBody>
          <a:bodyPr/>
          <a:lstStyle/>
          <a:p>
            <a:r>
              <a:rPr lang="en-US" dirty="0" smtClean="0"/>
              <a:t>Filling in the Descriptive Part</a:t>
            </a:r>
            <a:endParaRPr lang="el-GR" dirty="0"/>
          </a:p>
        </p:txBody>
      </p:sp>
      <p:graphicFrame>
        <p:nvGraphicFramePr>
          <p:cNvPr id="6" name="Πίνακας 5"/>
          <p:cNvGraphicFramePr>
            <a:graphicFrameLocks noGrp="1"/>
          </p:cNvGraphicFramePr>
          <p:nvPr>
            <p:extLst>
              <p:ext uri="{D42A27DB-BD31-4B8C-83A1-F6EECF244321}">
                <p14:modId xmlns:p14="http://schemas.microsoft.com/office/powerpoint/2010/main" val="3378289308"/>
              </p:ext>
            </p:extLst>
          </p:nvPr>
        </p:nvGraphicFramePr>
        <p:xfrm>
          <a:off x="971600" y="2204865"/>
          <a:ext cx="7416823" cy="3168351"/>
        </p:xfrm>
        <a:graphic>
          <a:graphicData uri="http://schemas.openxmlformats.org/drawingml/2006/table">
            <a:tbl>
              <a:tblPr firstRow="1" firstCol="1" bandRow="1"/>
              <a:tblGrid>
                <a:gridCol w="3794201"/>
                <a:gridCol w="3622622"/>
              </a:tblGrid>
              <a:tr h="264030">
                <a:tc>
                  <a:txBody>
                    <a:bodyPr/>
                    <a:lstStyle/>
                    <a:p>
                      <a:pPr algn="ctr">
                        <a:lnSpc>
                          <a:spcPct val="115000"/>
                        </a:lnSpc>
                        <a:spcAft>
                          <a:spcPts val="0"/>
                        </a:spcAft>
                      </a:pPr>
                      <a:r>
                        <a:rPr kumimoji="0" lang="en-US" sz="1300" kern="1200" dirty="0">
                          <a:solidFill>
                            <a:schemeClr val="bg1"/>
                          </a:solidFill>
                          <a:latin typeface="+mn-lt"/>
                          <a:ea typeface="+mn-ea"/>
                          <a:cs typeface="+mn-cs"/>
                        </a:rPr>
                        <a:t>Clarification of Budget Items</a:t>
                      </a:r>
                      <a:endParaRPr kumimoji="0" lang="el-GR" sz="1300" kern="1200" dirty="0">
                        <a:solidFill>
                          <a:schemeClr val="bg1"/>
                        </a:solidFill>
                        <a:latin typeface="+mn-lt"/>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a:txBody>
                    <a:bodyPr/>
                    <a:lstStyle/>
                    <a:p>
                      <a:pPr algn="ctr">
                        <a:lnSpc>
                          <a:spcPct val="115000"/>
                        </a:lnSpc>
                        <a:spcAft>
                          <a:spcPts val="0"/>
                        </a:spcAft>
                      </a:pPr>
                      <a:r>
                        <a:rPr kumimoji="0" lang="en-US" sz="1300" kern="1200" dirty="0">
                          <a:solidFill>
                            <a:schemeClr val="bg1"/>
                          </a:solidFill>
                          <a:latin typeface="+mn-lt"/>
                          <a:ea typeface="+mn-ea"/>
                          <a:cs typeface="+mn-cs"/>
                        </a:rPr>
                        <a:t>Justification of Estimated Costs</a:t>
                      </a:r>
                      <a:endParaRPr kumimoji="0" lang="el-GR" sz="1300" kern="1200" dirty="0">
                        <a:solidFill>
                          <a:schemeClr val="bg1"/>
                        </a:solidFill>
                        <a:latin typeface="+mn-lt"/>
                        <a:ea typeface="+mn-ea"/>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r>
              <a:tr h="2904321">
                <a:tc>
                  <a:txBody>
                    <a:bodyPr/>
                    <a:lstStyle/>
                    <a:p>
                      <a:pPr>
                        <a:lnSpc>
                          <a:spcPct val="115000"/>
                        </a:lnSpc>
                        <a:spcAft>
                          <a:spcPts val="0"/>
                        </a:spcAft>
                      </a:pPr>
                      <a:endParaRPr kumimoji="0" lang="en-US" sz="1300" kern="1200" dirty="0" smtClean="0">
                        <a:solidFill>
                          <a:schemeClr val="tx1"/>
                        </a:solidFill>
                        <a:latin typeface="+mn-lt"/>
                        <a:ea typeface="+mn-ea"/>
                        <a:cs typeface="+mn-cs"/>
                      </a:endParaRPr>
                    </a:p>
                    <a:p>
                      <a:pPr>
                        <a:lnSpc>
                          <a:spcPct val="115000"/>
                        </a:lnSpc>
                        <a:spcAft>
                          <a:spcPts val="0"/>
                        </a:spcAft>
                      </a:pPr>
                      <a:r>
                        <a:rPr kumimoji="0" lang="en-US" sz="1300" kern="1200" dirty="0" smtClean="0">
                          <a:solidFill>
                            <a:schemeClr val="tx1"/>
                          </a:solidFill>
                          <a:latin typeface="+mn-lt"/>
                          <a:ea typeface="+mn-ea"/>
                          <a:cs typeface="+mn-cs"/>
                        </a:rPr>
                        <a:t>The </a:t>
                      </a:r>
                      <a:r>
                        <a:rPr kumimoji="0" lang="en-US" sz="1300" kern="1200" dirty="0">
                          <a:solidFill>
                            <a:schemeClr val="tx1"/>
                          </a:solidFill>
                          <a:latin typeface="+mn-lt"/>
                          <a:ea typeface="+mn-ea"/>
                          <a:cs typeface="+mn-cs"/>
                        </a:rPr>
                        <a:t>description should answer at least, the following questions:</a:t>
                      </a:r>
                      <a:endParaRPr kumimoji="0" lang="el-GR" sz="1300" kern="1200" dirty="0">
                        <a:solidFill>
                          <a:schemeClr val="tx1"/>
                        </a:solidFill>
                        <a:latin typeface="+mn-lt"/>
                        <a:ea typeface="+mn-ea"/>
                        <a:cs typeface="+mn-cs"/>
                      </a:endParaRPr>
                    </a:p>
                    <a:p>
                      <a:pPr>
                        <a:lnSpc>
                          <a:spcPct val="115000"/>
                        </a:lnSpc>
                        <a:spcAft>
                          <a:spcPts val="0"/>
                        </a:spcAft>
                      </a:pPr>
                      <a:r>
                        <a:rPr kumimoji="0" lang="en-US" sz="1300" u="sng" kern="1200" dirty="0">
                          <a:solidFill>
                            <a:schemeClr val="tx1"/>
                          </a:solidFill>
                          <a:latin typeface="+mn-lt"/>
                          <a:ea typeface="+mn-ea"/>
                          <a:cs typeface="+mn-cs"/>
                        </a:rPr>
                        <a:t>Content of the action</a:t>
                      </a:r>
                      <a:r>
                        <a:rPr kumimoji="0" lang="en-US" sz="1300" kern="1200" dirty="0">
                          <a:solidFill>
                            <a:schemeClr val="tx1"/>
                          </a:solidFill>
                          <a:latin typeface="+mn-lt"/>
                          <a:ea typeface="+mn-ea"/>
                          <a:cs typeface="+mn-cs"/>
                        </a:rPr>
                        <a:t>……….……                          </a:t>
                      </a:r>
                      <a:r>
                        <a:rPr kumimoji="0" lang="en-US" sz="1300" u="sng" kern="1200" dirty="0">
                          <a:solidFill>
                            <a:schemeClr val="tx1"/>
                          </a:solidFill>
                          <a:latin typeface="+mn-lt"/>
                          <a:ea typeface="+mn-ea"/>
                          <a:cs typeface="+mn-cs"/>
                        </a:rPr>
                        <a:t>Need of the action</a:t>
                      </a:r>
                      <a:r>
                        <a:rPr kumimoji="0" lang="en-US" sz="1300" kern="1200" dirty="0">
                          <a:solidFill>
                            <a:schemeClr val="tx1"/>
                          </a:solidFill>
                          <a:latin typeface="+mn-lt"/>
                          <a:ea typeface="+mn-ea"/>
                          <a:cs typeface="+mn-cs"/>
                        </a:rPr>
                        <a:t>…………………….             </a:t>
                      </a:r>
                      <a:r>
                        <a:rPr kumimoji="0" lang="en-US" sz="1300" u="sng" kern="1200" dirty="0">
                          <a:solidFill>
                            <a:schemeClr val="tx1"/>
                          </a:solidFill>
                          <a:latin typeface="+mn-lt"/>
                          <a:ea typeface="+mn-ea"/>
                          <a:cs typeface="+mn-cs"/>
                        </a:rPr>
                        <a:t>Beneficiary’s outputs </a:t>
                      </a:r>
                      <a:r>
                        <a:rPr kumimoji="0" lang="en-US" sz="1300" kern="1200" dirty="0">
                          <a:solidFill>
                            <a:schemeClr val="tx1"/>
                          </a:solidFill>
                          <a:latin typeface="+mn-lt"/>
                          <a:ea typeface="+mn-ea"/>
                          <a:cs typeface="+mn-cs"/>
                        </a:rPr>
                        <a:t>(size, index, copies </a:t>
                      </a:r>
                      <a:r>
                        <a:rPr kumimoji="0" lang="en-US" sz="1300" kern="1200" dirty="0" err="1">
                          <a:solidFill>
                            <a:schemeClr val="tx1"/>
                          </a:solidFill>
                          <a:latin typeface="+mn-lt"/>
                          <a:ea typeface="+mn-ea"/>
                          <a:cs typeface="+mn-cs"/>
                        </a:rPr>
                        <a:t>etc</a:t>
                      </a:r>
                      <a:r>
                        <a:rPr kumimoji="0" lang="en-US" sz="1300" kern="1200" dirty="0">
                          <a:solidFill>
                            <a:schemeClr val="tx1"/>
                          </a:solidFill>
                          <a:latin typeface="+mn-lt"/>
                          <a:ea typeface="+mn-ea"/>
                          <a:cs typeface="+mn-cs"/>
                        </a:rPr>
                        <a:t>, where applicable)………………………………? </a:t>
                      </a:r>
                      <a:endParaRPr kumimoji="0" lang="el-GR" sz="1300" kern="1200" dirty="0">
                        <a:solidFill>
                          <a:schemeClr val="tx1"/>
                        </a:solidFill>
                        <a:latin typeface="+mn-lt"/>
                        <a:ea typeface="+mn-ea"/>
                        <a:cs typeface="+mn-cs"/>
                      </a:endParaRPr>
                    </a:p>
                    <a:p>
                      <a:pPr>
                        <a:lnSpc>
                          <a:spcPct val="115000"/>
                        </a:lnSpc>
                        <a:spcAft>
                          <a:spcPts val="0"/>
                        </a:spcAft>
                      </a:pPr>
                      <a:r>
                        <a:rPr kumimoji="0" lang="en-US" sz="1300" u="sng" kern="1200" dirty="0">
                          <a:solidFill>
                            <a:schemeClr val="tx1"/>
                          </a:solidFill>
                          <a:latin typeface="+mn-lt"/>
                          <a:ea typeface="+mn-ea"/>
                          <a:cs typeface="+mn-cs"/>
                        </a:rPr>
                        <a:t>Synergies with other deliverables</a:t>
                      </a:r>
                      <a:r>
                        <a:rPr kumimoji="0" lang="en-US" sz="1300" kern="1200" dirty="0">
                          <a:solidFill>
                            <a:schemeClr val="tx1"/>
                          </a:solidFill>
                          <a:latin typeface="+mn-lt"/>
                          <a:ea typeface="+mn-ea"/>
                          <a:cs typeface="+mn-cs"/>
                        </a:rPr>
                        <a:t>….</a:t>
                      </a:r>
                      <a:endParaRPr kumimoji="0" lang="el-GR" sz="13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kumimoji="0" lang="en-US" sz="1300" kern="1200" dirty="0" smtClean="0">
                        <a:solidFill>
                          <a:schemeClr val="tx1"/>
                        </a:solidFill>
                        <a:latin typeface="+mn-lt"/>
                        <a:ea typeface="+mn-ea"/>
                        <a:cs typeface="+mn-cs"/>
                      </a:endParaRPr>
                    </a:p>
                    <a:p>
                      <a:pPr>
                        <a:lnSpc>
                          <a:spcPct val="115000"/>
                        </a:lnSpc>
                        <a:spcAft>
                          <a:spcPts val="0"/>
                        </a:spcAft>
                      </a:pPr>
                      <a:r>
                        <a:rPr kumimoji="0" lang="en-US" sz="1300" kern="1200" dirty="0" smtClean="0">
                          <a:solidFill>
                            <a:schemeClr val="tx1"/>
                          </a:solidFill>
                          <a:latin typeface="+mn-lt"/>
                          <a:ea typeface="+mn-ea"/>
                          <a:cs typeface="+mn-cs"/>
                        </a:rPr>
                        <a:t>The </a:t>
                      </a:r>
                      <a:r>
                        <a:rPr kumimoji="0" lang="en-US" sz="1300" kern="1200" dirty="0">
                          <a:solidFill>
                            <a:schemeClr val="tx1"/>
                          </a:solidFill>
                          <a:latin typeface="+mn-lt"/>
                          <a:ea typeface="+mn-ea"/>
                          <a:cs typeface="+mn-cs"/>
                        </a:rPr>
                        <a:t>Applicant should clearly explain </a:t>
                      </a:r>
                      <a:r>
                        <a:rPr kumimoji="0" lang="en-US" sz="1300" u="sng" kern="1200" dirty="0">
                          <a:solidFill>
                            <a:schemeClr val="tx1"/>
                          </a:solidFill>
                          <a:latin typeface="+mn-lt"/>
                          <a:ea typeface="+mn-ea"/>
                          <a:cs typeface="+mn-cs"/>
                        </a:rPr>
                        <a:t>every amount used per deliverable / sub-deliverable.</a:t>
                      </a:r>
                      <a:r>
                        <a:rPr kumimoji="0" lang="en-US" sz="1300" kern="1200" dirty="0">
                          <a:solidFill>
                            <a:schemeClr val="tx1"/>
                          </a:solidFill>
                          <a:latin typeface="+mn-lt"/>
                          <a:ea typeface="+mn-ea"/>
                          <a:cs typeface="+mn-cs"/>
                        </a:rPr>
                        <a:t>  The applicant should also </a:t>
                      </a:r>
                      <a:r>
                        <a:rPr kumimoji="0" lang="en-US" sz="1300" kern="1200" dirty="0" smtClean="0">
                          <a:solidFill>
                            <a:schemeClr val="tx1"/>
                          </a:solidFill>
                          <a:latin typeface="+mn-lt"/>
                          <a:ea typeface="+mn-ea"/>
                          <a:cs typeface="+mn-cs"/>
                        </a:rPr>
                        <a:t>state</a:t>
                      </a:r>
                    </a:p>
                    <a:p>
                      <a:pPr marL="285750" indent="-285750">
                        <a:lnSpc>
                          <a:spcPct val="115000"/>
                        </a:lnSpc>
                        <a:spcAft>
                          <a:spcPts val="0"/>
                        </a:spcAft>
                        <a:buFont typeface="Arial" panose="020B0604020202020204" pitchFamily="34" charset="0"/>
                        <a:buChar char="•"/>
                      </a:pPr>
                      <a:r>
                        <a:rPr kumimoji="0" lang="en-US" sz="1300" kern="1200" dirty="0" smtClean="0">
                          <a:solidFill>
                            <a:schemeClr val="tx1"/>
                          </a:solidFill>
                          <a:latin typeface="+mn-lt"/>
                          <a:ea typeface="+mn-ea"/>
                          <a:cs typeface="+mn-cs"/>
                        </a:rPr>
                        <a:t>the </a:t>
                      </a:r>
                      <a:r>
                        <a:rPr kumimoji="0" lang="en-US" sz="1300" u="none" kern="1200" dirty="0">
                          <a:solidFill>
                            <a:schemeClr val="tx1"/>
                          </a:solidFill>
                          <a:latin typeface="+mn-lt"/>
                          <a:ea typeface="+mn-ea"/>
                          <a:cs typeface="+mn-cs"/>
                        </a:rPr>
                        <a:t>number of the experts </a:t>
                      </a:r>
                      <a:r>
                        <a:rPr kumimoji="0" lang="en-US" sz="1300" u="none" kern="1200" dirty="0" smtClean="0">
                          <a:solidFill>
                            <a:schemeClr val="tx1"/>
                          </a:solidFill>
                          <a:latin typeface="+mn-lt"/>
                          <a:ea typeface="+mn-ea"/>
                          <a:cs typeface="+mn-cs"/>
                        </a:rPr>
                        <a:t>needed,</a:t>
                      </a:r>
                    </a:p>
                    <a:p>
                      <a:pPr marL="285750" indent="-285750">
                        <a:lnSpc>
                          <a:spcPct val="115000"/>
                        </a:lnSpc>
                        <a:spcAft>
                          <a:spcPts val="0"/>
                        </a:spcAft>
                        <a:buFont typeface="Arial" panose="020B0604020202020204" pitchFamily="34" charset="0"/>
                        <a:buChar char="•"/>
                      </a:pPr>
                      <a:r>
                        <a:rPr kumimoji="0" lang="en-US" sz="1300" u="none" kern="1200" dirty="0" smtClean="0">
                          <a:solidFill>
                            <a:schemeClr val="tx1"/>
                          </a:solidFill>
                          <a:latin typeface="+mn-lt"/>
                          <a:ea typeface="+mn-ea"/>
                          <a:cs typeface="+mn-cs"/>
                        </a:rPr>
                        <a:t>their </a:t>
                      </a:r>
                      <a:r>
                        <a:rPr kumimoji="0" lang="en-US" sz="1300" u="none" kern="1200" dirty="0">
                          <a:solidFill>
                            <a:schemeClr val="tx1"/>
                          </a:solidFill>
                          <a:latin typeface="+mn-lt"/>
                          <a:ea typeface="+mn-ea"/>
                          <a:cs typeface="+mn-cs"/>
                        </a:rPr>
                        <a:t>expertise and </a:t>
                      </a:r>
                      <a:endParaRPr kumimoji="0" lang="en-US" sz="1300" u="none" kern="1200" dirty="0" smtClean="0">
                        <a:solidFill>
                          <a:schemeClr val="tx1"/>
                        </a:solidFill>
                        <a:latin typeface="+mn-lt"/>
                        <a:ea typeface="+mn-ea"/>
                        <a:cs typeface="+mn-cs"/>
                      </a:endParaRPr>
                    </a:p>
                    <a:p>
                      <a:pPr marL="285750" indent="-285750">
                        <a:lnSpc>
                          <a:spcPct val="115000"/>
                        </a:lnSpc>
                        <a:spcAft>
                          <a:spcPts val="0"/>
                        </a:spcAft>
                        <a:buFont typeface="Arial" panose="020B0604020202020204" pitchFamily="34" charset="0"/>
                        <a:buChar char="•"/>
                      </a:pPr>
                      <a:r>
                        <a:rPr kumimoji="0" lang="en-US" sz="1300" u="none" kern="1200" dirty="0" smtClean="0">
                          <a:solidFill>
                            <a:schemeClr val="tx1"/>
                          </a:solidFill>
                          <a:latin typeface="+mn-lt"/>
                          <a:ea typeface="+mn-ea"/>
                          <a:cs typeface="+mn-cs"/>
                        </a:rPr>
                        <a:t>the </a:t>
                      </a:r>
                      <a:r>
                        <a:rPr kumimoji="0" lang="en-US" sz="1300" u="none" kern="1200" dirty="0">
                          <a:solidFill>
                            <a:schemeClr val="tx1"/>
                          </a:solidFill>
                          <a:latin typeface="+mn-lt"/>
                          <a:ea typeface="+mn-ea"/>
                          <a:cs typeface="+mn-cs"/>
                        </a:rPr>
                        <a:t>duration of the service to be provided. </a:t>
                      </a:r>
                      <a:endParaRPr kumimoji="0" lang="en-US" sz="1300" u="none" kern="1200" dirty="0" smtClean="0">
                        <a:solidFill>
                          <a:schemeClr val="tx1"/>
                        </a:solidFill>
                        <a:latin typeface="+mn-lt"/>
                        <a:ea typeface="+mn-ea"/>
                        <a:cs typeface="+mn-cs"/>
                      </a:endParaRPr>
                    </a:p>
                    <a:p>
                      <a:pPr marL="285750" indent="-285750">
                        <a:lnSpc>
                          <a:spcPct val="115000"/>
                        </a:lnSpc>
                        <a:spcAft>
                          <a:spcPts val="0"/>
                        </a:spcAft>
                        <a:buFont typeface="Arial" panose="020B0604020202020204" pitchFamily="34" charset="0"/>
                        <a:buChar char="•"/>
                      </a:pPr>
                      <a:r>
                        <a:rPr kumimoji="0" lang="en-US" sz="1300" u="none" kern="1200" dirty="0" smtClean="0">
                          <a:solidFill>
                            <a:schemeClr val="tx1"/>
                          </a:solidFill>
                          <a:latin typeface="+mn-lt"/>
                          <a:ea typeface="+mn-ea"/>
                          <a:cs typeface="+mn-cs"/>
                        </a:rPr>
                        <a:t>Unit</a:t>
                      </a:r>
                      <a:r>
                        <a:rPr kumimoji="0" lang="en-US" sz="1300" u="none" kern="1200" baseline="0" dirty="0" smtClean="0">
                          <a:solidFill>
                            <a:schemeClr val="tx1"/>
                          </a:solidFill>
                          <a:latin typeface="+mn-lt"/>
                          <a:ea typeface="+mn-ea"/>
                          <a:cs typeface="+mn-cs"/>
                        </a:rPr>
                        <a:t> rate should be indicated</a:t>
                      </a:r>
                      <a:endParaRPr kumimoji="0" lang="el-GR" sz="1300" u="none" kern="1200" dirty="0">
                        <a:solidFill>
                          <a:schemeClr val="tx1"/>
                        </a:solidFill>
                        <a:latin typeface="+mn-lt"/>
                        <a:ea typeface="+mn-ea"/>
                        <a:cs typeface="+mn-cs"/>
                      </a:endParaRPr>
                    </a:p>
                    <a:p>
                      <a:pPr>
                        <a:lnSpc>
                          <a:spcPct val="115000"/>
                        </a:lnSpc>
                        <a:spcAft>
                          <a:spcPts val="0"/>
                        </a:spcAft>
                      </a:pPr>
                      <a:r>
                        <a:rPr kumimoji="0" lang="en-US" sz="1300" kern="1200" dirty="0">
                          <a:solidFill>
                            <a:schemeClr val="tx1"/>
                          </a:solidFill>
                          <a:latin typeface="+mn-lt"/>
                          <a:ea typeface="+mn-ea"/>
                          <a:cs typeface="+mn-cs"/>
                        </a:rPr>
                        <a:t> </a:t>
                      </a:r>
                      <a:endParaRPr kumimoji="0" lang="el-GR" sz="13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411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902178612"/>
              </p:ext>
            </p:extLst>
          </p:nvPr>
        </p:nvGraphicFramePr>
        <p:xfrm>
          <a:off x="467544" y="1124744"/>
          <a:ext cx="8229600" cy="5144814"/>
        </p:xfrm>
        <a:graphic>
          <a:graphicData uri="http://schemas.openxmlformats.org/drawingml/2006/table">
            <a:tbl>
              <a:tblPr firstRow="1" bandRow="1">
                <a:tableStyleId>{5C22544A-7EE6-4342-B048-85BDC9FD1C3A}</a:tableStyleId>
              </a:tblPr>
              <a:tblGrid>
                <a:gridCol w="1378496"/>
                <a:gridCol w="6851104"/>
              </a:tblGrid>
              <a:tr h="370840">
                <a:tc>
                  <a:txBody>
                    <a:bodyPr/>
                    <a:lstStyle/>
                    <a:p>
                      <a:pPr algn="just"/>
                      <a:r>
                        <a:rPr lang="en-US" dirty="0" smtClean="0"/>
                        <a:t>COLUMN</a:t>
                      </a:r>
                      <a:endParaRPr lang="el-GR" dirty="0"/>
                    </a:p>
                  </a:txBody>
                  <a:tcPr/>
                </a:tc>
                <a:tc>
                  <a:txBody>
                    <a:bodyPr/>
                    <a:lstStyle/>
                    <a:p>
                      <a:pPr algn="just"/>
                      <a:r>
                        <a:rPr lang="en-US" dirty="0" smtClean="0"/>
                        <a:t>WHAT TO FILL IN</a:t>
                      </a:r>
                      <a:endParaRPr lang="el-GR" dirty="0"/>
                    </a:p>
                  </a:txBody>
                  <a:tcPr/>
                </a:tc>
              </a:tr>
              <a:tr h="370840">
                <a:tc>
                  <a:txBody>
                    <a:bodyPr/>
                    <a:lstStyle/>
                    <a:p>
                      <a:pPr algn="just"/>
                      <a:r>
                        <a:rPr lang="en-US" dirty="0" smtClean="0"/>
                        <a:t>Quantity</a:t>
                      </a:r>
                      <a:r>
                        <a:rPr lang="en-US" baseline="0" dirty="0" smtClean="0"/>
                        <a:t> of item</a:t>
                      </a:r>
                      <a:endParaRPr lang="el-GR" dirty="0"/>
                    </a:p>
                  </a:txBody>
                  <a:tcPr/>
                </a:tc>
                <a:tc>
                  <a:txBody>
                    <a:bodyPr/>
                    <a:lstStyle/>
                    <a:p>
                      <a:pPr algn="just"/>
                      <a:r>
                        <a:rPr kumimoji="0" lang="en-US" sz="1800" b="0" i="0" u="none" strike="noStrike" kern="1200" baseline="0" dirty="0" smtClean="0">
                          <a:solidFill>
                            <a:schemeClr val="dk1"/>
                          </a:solidFill>
                          <a:latin typeface="+mn-lt"/>
                          <a:ea typeface="+mn-ea"/>
                          <a:cs typeface="+mn-cs"/>
                        </a:rPr>
                        <a:t>According to the Budget line and item selected, the Applicant needs to include the quantity. This can be the number of personnel, trips, services, leaflets etc. </a:t>
                      </a:r>
                      <a:endParaRPr lang="el-GR" dirty="0"/>
                    </a:p>
                  </a:txBody>
                  <a:tcPr/>
                </a:tc>
              </a:tr>
              <a:tr h="1756454">
                <a:tc>
                  <a:txBody>
                    <a:bodyPr/>
                    <a:lstStyle/>
                    <a:p>
                      <a:pPr algn="just"/>
                      <a:r>
                        <a:rPr lang="en-US" dirty="0" smtClean="0"/>
                        <a:t>Time of item</a:t>
                      </a:r>
                      <a:endParaRPr lang="el-GR" dirty="0"/>
                    </a:p>
                  </a:txBody>
                  <a:tcPr/>
                </a:tc>
                <a:tc>
                  <a:txBody>
                    <a:bodyPr/>
                    <a:lstStyle/>
                    <a:p>
                      <a:pPr algn="just"/>
                      <a:r>
                        <a:rPr kumimoji="0" lang="en-US" sz="1800" b="0" i="0" u="none" strike="noStrike" kern="1200" baseline="0" dirty="0" smtClean="0">
                          <a:solidFill>
                            <a:schemeClr val="dk1"/>
                          </a:solidFill>
                          <a:latin typeface="+mn-lt"/>
                          <a:ea typeface="+mn-ea"/>
                          <a:cs typeface="+mn-cs"/>
                        </a:rPr>
                        <a:t>Only applicable when the “Staff Costs” or the “Travel and Accommodation” budget lines are selected. </a:t>
                      </a:r>
                      <a:endParaRPr kumimoji="0" lang="el-GR" sz="1800" b="0" i="0" u="none" strike="noStrike" kern="1200" baseline="0" dirty="0" smtClean="0">
                        <a:solidFill>
                          <a:schemeClr val="dk1"/>
                        </a:solidFill>
                        <a:latin typeface="+mn-lt"/>
                        <a:ea typeface="+mn-ea"/>
                        <a:cs typeface="+mn-cs"/>
                      </a:endParaRPr>
                    </a:p>
                    <a:p>
                      <a:pPr algn="just"/>
                      <a:r>
                        <a:rPr kumimoji="0" lang="en-US" sz="1800" b="0" i="0" u="none" strike="noStrike" kern="1200" baseline="0" dirty="0" smtClean="0">
                          <a:solidFill>
                            <a:schemeClr val="dk1"/>
                          </a:solidFill>
                          <a:latin typeface="+mn-lt"/>
                          <a:ea typeface="+mn-ea"/>
                          <a:cs typeface="+mn-cs"/>
                        </a:rPr>
                        <a:t>According to the item selected the Applicant needs to select the duration of the item (i.e. days of daily allowances, Man days of a specific personnel, man-hours, </a:t>
                      </a:r>
                      <a:r>
                        <a:rPr kumimoji="0" lang="en-US" sz="1800" b="0" i="0" u="none" strike="noStrike" kern="1200" baseline="0" dirty="0" err="1" smtClean="0">
                          <a:solidFill>
                            <a:schemeClr val="dk1"/>
                          </a:solidFill>
                          <a:latin typeface="+mn-lt"/>
                          <a:ea typeface="+mn-ea"/>
                          <a:cs typeface="+mn-cs"/>
                        </a:rPr>
                        <a:t>etc</a:t>
                      </a:r>
                      <a:r>
                        <a:rPr kumimoji="0" lang="en-US" sz="1800" b="0" i="0" u="none" strike="noStrike" kern="1200" baseline="0" dirty="0" smtClean="0">
                          <a:solidFill>
                            <a:schemeClr val="dk1"/>
                          </a:solidFill>
                          <a:latin typeface="+mn-lt"/>
                          <a:ea typeface="+mn-ea"/>
                          <a:cs typeface="+mn-cs"/>
                        </a:rPr>
                        <a:t>) </a:t>
                      </a:r>
                      <a:endParaRPr lang="el-GR" dirty="0"/>
                    </a:p>
                  </a:txBody>
                  <a:tcPr/>
                </a:tc>
              </a:tr>
              <a:tr h="370840">
                <a:tc>
                  <a:txBody>
                    <a:bodyPr/>
                    <a:lstStyle/>
                    <a:p>
                      <a:pPr algn="just"/>
                      <a:r>
                        <a:rPr lang="en-US" dirty="0" smtClean="0"/>
                        <a:t>Cost per item</a:t>
                      </a:r>
                      <a:endParaRPr lang="el-GR" dirty="0"/>
                    </a:p>
                  </a:txBody>
                  <a:tcPr/>
                </a:tc>
                <a:tc>
                  <a:txBody>
                    <a:bodyPr/>
                    <a:lstStyle/>
                    <a:p>
                      <a:pPr algn="just"/>
                      <a:r>
                        <a:rPr kumimoji="0" lang="en-US" sz="1800" b="0" i="0" u="none" strike="noStrike" kern="1200" baseline="0" dirty="0" smtClean="0">
                          <a:solidFill>
                            <a:schemeClr val="dk1"/>
                          </a:solidFill>
                          <a:latin typeface="+mn-lt"/>
                          <a:ea typeface="+mn-ea"/>
                          <a:cs typeface="+mn-cs"/>
                        </a:rPr>
                        <a:t>According to the Budget line and the item selected, each Applicant needs to include the unit cost of a single item selected. This can be the rate of the personnel, the cost of a single trip, the cost of a single service, etc. </a:t>
                      </a:r>
                      <a:endParaRPr lang="el-GR" dirty="0"/>
                    </a:p>
                  </a:txBody>
                  <a:tcPr/>
                </a:tc>
              </a:tr>
              <a:tr h="448870">
                <a:tc>
                  <a:txBody>
                    <a:bodyPr/>
                    <a:lstStyle/>
                    <a:p>
                      <a:pPr algn="just"/>
                      <a:r>
                        <a:rPr lang="en-US" dirty="0" smtClean="0"/>
                        <a:t>Total cost</a:t>
                      </a:r>
                      <a:endParaRPr lang="el-GR" dirty="0"/>
                    </a:p>
                  </a:txBody>
                  <a:tcPr/>
                </a:tc>
                <a:tc>
                  <a:txBody>
                    <a:bodyPr/>
                    <a:lstStyle/>
                    <a:p>
                      <a:pPr algn="just"/>
                      <a:r>
                        <a:rPr kumimoji="0" lang="en-US" sz="1800" b="0" i="0" u="none" strike="noStrike" kern="1200" baseline="0" dirty="0" smtClean="0">
                          <a:solidFill>
                            <a:schemeClr val="dk1"/>
                          </a:solidFill>
                          <a:latin typeface="+mn-lt"/>
                          <a:ea typeface="+mn-ea"/>
                          <a:cs typeface="+mn-cs"/>
                        </a:rPr>
                        <a:t>Is the product of the following function: </a:t>
                      </a:r>
                    </a:p>
                    <a:p>
                      <a:pPr algn="just"/>
                      <a:r>
                        <a:rPr kumimoji="0" lang="en-US" sz="1800" b="0" i="1" u="none" strike="noStrike" kern="1200" baseline="0" dirty="0" smtClean="0">
                          <a:solidFill>
                            <a:schemeClr val="dk1"/>
                          </a:solidFill>
                          <a:latin typeface="+mn-lt"/>
                          <a:ea typeface="+mn-ea"/>
                          <a:cs typeface="+mn-cs"/>
                        </a:rPr>
                        <a:t>Quantity of Item X Time of item (where applicable) X Cost per item </a:t>
                      </a:r>
                      <a:endParaRPr lang="el-GR" dirty="0"/>
                    </a:p>
                  </a:txBody>
                  <a:tcPr/>
                </a:tc>
              </a:tr>
            </a:tbl>
          </a:graphicData>
        </a:graphic>
      </p:graphicFrame>
      <p:sp>
        <p:nvSpPr>
          <p:cNvPr id="3" name="Θέση υποσέλιδου 2"/>
          <p:cNvSpPr>
            <a:spLocks noGrp="1"/>
          </p:cNvSpPr>
          <p:nvPr>
            <p:ph type="ftr" sz="quarter" idx="11"/>
          </p:nvPr>
        </p:nvSpPr>
        <p:spPr>
          <a:xfrm>
            <a:off x="4380072" y="6407944"/>
            <a:ext cx="2928232"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a:xfrm>
            <a:off x="457200" y="274638"/>
            <a:ext cx="8229600" cy="850106"/>
          </a:xfrm>
        </p:spPr>
        <p:txBody>
          <a:bodyPr/>
          <a:lstStyle/>
          <a:p>
            <a:r>
              <a:rPr lang="en-US" dirty="0" smtClean="0"/>
              <a:t>Filling in the Calculations’ Part</a:t>
            </a:r>
            <a:endParaRPr lang="el-GR" dirty="0"/>
          </a:p>
        </p:txBody>
      </p:sp>
    </p:spTree>
    <p:extLst>
      <p:ext uri="{BB962C8B-B14F-4D97-AF65-F5344CB8AC3E}">
        <p14:creationId xmlns:p14="http://schemas.microsoft.com/office/powerpoint/2010/main" val="883259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a:xfrm>
            <a:off x="4380072" y="6407944"/>
            <a:ext cx="3288272"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a:xfrm>
            <a:off x="457200" y="274638"/>
            <a:ext cx="8229600" cy="706090"/>
          </a:xfrm>
        </p:spPr>
        <p:txBody>
          <a:bodyPr>
            <a:normAutofit fontScale="90000"/>
          </a:bodyPr>
          <a:lstStyle/>
          <a:p>
            <a:r>
              <a:rPr lang="en-US" dirty="0" smtClean="0"/>
              <a:t>Filling in the Calculations’ Part</a:t>
            </a:r>
            <a:endParaRPr lang="el-GR"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124744"/>
            <a:ext cx="8929040" cy="4624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14840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n-US" dirty="0" smtClean="0"/>
              <a:t>Three (3) sheets: </a:t>
            </a:r>
          </a:p>
          <a:p>
            <a:pPr lvl="1" algn="just">
              <a:buFont typeface="Wingdings" panose="05000000000000000000" pitchFamily="2" charset="2"/>
              <a:buChar char="q"/>
            </a:pPr>
            <a:r>
              <a:rPr lang="en-US" dirty="0" smtClean="0"/>
              <a:t>“AF Tables”, </a:t>
            </a:r>
          </a:p>
          <a:p>
            <a:pPr lvl="1" algn="just">
              <a:buFont typeface="Wingdings" panose="05000000000000000000" pitchFamily="2" charset="2"/>
              <a:buChar char="q"/>
            </a:pPr>
            <a:r>
              <a:rPr lang="en-US" dirty="0" smtClean="0"/>
              <a:t>“Budget Check” </a:t>
            </a:r>
          </a:p>
          <a:p>
            <a:pPr lvl="1" algn="just">
              <a:buFont typeface="Wingdings" panose="05000000000000000000" pitchFamily="2" charset="2"/>
              <a:buChar char="q"/>
            </a:pPr>
            <a:r>
              <a:rPr lang="en-US" dirty="0" smtClean="0"/>
              <a:t>“Project Overview”</a:t>
            </a:r>
          </a:p>
          <a:p>
            <a:pPr algn="just"/>
            <a:r>
              <a:rPr lang="en-US" dirty="0" smtClean="0"/>
              <a:t>Automatically generated while filling in the Beneficiaries’ Section, thus no filling of information is required by the beneficiary</a:t>
            </a:r>
          </a:p>
          <a:p>
            <a:pPr marL="109728" indent="0" algn="just">
              <a:buNone/>
            </a:pPr>
            <a:endParaRPr lang="en-US" dirty="0" smtClean="0"/>
          </a:p>
          <a:p>
            <a:pPr algn="just"/>
            <a:endParaRPr lang="el-GR" dirty="0"/>
          </a:p>
        </p:txBody>
      </p:sp>
      <p:sp>
        <p:nvSpPr>
          <p:cNvPr id="3" name="Θέση υποσέλιδου 2"/>
          <p:cNvSpPr>
            <a:spLocks noGrp="1"/>
          </p:cNvSpPr>
          <p:nvPr>
            <p:ph type="ftr" sz="quarter" idx="11"/>
          </p:nvPr>
        </p:nvSpPr>
        <p:spPr>
          <a:xfrm>
            <a:off x="4380072" y="6407944"/>
            <a:ext cx="3216264" cy="365125"/>
          </a:xfrm>
        </p:spPr>
        <p:txBody>
          <a:bodyPr/>
          <a:lstStyle/>
          <a:p>
            <a:r>
              <a:rPr lang="en-US" smtClean="0"/>
              <a:t>Info Days 4th Call, Albania 20, 22/11/2018  Greece 07/12/2018</a:t>
            </a:r>
            <a:endParaRPr lang="el-GR"/>
          </a:p>
        </p:txBody>
      </p:sp>
      <p:sp>
        <p:nvSpPr>
          <p:cNvPr id="4" name="Τίτλος 3"/>
          <p:cNvSpPr>
            <a:spLocks noGrp="1"/>
          </p:cNvSpPr>
          <p:nvPr>
            <p:ph type="title"/>
          </p:nvPr>
        </p:nvSpPr>
        <p:spPr/>
        <p:txBody>
          <a:bodyPr/>
          <a:lstStyle/>
          <a:p>
            <a:r>
              <a:rPr lang="en-US" dirty="0" smtClean="0"/>
              <a:t>Summary Tables</a:t>
            </a:r>
            <a:endParaRPr lang="el-GR" dirty="0"/>
          </a:p>
        </p:txBody>
      </p:sp>
    </p:spTree>
    <p:extLst>
      <p:ext uri="{BB962C8B-B14F-4D97-AF65-F5344CB8AC3E}">
        <p14:creationId xmlns:p14="http://schemas.microsoft.com/office/powerpoint/2010/main" val="752320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n-US" dirty="0" smtClean="0"/>
              <a:t>Contains</a:t>
            </a:r>
            <a:r>
              <a:rPr lang="en-US" dirty="0" smtClean="0">
                <a:solidFill>
                  <a:srgbClr val="FF0000"/>
                </a:solidFill>
              </a:rPr>
              <a:t> </a:t>
            </a:r>
            <a:r>
              <a:rPr lang="en-US" dirty="0" smtClean="0"/>
              <a:t>Tables, one for each beneficiary, which have the same format as the budget tables of the Application form. The </a:t>
            </a:r>
            <a:r>
              <a:rPr lang="en-US" dirty="0"/>
              <a:t>Tables need to be identical to those that will be included in the Application </a:t>
            </a:r>
            <a:r>
              <a:rPr lang="en-US" dirty="0" smtClean="0"/>
              <a:t>form</a:t>
            </a:r>
          </a:p>
          <a:p>
            <a:pPr algn="just"/>
            <a:r>
              <a:rPr lang="en-US" dirty="0" smtClean="0"/>
              <a:t>In </a:t>
            </a:r>
            <a:r>
              <a:rPr lang="en-US" dirty="0"/>
              <a:t>case of mismatches between the tables of the </a:t>
            </a:r>
            <a:r>
              <a:rPr lang="en-US" dirty="0" err="1"/>
              <a:t>SoBC</a:t>
            </a:r>
            <a:r>
              <a:rPr lang="en-US" dirty="0"/>
              <a:t> and those of the Application form, the information of the Application form will be </a:t>
            </a:r>
            <a:r>
              <a:rPr lang="en-US" dirty="0" smtClean="0"/>
              <a:t>the one considered </a:t>
            </a:r>
            <a:r>
              <a:rPr lang="en-US" dirty="0"/>
              <a:t>as </a:t>
            </a:r>
            <a:r>
              <a:rPr lang="en-US" dirty="0" smtClean="0"/>
              <a:t>valid </a:t>
            </a:r>
            <a:endParaRPr lang="el-GR" dirty="0"/>
          </a:p>
        </p:txBody>
      </p:sp>
      <p:sp>
        <p:nvSpPr>
          <p:cNvPr id="3" name="Θέση υποσέλιδου 2"/>
          <p:cNvSpPr>
            <a:spLocks noGrp="1"/>
          </p:cNvSpPr>
          <p:nvPr>
            <p:ph type="ftr" sz="quarter" idx="11"/>
          </p:nvPr>
        </p:nvSpPr>
        <p:spPr>
          <a:xfrm>
            <a:off x="4380072" y="6407944"/>
            <a:ext cx="2928232"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lstStyle/>
          <a:p>
            <a:r>
              <a:rPr lang="en-US" dirty="0" smtClean="0"/>
              <a:t>Summary Tables (</a:t>
            </a:r>
            <a:r>
              <a:rPr lang="en-US" i="1" dirty="0" smtClean="0"/>
              <a:t>AF Tables</a:t>
            </a:r>
            <a:r>
              <a:rPr lang="en-US" dirty="0" smtClean="0"/>
              <a:t>)</a:t>
            </a:r>
            <a:endParaRPr lang="el-GR" dirty="0"/>
          </a:p>
        </p:txBody>
      </p:sp>
    </p:spTree>
    <p:extLst>
      <p:ext uri="{BB962C8B-B14F-4D97-AF65-F5344CB8AC3E}">
        <p14:creationId xmlns:p14="http://schemas.microsoft.com/office/powerpoint/2010/main" val="2690915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a:xfrm>
            <a:off x="7092280" y="6237313"/>
            <a:ext cx="1990641" cy="620688"/>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a:xfrm>
            <a:off x="457200" y="274638"/>
            <a:ext cx="8229600" cy="490066"/>
          </a:xfrm>
        </p:spPr>
        <p:txBody>
          <a:bodyPr>
            <a:normAutofit fontScale="90000"/>
          </a:bodyPr>
          <a:lstStyle/>
          <a:p>
            <a:r>
              <a:rPr lang="en-US" dirty="0" smtClean="0"/>
              <a:t>Summary Tables (</a:t>
            </a:r>
            <a:r>
              <a:rPr lang="en-US" i="1" dirty="0" smtClean="0"/>
              <a:t>AF Tables)</a:t>
            </a:r>
            <a:endParaRPr lang="el-GR" i="1" dirty="0"/>
          </a:p>
        </p:txBody>
      </p:sp>
      <p:pic>
        <p:nvPicPr>
          <p:cNvPr id="2049"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891484"/>
            <a:ext cx="5400600" cy="5966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500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481328"/>
            <a:ext cx="8229600" cy="5116024"/>
          </a:xfrm>
        </p:spPr>
        <p:txBody>
          <a:bodyPr>
            <a:normAutofit/>
          </a:bodyPr>
          <a:lstStyle/>
          <a:p>
            <a:pPr algn="just"/>
            <a:r>
              <a:rPr lang="en-US" sz="2200" dirty="0" smtClean="0">
                <a:sym typeface="Wingdings" panose="05000000000000000000" pitchFamily="2" charset="2"/>
              </a:rPr>
              <a:t>Important </a:t>
            </a:r>
            <a:r>
              <a:rPr lang="en-US" sz="2200" dirty="0">
                <a:sym typeface="Wingdings" panose="05000000000000000000" pitchFamily="2" charset="2"/>
              </a:rPr>
              <a:t>&amp; Binding </a:t>
            </a:r>
            <a:r>
              <a:rPr lang="en-US" sz="2200" dirty="0" smtClean="0">
                <a:sym typeface="Wingdings" panose="05000000000000000000" pitchFamily="2" charset="2"/>
              </a:rPr>
              <a:t>document</a:t>
            </a:r>
            <a:endParaRPr lang="en-US" sz="2200" dirty="0">
              <a:sym typeface="Wingdings" panose="05000000000000000000" pitchFamily="2" charset="2"/>
            </a:endParaRPr>
          </a:p>
          <a:p>
            <a:pPr algn="just"/>
            <a:r>
              <a:rPr lang="en-US" sz="2200" dirty="0">
                <a:sym typeface="Wingdings" panose="05000000000000000000" pitchFamily="2" charset="2"/>
              </a:rPr>
              <a:t>Has to be fully respected during </a:t>
            </a:r>
            <a:r>
              <a:rPr lang="en-US" sz="2200" dirty="0" smtClean="0">
                <a:sym typeface="Wingdings" panose="05000000000000000000" pitchFamily="2" charset="2"/>
              </a:rPr>
              <a:t>implementation</a:t>
            </a:r>
          </a:p>
          <a:p>
            <a:pPr algn="just"/>
            <a:r>
              <a:rPr lang="en-US" sz="2200" dirty="0" smtClean="0">
                <a:sym typeface="Wingdings" panose="05000000000000000000" pitchFamily="2" charset="2"/>
              </a:rPr>
              <a:t>Has to be uploaded on the MIS </a:t>
            </a:r>
          </a:p>
          <a:p>
            <a:pPr algn="just"/>
            <a:r>
              <a:rPr lang="en-US" sz="2200" dirty="0">
                <a:sym typeface="Wingdings" panose="05000000000000000000" pitchFamily="2" charset="2"/>
              </a:rPr>
              <a:t>New standard excel format</a:t>
            </a:r>
          </a:p>
          <a:p>
            <a:pPr algn="just"/>
            <a:r>
              <a:rPr lang="en-US" sz="2200" dirty="0" smtClean="0">
                <a:sym typeface="Wingdings" panose="05000000000000000000" pitchFamily="2" charset="2"/>
              </a:rPr>
              <a:t>Generates the budget tables of the Application Form</a:t>
            </a:r>
          </a:p>
          <a:p>
            <a:pPr algn="just"/>
            <a:r>
              <a:rPr lang="en-US" sz="2200" dirty="0" smtClean="0">
                <a:sym typeface="Wingdings" panose="05000000000000000000" pitchFamily="2" charset="2"/>
              </a:rPr>
              <a:t>Notifies the applicant of budget limit restrictions</a:t>
            </a:r>
            <a:endParaRPr lang="en-US" sz="2200" dirty="0">
              <a:sym typeface="Wingdings" panose="05000000000000000000" pitchFamily="2" charset="2"/>
            </a:endParaRPr>
          </a:p>
          <a:p>
            <a:pPr marL="109728" indent="0" algn="ctr">
              <a:buNone/>
            </a:pPr>
            <a:endParaRPr lang="en-US" b="1" u="sng" dirty="0" smtClean="0"/>
          </a:p>
          <a:p>
            <a:pPr marL="109728" indent="0" algn="ctr">
              <a:buNone/>
            </a:pPr>
            <a:r>
              <a:rPr lang="en-US" b="1" u="sng" dirty="0" smtClean="0"/>
              <a:t>Aim </a:t>
            </a:r>
            <a:r>
              <a:rPr lang="en-US" b="1" u="sng" dirty="0"/>
              <a:t>of this </a:t>
            </a:r>
            <a:r>
              <a:rPr lang="en-US" b="1" u="sng" dirty="0" smtClean="0"/>
              <a:t>file:</a:t>
            </a:r>
            <a:endParaRPr lang="el-GR" b="1" u="sng" dirty="0"/>
          </a:p>
        </p:txBody>
      </p:sp>
      <p:sp>
        <p:nvSpPr>
          <p:cNvPr id="4" name="Τίτλος 3"/>
          <p:cNvSpPr>
            <a:spLocks noGrp="1"/>
          </p:cNvSpPr>
          <p:nvPr>
            <p:ph type="title"/>
          </p:nvPr>
        </p:nvSpPr>
        <p:spPr>
          <a:xfrm>
            <a:off x="395536" y="260648"/>
            <a:ext cx="8229600" cy="1143000"/>
          </a:xfrm>
        </p:spPr>
        <p:txBody>
          <a:bodyPr/>
          <a:lstStyle/>
          <a:p>
            <a:r>
              <a:rPr lang="en-US" dirty="0"/>
              <a:t>Specification of </a:t>
            </a:r>
            <a:r>
              <a:rPr lang="en-US" dirty="0" smtClean="0"/>
              <a:t>Budget </a:t>
            </a:r>
            <a:r>
              <a:rPr lang="en-US" dirty="0"/>
              <a:t>Costs</a:t>
            </a:r>
            <a:endParaRPr lang="el-GR" dirty="0"/>
          </a:p>
        </p:txBody>
      </p:sp>
      <p:sp>
        <p:nvSpPr>
          <p:cNvPr id="5" name="Στρογγυλεμένο ορθογώνιο 4"/>
          <p:cNvSpPr/>
          <p:nvPr/>
        </p:nvSpPr>
        <p:spPr>
          <a:xfrm>
            <a:off x="1907704" y="4869160"/>
            <a:ext cx="6264696"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ym typeface="Wingdings" panose="05000000000000000000" pitchFamily="2" charset="2"/>
            </a:endParaRPr>
          </a:p>
          <a:p>
            <a:pPr algn="ctr"/>
            <a:r>
              <a:rPr lang="en-US" sz="2400" dirty="0" smtClean="0">
                <a:sym typeface="Wingdings" panose="05000000000000000000" pitchFamily="2" charset="2"/>
              </a:rPr>
              <a:t>to </a:t>
            </a:r>
            <a:r>
              <a:rPr lang="en-US" sz="2400" dirty="0">
                <a:sym typeface="Wingdings" panose="05000000000000000000" pitchFamily="2" charset="2"/>
              </a:rPr>
              <a:t>provide a </a:t>
            </a:r>
            <a:r>
              <a:rPr lang="en-US" sz="2400" b="1" dirty="0">
                <a:sym typeface="Wingdings" panose="05000000000000000000" pitchFamily="2" charset="2"/>
              </a:rPr>
              <a:t>wider</a:t>
            </a:r>
            <a:r>
              <a:rPr lang="en-US" sz="2400" dirty="0">
                <a:sym typeface="Wingdings" panose="05000000000000000000" pitchFamily="2" charset="2"/>
              </a:rPr>
              <a:t> and </a:t>
            </a:r>
            <a:r>
              <a:rPr lang="en-US" sz="2400" b="1" dirty="0">
                <a:sym typeface="Wingdings" panose="05000000000000000000" pitchFamily="2" charset="2"/>
              </a:rPr>
              <a:t>in-depth</a:t>
            </a:r>
            <a:r>
              <a:rPr lang="en-US" sz="2400" dirty="0">
                <a:sym typeface="Wingdings" panose="05000000000000000000" pitchFamily="2" charset="2"/>
              </a:rPr>
              <a:t> analysis of the </a:t>
            </a:r>
            <a:r>
              <a:rPr lang="en-US" sz="2400" b="1" dirty="0">
                <a:sym typeface="Wingdings" panose="05000000000000000000" pitchFamily="2" charset="2"/>
              </a:rPr>
              <a:t>budget</a:t>
            </a:r>
            <a:r>
              <a:rPr lang="en-US" sz="2400" dirty="0">
                <a:sym typeface="Wingdings" panose="05000000000000000000" pitchFamily="2" charset="2"/>
              </a:rPr>
              <a:t> stated in the Application Form</a:t>
            </a:r>
          </a:p>
          <a:p>
            <a:endParaRPr lang="el-GR" dirty="0"/>
          </a:p>
        </p:txBody>
      </p:sp>
      <p:sp>
        <p:nvSpPr>
          <p:cNvPr id="6" name="3 - Θέση υποσέλιδου"/>
          <p:cNvSpPr>
            <a:spLocks noGrp="1"/>
          </p:cNvSpPr>
          <p:nvPr>
            <p:ph type="ftr" sz="quarter" idx="11"/>
          </p:nvPr>
        </p:nvSpPr>
        <p:spPr>
          <a:xfrm>
            <a:off x="4380072" y="6407944"/>
            <a:ext cx="3144256"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3906400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n-US" dirty="0"/>
              <a:t>The sheet “</a:t>
            </a:r>
            <a:r>
              <a:rPr lang="en-US" b="1" dirty="0"/>
              <a:t>Budget checks” </a:t>
            </a:r>
            <a:r>
              <a:rPr lang="en-US" dirty="0"/>
              <a:t>monitors the budget of the project to be in accordance to the budget limits as set in the Call. </a:t>
            </a:r>
            <a:endParaRPr lang="en-US" dirty="0" smtClean="0"/>
          </a:p>
          <a:p>
            <a:pPr algn="just"/>
            <a:r>
              <a:rPr lang="en-US" dirty="0" smtClean="0"/>
              <a:t>The </a:t>
            </a:r>
            <a:r>
              <a:rPr lang="en-US" dirty="0"/>
              <a:t>sheet contains one table with the budget limits of the Call and one table calculating the critical parts (columns marked in green) of the Project budget. </a:t>
            </a:r>
            <a:r>
              <a:rPr lang="en-US" b="1" dirty="0"/>
              <a:t>In case of budget limit violations, the green cells turn </a:t>
            </a:r>
            <a:r>
              <a:rPr lang="en-US" b="1" dirty="0">
                <a:solidFill>
                  <a:srgbClr val="FF0000"/>
                </a:solidFill>
              </a:rPr>
              <a:t>red. </a:t>
            </a:r>
            <a:endParaRPr lang="el-GR" dirty="0">
              <a:solidFill>
                <a:srgbClr val="FF0000"/>
              </a:solidFill>
            </a:endParaRPr>
          </a:p>
        </p:txBody>
      </p:sp>
      <p:sp>
        <p:nvSpPr>
          <p:cNvPr id="3" name="Θέση υποσέλιδου 2"/>
          <p:cNvSpPr>
            <a:spLocks noGrp="1"/>
          </p:cNvSpPr>
          <p:nvPr>
            <p:ph type="ftr" sz="quarter" idx="11"/>
          </p:nvPr>
        </p:nvSpPr>
        <p:spPr>
          <a:xfrm>
            <a:off x="4380072" y="6407944"/>
            <a:ext cx="3216264"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normAutofit fontScale="90000"/>
          </a:bodyPr>
          <a:lstStyle/>
          <a:p>
            <a:r>
              <a:rPr lang="en-US" dirty="0" smtClean="0"/>
              <a:t>Summary Tables (</a:t>
            </a:r>
            <a:r>
              <a:rPr lang="en-US" i="1" dirty="0" smtClean="0"/>
              <a:t>Budget Check</a:t>
            </a:r>
            <a:r>
              <a:rPr lang="en-US" dirty="0" smtClean="0"/>
              <a:t>)</a:t>
            </a:r>
            <a:endParaRPr lang="el-GR" dirty="0"/>
          </a:p>
        </p:txBody>
      </p:sp>
    </p:spTree>
    <p:extLst>
      <p:ext uri="{BB962C8B-B14F-4D97-AF65-F5344CB8AC3E}">
        <p14:creationId xmlns:p14="http://schemas.microsoft.com/office/powerpoint/2010/main" val="2610898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a:xfrm>
            <a:off x="5148064" y="6381328"/>
            <a:ext cx="3024336"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normAutofit fontScale="90000"/>
          </a:bodyPr>
          <a:lstStyle/>
          <a:p>
            <a:r>
              <a:rPr lang="en-US" dirty="0"/>
              <a:t>Summary Tables (</a:t>
            </a:r>
            <a:r>
              <a:rPr lang="en-US" i="1" dirty="0"/>
              <a:t>Budget Check</a:t>
            </a:r>
            <a:r>
              <a:rPr lang="en-US" dirty="0"/>
              <a:t>)</a:t>
            </a:r>
            <a:endParaRPr lang="el-GR"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172" y="1320943"/>
            <a:ext cx="8925324" cy="484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42518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algn="just"/>
            <a:r>
              <a:rPr lang="en-US" dirty="0"/>
              <a:t>The third sheet </a:t>
            </a:r>
            <a:r>
              <a:rPr lang="en-US" b="1" dirty="0"/>
              <a:t>“Project </a:t>
            </a:r>
            <a:r>
              <a:rPr lang="en-US" b="1" dirty="0" smtClean="0"/>
              <a:t>Overview” </a:t>
            </a:r>
            <a:r>
              <a:rPr lang="en-US" dirty="0"/>
              <a:t>provides more information regarding the budget </a:t>
            </a:r>
            <a:r>
              <a:rPr lang="en-US" dirty="0" smtClean="0"/>
              <a:t>allocation </a:t>
            </a:r>
            <a:r>
              <a:rPr lang="en-US" dirty="0"/>
              <a:t>and balance of the project </a:t>
            </a:r>
            <a:endParaRPr lang="el-GR" dirty="0"/>
          </a:p>
        </p:txBody>
      </p:sp>
      <p:sp>
        <p:nvSpPr>
          <p:cNvPr id="3" name="Θέση υποσέλιδου 2"/>
          <p:cNvSpPr>
            <a:spLocks noGrp="1"/>
          </p:cNvSpPr>
          <p:nvPr>
            <p:ph type="ftr" sz="quarter" idx="11"/>
          </p:nvPr>
        </p:nvSpPr>
        <p:spPr>
          <a:xfrm>
            <a:off x="5148064" y="6309320"/>
            <a:ext cx="2880320"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normAutofit fontScale="90000"/>
          </a:bodyPr>
          <a:lstStyle/>
          <a:p>
            <a:r>
              <a:rPr lang="en-US" dirty="0" smtClean="0"/>
              <a:t>Summary Tables (</a:t>
            </a:r>
            <a:r>
              <a:rPr lang="en-US" i="1" dirty="0" smtClean="0"/>
              <a:t>Project Overview</a:t>
            </a:r>
            <a:r>
              <a:rPr lang="en-US" dirty="0" smtClean="0"/>
              <a:t>)</a:t>
            </a:r>
            <a:endParaRPr lang="el-GR" dirty="0"/>
          </a:p>
        </p:txBody>
      </p:sp>
    </p:spTree>
    <p:extLst>
      <p:ext uri="{BB962C8B-B14F-4D97-AF65-F5344CB8AC3E}">
        <p14:creationId xmlns:p14="http://schemas.microsoft.com/office/powerpoint/2010/main" val="1771852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95536" y="1268760"/>
            <a:ext cx="8229600" cy="4525963"/>
          </a:xfrm>
        </p:spPr>
        <p:txBody>
          <a:bodyPr/>
          <a:lstStyle/>
          <a:p>
            <a:r>
              <a:rPr lang="en-US" dirty="0" smtClean="0"/>
              <a:t>Example</a:t>
            </a:r>
          </a:p>
          <a:p>
            <a:endParaRPr lang="el-GR" dirty="0"/>
          </a:p>
        </p:txBody>
      </p:sp>
      <p:sp>
        <p:nvSpPr>
          <p:cNvPr id="3" name="Θέση υποσέλιδου 2"/>
          <p:cNvSpPr>
            <a:spLocks noGrp="1"/>
          </p:cNvSpPr>
          <p:nvPr>
            <p:ph type="ftr" sz="quarter" idx="11"/>
          </p:nvPr>
        </p:nvSpPr>
        <p:spPr>
          <a:xfrm>
            <a:off x="5940152" y="6359393"/>
            <a:ext cx="2915103"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normAutofit fontScale="90000"/>
          </a:bodyPr>
          <a:lstStyle/>
          <a:p>
            <a:r>
              <a:rPr lang="en-US" dirty="0"/>
              <a:t>Summary Tables (</a:t>
            </a:r>
            <a:r>
              <a:rPr lang="en-US" i="1" dirty="0"/>
              <a:t>Project Overview</a:t>
            </a:r>
            <a:r>
              <a:rPr lang="en-US" dirty="0"/>
              <a:t>)</a:t>
            </a:r>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484794" cy="4658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18736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109728" indent="0" algn="ctr">
              <a:buNone/>
            </a:pPr>
            <a:r>
              <a:rPr lang="en-US" sz="2400" dirty="0">
                <a:solidFill>
                  <a:srgbClr val="000000"/>
                </a:solidFill>
                <a:latin typeface="Calibri"/>
              </a:rPr>
              <a:t>In the framework of the 4rth Call, the Project Proposals will be submitted electronically to the </a:t>
            </a:r>
            <a:r>
              <a:rPr lang="en-US" sz="2400" dirty="0" err="1">
                <a:solidFill>
                  <a:srgbClr val="000000"/>
                </a:solidFill>
                <a:latin typeface="Calibri"/>
              </a:rPr>
              <a:t>Programme’s</a:t>
            </a:r>
            <a:r>
              <a:rPr lang="en-US" sz="2400" dirty="0">
                <a:solidFill>
                  <a:srgbClr val="000000"/>
                </a:solidFill>
                <a:latin typeface="Calibri"/>
              </a:rPr>
              <a:t> Managing Authority/ Joint Secretariat (JS) via MIS. </a:t>
            </a:r>
            <a:endParaRPr lang="en-US" sz="2400" dirty="0" smtClean="0">
              <a:solidFill>
                <a:srgbClr val="000000"/>
              </a:solidFill>
              <a:latin typeface="Calibri"/>
            </a:endParaRPr>
          </a:p>
          <a:p>
            <a:pPr marL="109728" indent="0" algn="ctr">
              <a:buNone/>
            </a:pPr>
            <a:r>
              <a:rPr lang="en-US" sz="2400" b="1" dirty="0" smtClean="0">
                <a:solidFill>
                  <a:srgbClr val="000000"/>
                </a:solidFill>
                <a:latin typeface="Calibri"/>
              </a:rPr>
              <a:t>Therefore </a:t>
            </a:r>
            <a:r>
              <a:rPr lang="en-US" sz="2400" b="1" dirty="0">
                <a:solidFill>
                  <a:srgbClr val="000000"/>
                </a:solidFill>
                <a:latin typeface="Calibri"/>
              </a:rPr>
              <a:t>the </a:t>
            </a:r>
            <a:r>
              <a:rPr lang="en-US" sz="2400" b="1" dirty="0" err="1">
                <a:solidFill>
                  <a:srgbClr val="000000"/>
                </a:solidFill>
                <a:latin typeface="Calibri"/>
              </a:rPr>
              <a:t>SoBC</a:t>
            </a:r>
            <a:r>
              <a:rPr lang="en-US" sz="2400" b="1" dirty="0">
                <a:solidFill>
                  <a:srgbClr val="000000"/>
                </a:solidFill>
                <a:latin typeface="Calibri"/>
              </a:rPr>
              <a:t> doesn’t have to be printed. </a:t>
            </a:r>
            <a:r>
              <a:rPr lang="en-US" sz="2400" dirty="0">
                <a:solidFill>
                  <a:srgbClr val="000000"/>
                </a:solidFill>
                <a:latin typeface="Calibri"/>
              </a:rPr>
              <a:t>In case an Applicant wishes to print the </a:t>
            </a:r>
            <a:r>
              <a:rPr lang="en-US" sz="2400" dirty="0" err="1">
                <a:solidFill>
                  <a:srgbClr val="000000"/>
                </a:solidFill>
                <a:latin typeface="Calibri"/>
              </a:rPr>
              <a:t>SoBC</a:t>
            </a:r>
            <a:r>
              <a:rPr lang="en-US" sz="2400" dirty="0">
                <a:solidFill>
                  <a:srgbClr val="000000"/>
                </a:solidFill>
                <a:latin typeface="Calibri"/>
              </a:rPr>
              <a:t>, </a:t>
            </a:r>
            <a:r>
              <a:rPr lang="en-US" sz="2400" b="1" dirty="0">
                <a:solidFill>
                  <a:srgbClr val="000000"/>
                </a:solidFill>
                <a:latin typeface="Calibri"/>
              </a:rPr>
              <a:t>for own use, </a:t>
            </a:r>
            <a:r>
              <a:rPr lang="en-US" sz="2400" dirty="0">
                <a:solidFill>
                  <a:srgbClr val="000000"/>
                </a:solidFill>
                <a:latin typeface="Calibri"/>
              </a:rPr>
              <a:t>it is recommended to minimize the size of the printed file by omitting the empty cells with the use of the active filter provided at the top of each table (click on the filter arrow and de-select the box of the (blank) </a:t>
            </a:r>
            <a:r>
              <a:rPr lang="en-US" sz="2400" dirty="0" smtClean="0">
                <a:solidFill>
                  <a:srgbClr val="000000"/>
                </a:solidFill>
                <a:latin typeface="Calibri"/>
              </a:rPr>
              <a:t>lines). </a:t>
            </a:r>
            <a:r>
              <a:rPr lang="en-US" sz="2400" dirty="0">
                <a:solidFill>
                  <a:srgbClr val="000000"/>
                </a:solidFill>
                <a:latin typeface="Calibri"/>
              </a:rPr>
              <a:t>This way the applicant prevents the </a:t>
            </a:r>
            <a:r>
              <a:rPr lang="en-US" sz="2400" dirty="0" smtClean="0">
                <a:solidFill>
                  <a:srgbClr val="000000"/>
                </a:solidFill>
                <a:latin typeface="Calibri"/>
              </a:rPr>
              <a:t>printing </a:t>
            </a:r>
            <a:r>
              <a:rPr lang="en-US" sz="2400" dirty="0">
                <a:solidFill>
                  <a:srgbClr val="000000"/>
                </a:solidFill>
                <a:latin typeface="Calibri"/>
              </a:rPr>
              <a:t>of any empty pages. </a:t>
            </a:r>
            <a:endParaRPr lang="el-GR" sz="2400" dirty="0"/>
          </a:p>
        </p:txBody>
      </p:sp>
      <p:sp>
        <p:nvSpPr>
          <p:cNvPr id="3" name="Θέση υποσέλιδου 2"/>
          <p:cNvSpPr>
            <a:spLocks noGrp="1"/>
          </p:cNvSpPr>
          <p:nvPr>
            <p:ph type="ftr" sz="quarter" idx="11"/>
          </p:nvPr>
        </p:nvSpPr>
        <p:spPr>
          <a:xfrm>
            <a:off x="5580112" y="6259362"/>
            <a:ext cx="2952328"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lstStyle/>
          <a:p>
            <a:r>
              <a:rPr lang="en-US" dirty="0" smtClean="0"/>
              <a:t>Printing of the </a:t>
            </a:r>
            <a:r>
              <a:rPr lang="en-US" dirty="0" err="1" smtClean="0"/>
              <a:t>SoBC</a:t>
            </a:r>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5295502"/>
            <a:ext cx="2674987" cy="1146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16192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a:xfrm>
            <a:off x="5004048" y="6309320"/>
            <a:ext cx="3072248"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lstStyle/>
          <a:p>
            <a:r>
              <a:rPr lang="en-US" dirty="0"/>
              <a:t>Printing of the </a:t>
            </a:r>
            <a:r>
              <a:rPr lang="en-US" dirty="0" err="1"/>
              <a:t>SoBC</a:t>
            </a:r>
            <a:endParaRPr lang="el-GR"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340768"/>
            <a:ext cx="8353220" cy="4770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Αριστερό βέλος 7"/>
          <p:cNvSpPr/>
          <p:nvPr/>
        </p:nvSpPr>
        <p:spPr>
          <a:xfrm>
            <a:off x="1403648" y="2276872"/>
            <a:ext cx="474345" cy="1720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sp>
        <p:nvSpPr>
          <p:cNvPr id="9" name="Πλαίσιο κειμένου 2"/>
          <p:cNvSpPr txBox="1"/>
          <p:nvPr/>
        </p:nvSpPr>
        <p:spPr>
          <a:xfrm>
            <a:off x="2051720" y="2262903"/>
            <a:ext cx="2592288" cy="598034"/>
          </a:xfrm>
          <a:prstGeom prst="rect">
            <a:avLst/>
          </a:prstGeom>
          <a:solidFill>
            <a:schemeClr val="bg2">
              <a:lumMod val="50000"/>
            </a:schemeClr>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1300" b="1" dirty="0">
                <a:solidFill>
                  <a:schemeClr val="bg1"/>
                </a:solidFill>
                <a:effectLst/>
                <a:latin typeface="Calibri"/>
                <a:ea typeface="Calibri"/>
                <a:cs typeface="Times New Roman"/>
              </a:rPr>
              <a:t>Click on the filter arrow of the WPs column</a:t>
            </a:r>
            <a:endParaRPr lang="el-GR" sz="1300" dirty="0">
              <a:solidFill>
                <a:schemeClr val="bg1"/>
              </a:solidFill>
              <a:effectLst/>
              <a:latin typeface="Calibri"/>
              <a:ea typeface="Calibri"/>
              <a:cs typeface="Times New Roman"/>
            </a:endParaRPr>
          </a:p>
        </p:txBody>
      </p:sp>
      <p:sp>
        <p:nvSpPr>
          <p:cNvPr id="11" name="Αριστερό βέλος 10"/>
          <p:cNvSpPr/>
          <p:nvPr/>
        </p:nvSpPr>
        <p:spPr>
          <a:xfrm>
            <a:off x="1539137" y="4119557"/>
            <a:ext cx="474345" cy="1720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l-GR"/>
          </a:p>
        </p:txBody>
      </p:sp>
      <p:sp>
        <p:nvSpPr>
          <p:cNvPr id="12" name="Πλαίσιο κειμένου 3"/>
          <p:cNvSpPr txBox="1"/>
          <p:nvPr/>
        </p:nvSpPr>
        <p:spPr>
          <a:xfrm>
            <a:off x="2195736" y="4005064"/>
            <a:ext cx="2088232" cy="452487"/>
          </a:xfrm>
          <a:prstGeom prst="rect">
            <a:avLst/>
          </a:prstGeom>
          <a:solidFill>
            <a:schemeClr val="bg2">
              <a:lumMod val="50000"/>
            </a:schemeClr>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US" sz="1300" b="1" dirty="0">
                <a:solidFill>
                  <a:schemeClr val="bg1"/>
                </a:solidFill>
                <a:effectLst/>
                <a:latin typeface="Calibri"/>
                <a:ea typeface="Calibri"/>
                <a:cs typeface="Times New Roman"/>
              </a:rPr>
              <a:t>De-select the (Blanks)</a:t>
            </a:r>
            <a:endParaRPr lang="el-GR" sz="13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2488531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marL="109728" indent="0" algn="just">
              <a:buNone/>
            </a:pPr>
            <a:endParaRPr lang="en-US" sz="2100" dirty="0"/>
          </a:p>
          <a:p>
            <a:pPr marL="109728" indent="0" algn="just">
              <a:buNone/>
            </a:pPr>
            <a:r>
              <a:rPr lang="en-US" sz="2100" b="1" dirty="0" smtClean="0">
                <a:solidFill>
                  <a:schemeClr val="tx2"/>
                </a:solidFill>
              </a:rPr>
              <a:t>Info </a:t>
            </a:r>
            <a:r>
              <a:rPr lang="en-US" sz="2100" b="1" dirty="0">
                <a:solidFill>
                  <a:schemeClr val="tx2"/>
                </a:solidFill>
              </a:rPr>
              <a:t>days </a:t>
            </a:r>
            <a:r>
              <a:rPr lang="en-US" sz="2100" b="1" dirty="0" smtClean="0">
                <a:solidFill>
                  <a:schemeClr val="tx2"/>
                </a:solidFill>
              </a:rPr>
              <a:t>of the 4</a:t>
            </a:r>
            <a:r>
              <a:rPr lang="en-US" sz="2100" b="1" baseline="30000" dirty="0" smtClean="0">
                <a:solidFill>
                  <a:schemeClr val="tx2"/>
                </a:solidFill>
              </a:rPr>
              <a:t>th</a:t>
            </a:r>
            <a:r>
              <a:rPr lang="en-US" sz="2100" b="1" dirty="0" smtClean="0">
                <a:solidFill>
                  <a:schemeClr val="tx2"/>
                </a:solidFill>
              </a:rPr>
              <a:t> call</a:t>
            </a:r>
            <a:r>
              <a:rPr lang="en-US" sz="2100" b="1" dirty="0">
                <a:solidFill>
                  <a:schemeClr val="tx2"/>
                </a:solidFill>
              </a:rPr>
              <a:t>: </a:t>
            </a:r>
            <a:r>
              <a:rPr lang="en-US" sz="2100" b="1" dirty="0" smtClean="0">
                <a:solidFill>
                  <a:schemeClr val="tx2"/>
                </a:solidFill>
              </a:rPr>
              <a:t>	</a:t>
            </a:r>
          </a:p>
          <a:p>
            <a:pPr marL="109728" indent="0" algn="just">
              <a:buNone/>
            </a:pPr>
            <a:r>
              <a:rPr lang="en-US" sz="2100" b="1" dirty="0">
                <a:solidFill>
                  <a:schemeClr val="tx2"/>
                </a:solidFill>
              </a:rPr>
              <a:t>	</a:t>
            </a:r>
            <a:r>
              <a:rPr lang="en-US" sz="2100" b="1" dirty="0" smtClean="0">
                <a:solidFill>
                  <a:schemeClr val="tx2"/>
                </a:solidFill>
              </a:rPr>
              <a:t>		Vlora ,20/11/2018</a:t>
            </a:r>
            <a:endParaRPr lang="en-US" sz="2100" b="1" dirty="0">
              <a:solidFill>
                <a:schemeClr val="tx2"/>
              </a:solidFill>
            </a:endParaRPr>
          </a:p>
          <a:p>
            <a:pPr marL="109728" indent="0" algn="just">
              <a:buNone/>
            </a:pPr>
            <a:r>
              <a:rPr lang="en-US" sz="2100" b="1" dirty="0" smtClean="0">
                <a:solidFill>
                  <a:schemeClr val="tx2"/>
                </a:solidFill>
              </a:rPr>
              <a:t>			</a:t>
            </a:r>
            <a:r>
              <a:rPr lang="en-US" sz="2100" b="1" dirty="0" err="1" smtClean="0"/>
              <a:t>Korca</a:t>
            </a:r>
            <a:r>
              <a:rPr lang="en-US" sz="2100" b="1" dirty="0" smtClean="0"/>
              <a:t>, 22/11/2018</a:t>
            </a:r>
          </a:p>
          <a:p>
            <a:pPr marL="109728" indent="0" algn="just">
              <a:buNone/>
            </a:pPr>
            <a:r>
              <a:rPr lang="en-US" sz="2100" b="1" dirty="0"/>
              <a:t>	</a:t>
            </a:r>
            <a:r>
              <a:rPr lang="en-US" sz="2100" b="1" dirty="0" smtClean="0"/>
              <a:t>		Arta,    </a:t>
            </a:r>
            <a:r>
              <a:rPr lang="en-US" sz="2100" b="1" dirty="0"/>
              <a:t>07/12/2018</a:t>
            </a:r>
          </a:p>
          <a:p>
            <a:pPr marL="109728" indent="0">
              <a:buNone/>
            </a:pPr>
            <a:endParaRPr lang="en-US" sz="2100" b="1" dirty="0" smtClean="0">
              <a:solidFill>
                <a:schemeClr val="tx2"/>
              </a:solidFill>
            </a:endParaRPr>
          </a:p>
          <a:p>
            <a:pPr marL="109728" indent="0" algn="ctr">
              <a:buNone/>
            </a:pPr>
            <a:r>
              <a:rPr lang="en-US" sz="2100" b="1" dirty="0" smtClean="0">
                <a:solidFill>
                  <a:schemeClr val="tx2"/>
                </a:solidFill>
              </a:rPr>
              <a:t>For </a:t>
            </a:r>
            <a:r>
              <a:rPr lang="en-US" sz="2100" b="1" dirty="0">
                <a:solidFill>
                  <a:schemeClr val="tx2"/>
                </a:solidFill>
              </a:rPr>
              <a:t>more information:</a:t>
            </a:r>
          </a:p>
          <a:p>
            <a:pPr marL="109728" indent="0" algn="ctr" eaLnBrk="0" hangingPunct="0">
              <a:buNone/>
              <a:defRPr/>
            </a:pPr>
            <a:endParaRPr lang="en-US" sz="2100" b="1" dirty="0">
              <a:solidFill>
                <a:schemeClr val="tx2"/>
              </a:solidFill>
            </a:endParaRPr>
          </a:p>
          <a:p>
            <a:pPr algn="ctr" eaLnBrk="0" hangingPunct="0">
              <a:defRPr/>
            </a:pPr>
            <a:r>
              <a:rPr lang="en-US" sz="2100" b="1" dirty="0">
                <a:solidFill>
                  <a:schemeClr val="tx2"/>
                </a:solidFill>
                <a:hlinkClick r:id="rId2"/>
              </a:rPr>
              <a:t>www.interreg.gr</a:t>
            </a:r>
            <a:endParaRPr lang="en-US" sz="2100" b="1" dirty="0">
              <a:solidFill>
                <a:schemeClr val="tx2"/>
              </a:solidFill>
            </a:endParaRPr>
          </a:p>
          <a:p>
            <a:pPr algn="ctr" eaLnBrk="0" hangingPunct="0">
              <a:defRPr/>
            </a:pPr>
            <a:endParaRPr lang="en-US" sz="2100" b="1" dirty="0">
              <a:solidFill>
                <a:schemeClr val="tx2"/>
              </a:solidFill>
            </a:endParaRPr>
          </a:p>
          <a:p>
            <a:pPr algn="ctr" eaLnBrk="0" hangingPunct="0">
              <a:defRPr/>
            </a:pPr>
            <a:r>
              <a:rPr lang="en-US" sz="2100" b="1" dirty="0" smtClean="0">
                <a:solidFill>
                  <a:schemeClr val="tx2"/>
                </a:solidFill>
                <a:hlinkClick r:id="rId3"/>
              </a:rPr>
              <a:t>www.greece-albania.eu</a:t>
            </a:r>
            <a:endParaRPr lang="en-US" sz="2100" b="1" dirty="0" smtClean="0">
              <a:solidFill>
                <a:schemeClr val="tx2"/>
              </a:solidFill>
            </a:endParaRPr>
          </a:p>
          <a:p>
            <a:pPr algn="ctr" eaLnBrk="0" hangingPunct="0">
              <a:defRPr/>
            </a:pPr>
            <a:endParaRPr lang="en-US" sz="2100" b="1" dirty="0" smtClean="0">
              <a:solidFill>
                <a:schemeClr val="tx2"/>
              </a:solidFill>
            </a:endParaRPr>
          </a:p>
          <a:p>
            <a:pPr algn="ctr" eaLnBrk="0" hangingPunct="0">
              <a:defRPr/>
            </a:pPr>
            <a:r>
              <a:rPr lang="el-GR" sz="2100" dirty="0"/>
              <a:t> </a:t>
            </a:r>
            <a:r>
              <a:rPr lang="pl-PL" sz="2100" b="1" dirty="0">
                <a:solidFill>
                  <a:schemeClr val="tx2"/>
                </a:solidFill>
                <a:hlinkClick r:id="rId4"/>
              </a:rPr>
              <a:t>www.punetejashtme.gov.al</a:t>
            </a:r>
            <a:endParaRPr lang="el-GR" sz="2100" b="1" dirty="0">
              <a:solidFill>
                <a:schemeClr val="tx2"/>
              </a:solidFill>
            </a:endParaRPr>
          </a:p>
          <a:p>
            <a:pPr algn="just"/>
            <a:endParaRPr lang="el-GR" dirty="0"/>
          </a:p>
        </p:txBody>
      </p:sp>
      <p:sp>
        <p:nvSpPr>
          <p:cNvPr id="4" name="Τίτλος 3"/>
          <p:cNvSpPr>
            <a:spLocks noGrp="1"/>
          </p:cNvSpPr>
          <p:nvPr>
            <p:ph type="title"/>
          </p:nvPr>
        </p:nvSpPr>
        <p:spPr/>
        <p:txBody>
          <a:bodyPr>
            <a:normAutofit/>
          </a:bodyPr>
          <a:lstStyle/>
          <a:p>
            <a:pPr algn="ctr"/>
            <a:r>
              <a:rPr lang="en-US" sz="2800" u="sng" dirty="0" smtClean="0">
                <a:solidFill>
                  <a:schemeClr val="accent1"/>
                </a:solidFill>
                <a:effectLst>
                  <a:outerShdw blurRad="38100" dist="38100" dir="2700000" algn="tl">
                    <a:srgbClr val="C0C0C0"/>
                  </a:outerShdw>
                </a:effectLst>
              </a:rPr>
              <a:t>General Information</a:t>
            </a:r>
            <a:endParaRPr lang="el-GR" sz="2800" u="sng" dirty="0">
              <a:solidFill>
                <a:schemeClr val="accent1"/>
              </a:solidFill>
              <a:effectLst>
                <a:outerShdw blurRad="38100" dist="38100" dir="2700000" algn="tl">
                  <a:srgbClr val="C0C0C0"/>
                </a:outerShdw>
              </a:effectLst>
            </a:endParaRPr>
          </a:p>
        </p:txBody>
      </p:sp>
      <p:sp>
        <p:nvSpPr>
          <p:cNvPr id="3" name="Θέση υποσέλιδου 2"/>
          <p:cNvSpPr>
            <a:spLocks noGrp="1"/>
          </p:cNvSpPr>
          <p:nvPr>
            <p:ph type="ftr" sz="quarter" idx="11"/>
          </p:nvPr>
        </p:nvSpPr>
        <p:spPr>
          <a:xfrm>
            <a:off x="5004048" y="6093296"/>
            <a:ext cx="3072248" cy="581149"/>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845840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lnSpcReduction="10000"/>
          </a:bodyPr>
          <a:lstStyle/>
          <a:p>
            <a:pPr algn="ctr" eaLnBrk="0" hangingPunct="0">
              <a:buNone/>
              <a:defRPr/>
            </a:pPr>
            <a:endParaRPr lang="en-US" sz="2800" b="1" u="sng" dirty="0" smtClean="0">
              <a:solidFill>
                <a:schemeClr val="tx2"/>
              </a:solidFill>
            </a:endParaRPr>
          </a:p>
          <a:p>
            <a:pPr marL="109728" indent="0" algn="ctr">
              <a:spcBef>
                <a:spcPct val="20000"/>
              </a:spcBef>
              <a:buNone/>
              <a:defRPr/>
            </a:pPr>
            <a:r>
              <a:rPr lang="en-US" sz="2400" b="1" u="sng" dirty="0" smtClean="0">
                <a:solidFill>
                  <a:schemeClr val="tx2"/>
                </a:solidFill>
              </a:rPr>
              <a:t>Thank you for your attention!</a:t>
            </a:r>
          </a:p>
          <a:p>
            <a:pPr marL="109728" indent="0">
              <a:spcBef>
                <a:spcPct val="20000"/>
              </a:spcBef>
              <a:buNone/>
              <a:defRPr/>
            </a:pPr>
            <a:endParaRPr lang="en-US" sz="2400" b="1" u="sng" dirty="0" smtClean="0">
              <a:solidFill>
                <a:schemeClr val="tx2"/>
              </a:solidFill>
            </a:endParaRPr>
          </a:p>
          <a:p>
            <a:pPr marL="109728" indent="0" algn="ctr">
              <a:buNone/>
            </a:pPr>
            <a:r>
              <a:rPr lang="en-GB" sz="2400" b="1" dirty="0"/>
              <a:t>Joint Secretariat/Managing Authority of the </a:t>
            </a:r>
            <a:endParaRPr lang="el-GR" sz="2400" dirty="0"/>
          </a:p>
          <a:p>
            <a:pPr marL="109728" indent="0" algn="ctr">
              <a:buNone/>
            </a:pPr>
            <a:r>
              <a:rPr lang="en-GB" sz="2400" b="1" dirty="0" err="1"/>
              <a:t>Interreg</a:t>
            </a:r>
            <a:r>
              <a:rPr lang="en-GB" sz="2400" b="1" dirty="0"/>
              <a:t> IPA II </a:t>
            </a:r>
            <a:r>
              <a:rPr lang="en-GB" sz="2400" b="1" dirty="0" smtClean="0"/>
              <a:t>Cross-border </a:t>
            </a:r>
            <a:r>
              <a:rPr lang="en-GB" sz="2400" b="1" dirty="0"/>
              <a:t>Cooperation Programme “Greece - Albania  2014-2020”</a:t>
            </a:r>
            <a:endParaRPr lang="el-GR" sz="2400" dirty="0"/>
          </a:p>
          <a:p>
            <a:pPr marL="109728" indent="0" algn="ctr">
              <a:spcBef>
                <a:spcPct val="20000"/>
              </a:spcBef>
              <a:buNone/>
              <a:defRPr/>
            </a:pPr>
            <a:endParaRPr lang="en-US" sz="2400" b="1" dirty="0">
              <a:solidFill>
                <a:schemeClr val="tx2"/>
              </a:solidFill>
            </a:endParaRPr>
          </a:p>
          <a:p>
            <a:pPr marL="109728" indent="0" algn="ctr">
              <a:spcBef>
                <a:spcPct val="20000"/>
              </a:spcBef>
              <a:buNone/>
              <a:defRPr/>
            </a:pPr>
            <a:r>
              <a:rPr lang="en-US" sz="2400" dirty="0" err="1">
                <a:solidFill>
                  <a:schemeClr val="tx2"/>
                </a:solidFill>
              </a:rPr>
              <a:t>Leof</a:t>
            </a:r>
            <a:r>
              <a:rPr lang="en-US" sz="2400" dirty="0">
                <a:solidFill>
                  <a:schemeClr val="tx2"/>
                </a:solidFill>
              </a:rPr>
              <a:t>. </a:t>
            </a:r>
            <a:r>
              <a:rPr lang="en-US" sz="2400" dirty="0" err="1">
                <a:solidFill>
                  <a:schemeClr val="tx2"/>
                </a:solidFill>
              </a:rPr>
              <a:t>Georgikis</a:t>
            </a:r>
            <a:r>
              <a:rPr lang="en-US" sz="2400" dirty="0">
                <a:solidFill>
                  <a:schemeClr val="tx2"/>
                </a:solidFill>
              </a:rPr>
              <a:t> </a:t>
            </a:r>
            <a:r>
              <a:rPr lang="en-US" sz="2400" dirty="0" err="1">
                <a:solidFill>
                  <a:schemeClr val="tx2"/>
                </a:solidFill>
              </a:rPr>
              <a:t>Scholis</a:t>
            </a:r>
            <a:r>
              <a:rPr lang="en-US" sz="2400" dirty="0">
                <a:solidFill>
                  <a:schemeClr val="tx2"/>
                </a:solidFill>
              </a:rPr>
              <a:t> 65</a:t>
            </a:r>
            <a:endParaRPr lang="el-GR" sz="2400" dirty="0">
              <a:solidFill>
                <a:schemeClr val="tx2"/>
              </a:solidFill>
            </a:endParaRPr>
          </a:p>
          <a:p>
            <a:pPr marL="109728" indent="0" algn="ctr">
              <a:spcBef>
                <a:spcPct val="20000"/>
              </a:spcBef>
              <a:buNone/>
              <a:defRPr/>
            </a:pPr>
            <a:r>
              <a:rPr lang="en-US" sz="2400" dirty="0" smtClean="0">
                <a:solidFill>
                  <a:schemeClr val="tx2"/>
                </a:solidFill>
              </a:rPr>
              <a:t>570 </a:t>
            </a:r>
            <a:r>
              <a:rPr lang="en-US" sz="2400" dirty="0">
                <a:solidFill>
                  <a:schemeClr val="tx2"/>
                </a:solidFill>
              </a:rPr>
              <a:t>01, Thessaloniki, Greece</a:t>
            </a:r>
          </a:p>
          <a:p>
            <a:pPr marL="109728" indent="0" algn="ctr">
              <a:spcBef>
                <a:spcPct val="20000"/>
              </a:spcBef>
              <a:buNone/>
              <a:defRPr/>
            </a:pPr>
            <a:r>
              <a:rPr lang="en-US" sz="2400" dirty="0">
                <a:solidFill>
                  <a:schemeClr val="tx2"/>
                </a:solidFill>
              </a:rPr>
              <a:t>Tel.: +30 2310 </a:t>
            </a:r>
            <a:r>
              <a:rPr lang="en-US" sz="2400" dirty="0" smtClean="0">
                <a:solidFill>
                  <a:schemeClr val="tx2"/>
                </a:solidFill>
              </a:rPr>
              <a:t>469680</a:t>
            </a:r>
            <a:endParaRPr lang="en-US" sz="2400" dirty="0">
              <a:solidFill>
                <a:schemeClr val="tx2"/>
              </a:solidFill>
            </a:endParaRPr>
          </a:p>
          <a:p>
            <a:pPr marL="109728" indent="0" algn="ctr">
              <a:spcBef>
                <a:spcPct val="20000"/>
              </a:spcBef>
              <a:buNone/>
              <a:defRPr/>
            </a:pPr>
            <a:r>
              <a:rPr lang="en-US" sz="2400" dirty="0">
                <a:solidFill>
                  <a:schemeClr val="tx2"/>
                </a:solidFill>
              </a:rPr>
              <a:t>Email: </a:t>
            </a:r>
            <a:r>
              <a:rPr lang="en-US" sz="2400" dirty="0">
                <a:solidFill>
                  <a:schemeClr val="tx2"/>
                </a:solidFill>
                <a:hlinkClick r:id="rId2"/>
              </a:rPr>
              <a:t>jts_gral@mou.gr</a:t>
            </a:r>
            <a:r>
              <a:rPr lang="en-US" sz="2400" dirty="0">
                <a:solidFill>
                  <a:schemeClr val="tx2"/>
                </a:solidFill>
              </a:rPr>
              <a:t> </a:t>
            </a:r>
            <a:endParaRPr lang="el-GR" sz="2400" dirty="0">
              <a:solidFill>
                <a:schemeClr val="tx2"/>
              </a:solidFill>
            </a:endParaRPr>
          </a:p>
          <a:p>
            <a:pPr algn="ctr" eaLnBrk="0" hangingPunct="0">
              <a:buNone/>
              <a:defRPr/>
            </a:pPr>
            <a:endParaRPr lang="en-US" sz="2800" b="1" u="sng" dirty="0" smtClean="0">
              <a:solidFill>
                <a:schemeClr val="tx2"/>
              </a:solidFill>
            </a:endParaRPr>
          </a:p>
          <a:p>
            <a:pPr algn="ctr" eaLnBrk="0" hangingPunct="0">
              <a:defRPr/>
            </a:pPr>
            <a:endParaRPr lang="en-US" sz="2800" b="1" dirty="0" smtClean="0">
              <a:solidFill>
                <a:schemeClr val="tx2"/>
              </a:solidFill>
            </a:endParaRPr>
          </a:p>
        </p:txBody>
      </p:sp>
      <p:pic>
        <p:nvPicPr>
          <p:cNvPr id="5" name="4 - Εικόνα"/>
          <p:cNvPicPr/>
          <p:nvPr/>
        </p:nvPicPr>
        <p:blipFill>
          <a:blip r:embed="rId3" cstate="print"/>
          <a:srcRect/>
          <a:stretch>
            <a:fillRect/>
          </a:stretch>
        </p:blipFill>
        <p:spPr bwMode="auto">
          <a:xfrm>
            <a:off x="827584" y="332656"/>
            <a:ext cx="7416824" cy="1224136"/>
          </a:xfrm>
          <a:prstGeom prst="rect">
            <a:avLst/>
          </a:prstGeom>
          <a:noFill/>
          <a:ln w="9525">
            <a:noFill/>
            <a:miter lim="800000"/>
            <a:headEnd/>
            <a:tailEnd/>
          </a:ln>
        </p:spPr>
      </p:pic>
      <p:sp>
        <p:nvSpPr>
          <p:cNvPr id="3" name="Θέση υποσέλιδου 2"/>
          <p:cNvSpPr>
            <a:spLocks noGrp="1"/>
          </p:cNvSpPr>
          <p:nvPr>
            <p:ph type="ftr" sz="quarter" idx="11"/>
          </p:nvPr>
        </p:nvSpPr>
        <p:spPr>
          <a:xfrm>
            <a:off x="4513076" y="6237312"/>
            <a:ext cx="3299284" cy="365125"/>
          </a:xfrm>
        </p:spPr>
        <p:txBody>
          <a:bodyPr/>
          <a:lstStyle/>
          <a:p>
            <a:r>
              <a:rPr lang="en-US" dirty="0" smtClean="0"/>
              <a:t>Info Days 4th Call, Albania 20, 22/11/2018  Greece 07/12/2018</a:t>
            </a:r>
            <a:endParaRPr lang="el-GR" dirty="0"/>
          </a:p>
        </p:txBody>
      </p:sp>
    </p:spTree>
    <p:extLst>
      <p:ext uri="{BB962C8B-B14F-4D97-AF65-F5344CB8AC3E}">
        <p14:creationId xmlns:p14="http://schemas.microsoft.com/office/powerpoint/2010/main" val="4149640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96752"/>
            <a:ext cx="8229600" cy="5328592"/>
          </a:xfrm>
        </p:spPr>
        <p:txBody>
          <a:bodyPr>
            <a:normAutofit/>
          </a:bodyPr>
          <a:lstStyle/>
          <a:p>
            <a:pPr algn="just"/>
            <a:r>
              <a:rPr lang="en-US" sz="2600" dirty="0"/>
              <a:t>It is an </a:t>
            </a:r>
            <a:r>
              <a:rPr lang="en-US" sz="2600" b="1" dirty="0"/>
              <a:t>excel file</a:t>
            </a:r>
            <a:r>
              <a:rPr lang="en-US" sz="2600" dirty="0"/>
              <a:t>, contains several </a:t>
            </a:r>
            <a:r>
              <a:rPr lang="en-US" sz="2600" dirty="0" smtClean="0"/>
              <a:t>functions</a:t>
            </a:r>
            <a:r>
              <a:rPr lang="en-US" sz="2600" dirty="0" smtClean="0">
                <a:sym typeface="Wingdings" panose="05000000000000000000" pitchFamily="2" charset="2"/>
              </a:rPr>
              <a:t>!</a:t>
            </a:r>
          </a:p>
          <a:p>
            <a:pPr algn="just"/>
            <a:r>
              <a:rPr lang="en-US" sz="2600" dirty="0" smtClean="0">
                <a:sym typeface="Wingdings" panose="05000000000000000000" pitchFamily="2" charset="2"/>
              </a:rPr>
              <a:t>Damaged files will not be accepted</a:t>
            </a:r>
            <a:endParaRPr lang="en-US" sz="2600" dirty="0" smtClean="0"/>
          </a:p>
          <a:p>
            <a:pPr marL="109728" indent="0" algn="ctr">
              <a:buNone/>
            </a:pPr>
            <a:r>
              <a:rPr lang="en-US" sz="2600" dirty="0" smtClean="0"/>
              <a:t>It contains 10 different sheets:</a:t>
            </a:r>
          </a:p>
          <a:p>
            <a:pPr marL="109728" indent="0" algn="ctr">
              <a:buNone/>
            </a:pPr>
            <a:endParaRPr lang="en-US" sz="2600" dirty="0" smtClean="0"/>
          </a:p>
          <a:p>
            <a:pPr marL="109728" indent="0" algn="just">
              <a:buNone/>
            </a:pPr>
            <a:endParaRPr lang="en-US" sz="2600" dirty="0"/>
          </a:p>
          <a:p>
            <a:pPr marL="109728" indent="0" algn="just">
              <a:buNone/>
            </a:pPr>
            <a:endParaRPr lang="en-US" sz="2600" dirty="0" smtClean="0"/>
          </a:p>
          <a:p>
            <a:pPr marL="109728" lvl="1" indent="0" algn="just">
              <a:spcBef>
                <a:spcPts val="400"/>
              </a:spcBef>
              <a:buSzPct val="68000"/>
              <a:buNone/>
            </a:pPr>
            <a:endParaRPr lang="en-US" sz="2600" dirty="0" smtClean="0"/>
          </a:p>
          <a:p>
            <a:pPr marL="109728" indent="0" algn="just">
              <a:buNone/>
            </a:pPr>
            <a:endParaRPr lang="el-GR" sz="2600" dirty="0"/>
          </a:p>
        </p:txBody>
      </p:sp>
      <p:sp>
        <p:nvSpPr>
          <p:cNvPr id="3" name="2 - Τίτλος"/>
          <p:cNvSpPr>
            <a:spLocks noGrp="1"/>
          </p:cNvSpPr>
          <p:nvPr>
            <p:ph type="title"/>
          </p:nvPr>
        </p:nvSpPr>
        <p:spPr>
          <a:xfrm>
            <a:off x="457200" y="260648"/>
            <a:ext cx="8229600" cy="1156990"/>
          </a:xfrm>
        </p:spPr>
        <p:txBody>
          <a:bodyPr/>
          <a:lstStyle/>
          <a:p>
            <a:r>
              <a:rPr lang="en-US" dirty="0" smtClean="0"/>
              <a:t>Technical Characteristics</a:t>
            </a:r>
            <a:endParaRPr lang="el-GR" dirty="0"/>
          </a:p>
        </p:txBody>
      </p:sp>
      <p:sp>
        <p:nvSpPr>
          <p:cNvPr id="4" name="3 - Θέση υποσέλιδου"/>
          <p:cNvSpPr>
            <a:spLocks noGrp="1"/>
          </p:cNvSpPr>
          <p:nvPr>
            <p:ph type="ftr" sz="quarter" idx="11"/>
          </p:nvPr>
        </p:nvSpPr>
        <p:spPr>
          <a:xfrm>
            <a:off x="4380072" y="6407944"/>
            <a:ext cx="3288272" cy="365125"/>
          </a:xfrm>
        </p:spPr>
        <p:txBody>
          <a:bodyPr/>
          <a:lstStyle/>
          <a:p>
            <a:r>
              <a:rPr lang="en-US" dirty="0" smtClean="0"/>
              <a:t>Info Days 4th Call, Albania 20, 22/11/2018  Greece 07/12/2018</a:t>
            </a:r>
            <a:endParaRPr lang="el-GR" dirty="0"/>
          </a:p>
        </p:txBody>
      </p:sp>
      <p:sp>
        <p:nvSpPr>
          <p:cNvPr id="8" name="TextBox 7"/>
          <p:cNvSpPr txBox="1"/>
          <p:nvPr/>
        </p:nvSpPr>
        <p:spPr>
          <a:xfrm>
            <a:off x="3851920" y="3212976"/>
            <a:ext cx="832803" cy="492443"/>
          </a:xfrm>
          <a:prstGeom prst="rect">
            <a:avLst/>
          </a:prstGeom>
          <a:noFill/>
        </p:spPr>
        <p:txBody>
          <a:bodyPr wrap="square" rtlCol="0">
            <a:spAutoFit/>
          </a:bodyPr>
          <a:lstStyle/>
          <a:p>
            <a:pPr algn="ctr"/>
            <a:r>
              <a:rPr lang="en-US" sz="1300" dirty="0" smtClean="0">
                <a:solidFill>
                  <a:schemeClr val="bg1"/>
                </a:solidFill>
              </a:rPr>
              <a:t>AF </a:t>
            </a:r>
            <a:r>
              <a:rPr lang="en-US" sz="1300" dirty="0">
                <a:solidFill>
                  <a:schemeClr val="bg1"/>
                </a:solidFill>
              </a:rPr>
              <a:t>Tables</a:t>
            </a:r>
            <a:endParaRPr lang="el-GR" sz="1300" dirty="0">
              <a:solidFill>
                <a:schemeClr val="bg1"/>
              </a:solidFill>
            </a:endParaRPr>
          </a:p>
        </p:txBody>
      </p:sp>
      <p:sp>
        <p:nvSpPr>
          <p:cNvPr id="9" name="TextBox 8"/>
          <p:cNvSpPr txBox="1"/>
          <p:nvPr/>
        </p:nvSpPr>
        <p:spPr>
          <a:xfrm>
            <a:off x="5148064" y="3212976"/>
            <a:ext cx="864096" cy="492443"/>
          </a:xfrm>
          <a:prstGeom prst="rect">
            <a:avLst/>
          </a:prstGeom>
          <a:noFill/>
        </p:spPr>
        <p:txBody>
          <a:bodyPr wrap="square" rtlCol="0">
            <a:spAutoFit/>
          </a:bodyPr>
          <a:lstStyle/>
          <a:p>
            <a:pPr algn="ctr"/>
            <a:r>
              <a:rPr lang="en-US" sz="1300" dirty="0" smtClean="0">
                <a:solidFill>
                  <a:schemeClr val="bg1"/>
                </a:solidFill>
              </a:rPr>
              <a:t>Budget Check</a:t>
            </a:r>
            <a:endParaRPr lang="el-GR" sz="1300" dirty="0">
              <a:solidFill>
                <a:schemeClr val="bg1"/>
              </a:solidFill>
            </a:endParaRPr>
          </a:p>
        </p:txBody>
      </p:sp>
      <p:graphicFrame>
        <p:nvGraphicFramePr>
          <p:cNvPr id="19" name="Διάγραμμα 18"/>
          <p:cNvGraphicFramePr/>
          <p:nvPr>
            <p:extLst>
              <p:ext uri="{D42A27DB-BD31-4B8C-83A1-F6EECF244321}">
                <p14:modId xmlns:p14="http://schemas.microsoft.com/office/powerpoint/2010/main" val="969999215"/>
              </p:ext>
            </p:extLst>
          </p:nvPr>
        </p:nvGraphicFramePr>
        <p:xfrm>
          <a:off x="1331640" y="2276872"/>
          <a:ext cx="6096000"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extBox 19"/>
          <p:cNvSpPr txBox="1"/>
          <p:nvPr/>
        </p:nvSpPr>
        <p:spPr>
          <a:xfrm>
            <a:off x="1187624" y="4869160"/>
            <a:ext cx="6480720" cy="1477328"/>
          </a:xfrm>
          <a:prstGeom prst="rect">
            <a:avLst/>
          </a:prstGeom>
          <a:noFill/>
        </p:spPr>
        <p:txBody>
          <a:bodyPr wrap="square" rtlCol="0">
            <a:spAutoFit/>
          </a:bodyPr>
          <a:lstStyle/>
          <a:p>
            <a:pPr algn="ctr"/>
            <a:r>
              <a:rPr lang="en-US" dirty="0" smtClean="0"/>
              <a:t>The Beneficiaries’ section has been prepared for an average partnership consisting of 6 beneficiaries. In the framework of the 4rth Call eligible partnerships consist of up to 4 beneficiaries. </a:t>
            </a:r>
          </a:p>
          <a:p>
            <a:pPr algn="ctr"/>
            <a:r>
              <a:rPr lang="en-US" b="1" dirty="0" smtClean="0">
                <a:solidFill>
                  <a:srgbClr val="FF0000"/>
                </a:solidFill>
              </a:rPr>
              <a:t>DO NOT DELETE THE ANY SHEETS </a:t>
            </a:r>
            <a:endParaRPr lang="el-GR" b="1" dirty="0">
              <a:solidFill>
                <a:srgbClr val="FF0000"/>
              </a:solidFill>
            </a:endParaRPr>
          </a:p>
        </p:txBody>
      </p:sp>
    </p:spTree>
    <p:extLst>
      <p:ext uri="{BB962C8B-B14F-4D97-AF65-F5344CB8AC3E}">
        <p14:creationId xmlns:p14="http://schemas.microsoft.com/office/powerpoint/2010/main" val="2425972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marL="109728" indent="0" algn="ctr">
              <a:buNone/>
            </a:pPr>
            <a:r>
              <a:rPr lang="en-US" dirty="0" smtClean="0"/>
              <a:t>Attention!</a:t>
            </a:r>
          </a:p>
          <a:p>
            <a:pPr marL="109728" indent="0" algn="ctr">
              <a:buNone/>
            </a:pPr>
            <a:endParaRPr lang="en-US" dirty="0" smtClean="0"/>
          </a:p>
          <a:p>
            <a:pPr marL="109728" indent="0" algn="just">
              <a:buNone/>
            </a:pPr>
            <a:endParaRPr lang="en-US" dirty="0"/>
          </a:p>
          <a:p>
            <a:pPr marL="109728" indent="0" algn="just">
              <a:buNone/>
            </a:pPr>
            <a:endParaRPr lang="en-US" dirty="0" smtClean="0"/>
          </a:p>
          <a:p>
            <a:pPr marL="109728" indent="0" algn="ctr">
              <a:buNone/>
            </a:pPr>
            <a:endParaRPr lang="en-US" dirty="0"/>
          </a:p>
          <a:p>
            <a:pPr marL="109728" indent="0" algn="ctr">
              <a:buNone/>
            </a:pPr>
            <a:endParaRPr lang="en-US" dirty="0" smtClean="0"/>
          </a:p>
          <a:p>
            <a:pPr lvl="1" algn="just"/>
            <a:endParaRPr lang="en-US" dirty="0" smtClean="0"/>
          </a:p>
          <a:p>
            <a:pPr algn="just"/>
            <a:endParaRPr lang="en-US" sz="2800" dirty="0" smtClean="0"/>
          </a:p>
          <a:p>
            <a:pPr algn="just"/>
            <a:endParaRPr lang="en-US" sz="2800" dirty="0"/>
          </a:p>
          <a:p>
            <a:pPr marL="393192" lvl="1" indent="0" algn="ctr">
              <a:buNone/>
            </a:pPr>
            <a:r>
              <a:rPr lang="en-US" sz="2700" dirty="0"/>
              <a:t>No deviations</a:t>
            </a:r>
            <a:r>
              <a:rPr lang="en-US" sz="2700" dirty="0" smtClean="0"/>
              <a:t>!!!</a:t>
            </a:r>
            <a:endParaRPr lang="en-US" sz="2700" dirty="0"/>
          </a:p>
          <a:p>
            <a:pPr algn="just"/>
            <a:endParaRPr lang="el-GR" dirty="0"/>
          </a:p>
        </p:txBody>
      </p:sp>
      <p:sp>
        <p:nvSpPr>
          <p:cNvPr id="3" name="Θέση υποσέλιδου 2"/>
          <p:cNvSpPr>
            <a:spLocks noGrp="1"/>
          </p:cNvSpPr>
          <p:nvPr>
            <p:ph type="ftr" sz="quarter" idx="11"/>
          </p:nvPr>
        </p:nvSpPr>
        <p:spPr>
          <a:xfrm>
            <a:off x="4380072" y="6407944"/>
            <a:ext cx="2928232"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lstStyle/>
          <a:p>
            <a:r>
              <a:rPr lang="en-US" dirty="0"/>
              <a:t>Specification of </a:t>
            </a:r>
            <a:r>
              <a:rPr lang="en-US" dirty="0" smtClean="0"/>
              <a:t>Budget </a:t>
            </a:r>
            <a:r>
              <a:rPr lang="en-US" dirty="0"/>
              <a:t>Costs</a:t>
            </a:r>
            <a:endParaRPr lang="el-GR" dirty="0"/>
          </a:p>
        </p:txBody>
      </p:sp>
      <p:sp>
        <p:nvSpPr>
          <p:cNvPr id="8" name="Διάγραμμα ροής: Υπορουτίνα 7"/>
          <p:cNvSpPr/>
          <p:nvPr/>
        </p:nvSpPr>
        <p:spPr>
          <a:xfrm>
            <a:off x="2026785" y="2204864"/>
            <a:ext cx="5544616" cy="2088232"/>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smtClean="0"/>
          </a:p>
          <a:p>
            <a:pPr algn="ctr"/>
            <a:endParaRPr lang="en-US" sz="2000" dirty="0"/>
          </a:p>
          <a:p>
            <a:pPr algn="ctr"/>
            <a:r>
              <a:rPr lang="en-US" sz="2000" dirty="0" smtClean="0"/>
              <a:t>The sheet “AF TABLES” should be identical to the budget tables generated on the e-AF   </a:t>
            </a:r>
          </a:p>
          <a:p>
            <a:pPr algn="ctr"/>
            <a:endParaRPr lang="en-US" sz="2000" dirty="0" smtClean="0"/>
          </a:p>
          <a:p>
            <a:pPr algn="ctr"/>
            <a:r>
              <a:rPr lang="en-US" sz="2000" dirty="0" smtClean="0"/>
              <a:t> </a:t>
            </a:r>
            <a:endParaRPr lang="en-US" sz="2000" dirty="0"/>
          </a:p>
          <a:p>
            <a:pPr algn="ctr"/>
            <a:endParaRPr lang="el-GR" dirty="0"/>
          </a:p>
        </p:txBody>
      </p:sp>
    </p:spTree>
    <p:extLst>
      <p:ext uri="{BB962C8B-B14F-4D97-AF65-F5344CB8AC3E}">
        <p14:creationId xmlns:p14="http://schemas.microsoft.com/office/powerpoint/2010/main" val="1277003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a:xfrm>
            <a:off x="4380072" y="6407944"/>
            <a:ext cx="2928232" cy="365125"/>
          </a:xfrm>
        </p:spPr>
        <p:txBody>
          <a:bodyPr/>
          <a:lstStyle/>
          <a:p>
            <a:r>
              <a:rPr lang="en-US" dirty="0" smtClean="0"/>
              <a:t>Info Days 4th Call, Albania 20, 22/11/2018  Greece 07/12/2018</a:t>
            </a:r>
            <a:endParaRPr lang="el-GR" dirty="0"/>
          </a:p>
        </p:txBody>
      </p:sp>
      <p:sp>
        <p:nvSpPr>
          <p:cNvPr id="7" name="Τίτλος 3"/>
          <p:cNvSpPr>
            <a:spLocks noGrp="1"/>
          </p:cNvSpPr>
          <p:nvPr>
            <p:ph type="title"/>
          </p:nvPr>
        </p:nvSpPr>
        <p:spPr>
          <a:xfrm>
            <a:off x="457200" y="274638"/>
            <a:ext cx="8229600" cy="1143000"/>
          </a:xfrm>
        </p:spPr>
        <p:txBody>
          <a:bodyPr/>
          <a:lstStyle/>
          <a:p>
            <a:r>
              <a:rPr lang="en-US" dirty="0" smtClean="0"/>
              <a:t>COVER PAGE</a:t>
            </a:r>
            <a:endParaRPr lang="el-GR" dirty="0"/>
          </a:p>
        </p:txBody>
      </p:sp>
      <p:sp>
        <p:nvSpPr>
          <p:cNvPr id="2" name="Θέση περιεχομένου 1"/>
          <p:cNvSpPr>
            <a:spLocks noGrp="1"/>
          </p:cNvSpPr>
          <p:nvPr>
            <p:ph idx="1"/>
          </p:nvPr>
        </p:nvSpPr>
        <p:spPr>
          <a:xfrm>
            <a:off x="467544" y="2132856"/>
            <a:ext cx="8229600" cy="3243816"/>
          </a:xfrm>
        </p:spPr>
        <p:txBody>
          <a:bodyPr>
            <a:normAutofit/>
          </a:bodyPr>
          <a:lstStyle/>
          <a:p>
            <a:r>
              <a:rPr lang="en-US" dirty="0" smtClean="0"/>
              <a:t>The applicant fills in information regarding the Project and the Partnership (white cells)</a:t>
            </a:r>
          </a:p>
          <a:p>
            <a:endParaRPr lang="en-US" dirty="0" smtClean="0"/>
          </a:p>
          <a:p>
            <a:r>
              <a:rPr lang="en-US" dirty="0" smtClean="0"/>
              <a:t>Use the dropdown list where applicable</a:t>
            </a:r>
          </a:p>
          <a:p>
            <a:endParaRPr lang="en-US" dirty="0" smtClean="0"/>
          </a:p>
          <a:p>
            <a:r>
              <a:rPr lang="en-US" dirty="0" smtClean="0"/>
              <a:t>The grey cells are locked and completed either automatically either by the MA/JS</a:t>
            </a:r>
            <a:endParaRPr lang="el-GR" dirty="0"/>
          </a:p>
        </p:txBody>
      </p:sp>
    </p:spTree>
    <p:extLst>
      <p:ext uri="{BB962C8B-B14F-4D97-AF65-F5344CB8AC3E}">
        <p14:creationId xmlns:p14="http://schemas.microsoft.com/office/powerpoint/2010/main" val="4231226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a:xfrm>
            <a:off x="7308304" y="6165304"/>
            <a:ext cx="1835696" cy="581149"/>
          </a:xfrm>
        </p:spPr>
        <p:txBody>
          <a:bodyPr/>
          <a:lstStyle/>
          <a:p>
            <a:r>
              <a:rPr lang="en-US" dirty="0" smtClean="0"/>
              <a:t>Info Days 4th Call, </a:t>
            </a:r>
          </a:p>
          <a:p>
            <a:r>
              <a:rPr lang="en-US" dirty="0" smtClean="0"/>
              <a:t>Albania 20, 22/11/2018  Greece 07/12/2018</a:t>
            </a:r>
            <a:endParaRPr lang="el-GR" dirty="0"/>
          </a:p>
        </p:txBody>
      </p:sp>
      <p:sp>
        <p:nvSpPr>
          <p:cNvPr id="4" name="Τίτλος 3"/>
          <p:cNvSpPr>
            <a:spLocks noGrp="1"/>
          </p:cNvSpPr>
          <p:nvPr>
            <p:ph type="title"/>
          </p:nvPr>
        </p:nvSpPr>
        <p:spPr>
          <a:xfrm>
            <a:off x="467544" y="188640"/>
            <a:ext cx="8229600" cy="864096"/>
          </a:xfrm>
        </p:spPr>
        <p:txBody>
          <a:bodyPr/>
          <a:lstStyle/>
          <a:p>
            <a:r>
              <a:rPr lang="en-US" dirty="0" smtClean="0"/>
              <a:t>COVER PAGE</a:t>
            </a:r>
            <a:endParaRPr lang="el-GR"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836712"/>
            <a:ext cx="6336704" cy="5849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0823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a:xfrm>
            <a:off x="4380072" y="6407944"/>
            <a:ext cx="3144256"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p:txBody>
          <a:bodyPr>
            <a:normAutofit/>
          </a:bodyPr>
          <a:lstStyle/>
          <a:p>
            <a:r>
              <a:rPr lang="en-US" dirty="0" smtClean="0"/>
              <a:t>BENEFICIARIES’ SECTION </a:t>
            </a:r>
            <a:endParaRPr lang="el-GR" dirty="0"/>
          </a:p>
        </p:txBody>
      </p:sp>
      <p:sp>
        <p:nvSpPr>
          <p:cNvPr id="16" name="TextBox 15"/>
          <p:cNvSpPr txBox="1"/>
          <p:nvPr/>
        </p:nvSpPr>
        <p:spPr>
          <a:xfrm>
            <a:off x="611560" y="1556792"/>
            <a:ext cx="8208912" cy="3970318"/>
          </a:xfrm>
          <a:prstGeom prst="rect">
            <a:avLst/>
          </a:prstGeom>
          <a:noFill/>
        </p:spPr>
        <p:txBody>
          <a:bodyPr wrap="square" rtlCol="0">
            <a:spAutoFit/>
          </a:bodyPr>
          <a:lstStyle/>
          <a:p>
            <a:pPr marL="285750" indent="-285750" algn="just">
              <a:buFont typeface="Arial" panose="020B0604020202020204" pitchFamily="34" charset="0"/>
              <a:buChar char="•"/>
            </a:pPr>
            <a:r>
              <a:rPr lang="en-US" b="1" dirty="0" smtClean="0"/>
              <a:t>One sheet </a:t>
            </a:r>
            <a:r>
              <a:rPr lang="en-US" dirty="0" smtClean="0"/>
              <a:t>for each beneficiary</a:t>
            </a:r>
          </a:p>
          <a:p>
            <a:pPr marL="285750" indent="-285750" algn="just">
              <a:buFont typeface="Arial" panose="020B0604020202020204" pitchFamily="34" charset="0"/>
              <a:buChar char="•"/>
            </a:pPr>
            <a:r>
              <a:rPr lang="en-US" dirty="0" smtClean="0"/>
              <a:t>Each beneficiary sheet has a capacity of </a:t>
            </a:r>
            <a:r>
              <a:rPr lang="en-US" b="1" dirty="0" smtClean="0"/>
              <a:t>200 lines </a:t>
            </a:r>
            <a:r>
              <a:rPr lang="en-US" dirty="0" smtClean="0"/>
              <a:t>for providing information regarding the expected costs</a:t>
            </a:r>
          </a:p>
          <a:p>
            <a:pPr marL="285750" indent="-285750" algn="just">
              <a:buFont typeface="Arial" panose="020B0604020202020204" pitchFamily="34" charset="0"/>
              <a:buChar char="•"/>
            </a:pPr>
            <a:r>
              <a:rPr lang="en-US" dirty="0" smtClean="0"/>
              <a:t>The applicant has to fill in the: </a:t>
            </a:r>
          </a:p>
          <a:p>
            <a:pPr marL="742950" lvl="1" indent="-285750" algn="just">
              <a:buFont typeface="Wingdings" panose="05000000000000000000" pitchFamily="2" charset="2"/>
              <a:buChar char="ü"/>
            </a:pPr>
            <a:r>
              <a:rPr lang="en-US" b="1" dirty="0" smtClean="0"/>
              <a:t>Descriptive part </a:t>
            </a:r>
            <a:r>
              <a:rPr lang="en-US" dirty="0" smtClean="0"/>
              <a:t>(columns WP, Deliverable, Budget Line, Item, Clarification of the Budget Items and Justification of estimated cost) </a:t>
            </a:r>
          </a:p>
          <a:p>
            <a:pPr marL="742950" lvl="1" indent="-285750" algn="just">
              <a:buFont typeface="Wingdings" panose="05000000000000000000" pitchFamily="2" charset="2"/>
              <a:buChar char="ü"/>
            </a:pPr>
            <a:r>
              <a:rPr lang="en-US" b="1" dirty="0" smtClean="0"/>
              <a:t>Calculations’ part </a:t>
            </a:r>
            <a:r>
              <a:rPr lang="en-US" dirty="0" smtClean="0"/>
              <a:t>(columns Quantity of item, time of item, cost per item)</a:t>
            </a:r>
            <a:endParaRPr lang="en-US" dirty="0"/>
          </a:p>
          <a:p>
            <a:pPr marL="285750" lvl="1" indent="-285750" algn="just">
              <a:buFont typeface="Arial" panose="020B0604020202020204" pitchFamily="34" charset="0"/>
              <a:buChar char="•"/>
            </a:pPr>
            <a:r>
              <a:rPr lang="en-US" dirty="0" smtClean="0"/>
              <a:t>General information such as Beneficiary, country, total sum are automatically generated</a:t>
            </a:r>
          </a:p>
          <a:p>
            <a:pPr marL="285750" lvl="1" indent="-285750" algn="just">
              <a:buFont typeface="Arial" panose="020B0604020202020204" pitchFamily="34" charset="0"/>
              <a:buChar char="•"/>
            </a:pPr>
            <a:r>
              <a:rPr lang="en-US" dirty="0" smtClean="0"/>
              <a:t>According to the selected budget line, there are different requirements of filling in the calculations’ columns  </a:t>
            </a:r>
          </a:p>
          <a:p>
            <a:pPr marL="285750" lvl="1"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1957724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a:lstStyle/>
          <a:p>
            <a:r>
              <a:rPr lang="en-US" smtClean="0"/>
              <a:t>Info Days 4th Call, Albania 20, 22/11/2018  Greece 07/12/2018</a:t>
            </a:r>
            <a:endParaRPr lang="el-GR" dirty="0"/>
          </a:p>
        </p:txBody>
      </p:sp>
      <p:sp>
        <p:nvSpPr>
          <p:cNvPr id="4" name="Τίτλος 3"/>
          <p:cNvSpPr>
            <a:spLocks noGrp="1"/>
          </p:cNvSpPr>
          <p:nvPr>
            <p:ph type="title"/>
          </p:nvPr>
        </p:nvSpPr>
        <p:spPr/>
        <p:txBody>
          <a:bodyPr/>
          <a:lstStyle/>
          <a:p>
            <a:r>
              <a:rPr lang="en-US" dirty="0" smtClean="0"/>
              <a:t> Filling in the Descriptive part</a:t>
            </a:r>
            <a:endParaRPr lang="el-GR" dirty="0"/>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855450416"/>
              </p:ext>
            </p:extLst>
          </p:nvPr>
        </p:nvGraphicFramePr>
        <p:xfrm>
          <a:off x="179512" y="1340768"/>
          <a:ext cx="8784976" cy="5405120"/>
        </p:xfrm>
        <a:graphic>
          <a:graphicData uri="http://schemas.openxmlformats.org/drawingml/2006/table">
            <a:tbl>
              <a:tblPr firstRow="1" bandRow="1">
                <a:tableStyleId>{5C22544A-7EE6-4342-B048-85BDC9FD1C3A}</a:tableStyleId>
              </a:tblPr>
              <a:tblGrid>
                <a:gridCol w="1317790"/>
                <a:gridCol w="7467186"/>
              </a:tblGrid>
              <a:tr h="370840">
                <a:tc>
                  <a:txBody>
                    <a:bodyPr/>
                    <a:lstStyle/>
                    <a:p>
                      <a:r>
                        <a:rPr lang="en-US" dirty="0" smtClean="0"/>
                        <a:t>COLUMN</a:t>
                      </a:r>
                      <a:endParaRPr lang="el-GR" dirty="0"/>
                    </a:p>
                  </a:txBody>
                  <a:tcPr/>
                </a:tc>
                <a:tc>
                  <a:txBody>
                    <a:bodyPr/>
                    <a:lstStyle/>
                    <a:p>
                      <a:r>
                        <a:rPr lang="en-US" dirty="0" smtClean="0"/>
                        <a:t>WHAT TO FILL IN</a:t>
                      </a:r>
                      <a:endParaRPr lang="el-GR" dirty="0"/>
                    </a:p>
                  </a:txBody>
                  <a:tcPr/>
                </a:tc>
              </a:tr>
              <a:tr h="370840">
                <a:tc>
                  <a:txBody>
                    <a:bodyPr/>
                    <a:lstStyle/>
                    <a:p>
                      <a:r>
                        <a:rPr lang="en-US" dirty="0" smtClean="0"/>
                        <a:t>WP</a:t>
                      </a:r>
                      <a:endParaRPr lang="el-GR" dirty="0"/>
                    </a:p>
                  </a:txBody>
                  <a:tcPr/>
                </a:tc>
                <a:tc>
                  <a:txBody>
                    <a:bodyPr/>
                    <a:lstStyle/>
                    <a:p>
                      <a:r>
                        <a:rPr lang="en-US" dirty="0" smtClean="0"/>
                        <a:t>Select</a:t>
                      </a:r>
                      <a:r>
                        <a:rPr lang="en-US" baseline="0" dirty="0" smtClean="0"/>
                        <a:t> the WP from a drop down list</a:t>
                      </a:r>
                      <a:endParaRPr lang="el-GR" dirty="0"/>
                    </a:p>
                  </a:txBody>
                  <a:tcPr/>
                </a:tc>
              </a:tr>
              <a:tr h="370840">
                <a:tc>
                  <a:txBody>
                    <a:bodyPr/>
                    <a:lstStyle/>
                    <a:p>
                      <a:r>
                        <a:rPr lang="en-US" dirty="0" smtClean="0"/>
                        <a:t>Del.</a:t>
                      </a:r>
                      <a:endParaRPr lang="el-GR" dirty="0"/>
                    </a:p>
                  </a:txBody>
                  <a:tcPr/>
                </a:tc>
                <a:tc>
                  <a:txBody>
                    <a:bodyPr/>
                    <a:lstStyle/>
                    <a:p>
                      <a:r>
                        <a:rPr lang="en-US" dirty="0" smtClean="0"/>
                        <a:t>Select the deliverable from a drop</a:t>
                      </a:r>
                      <a:r>
                        <a:rPr lang="en-US" baseline="0" dirty="0" smtClean="0"/>
                        <a:t> down list</a:t>
                      </a:r>
                    </a:p>
                    <a:p>
                      <a:r>
                        <a:rPr lang="en-US" baseline="0" dirty="0" smtClean="0"/>
                        <a:t>The applicant can select the deliverable only after the WP has been selected </a:t>
                      </a:r>
                    </a:p>
                    <a:p>
                      <a:pPr algn="ctr"/>
                      <a:r>
                        <a:rPr lang="en-US" u="sng" baseline="0" dirty="0" smtClean="0"/>
                        <a:t>Decoding the number of each deliverable: </a:t>
                      </a:r>
                    </a:p>
                    <a:p>
                      <a:pPr algn="ctr"/>
                      <a:r>
                        <a:rPr lang="en-US" dirty="0" smtClean="0"/>
                        <a:t>1st </a:t>
                      </a:r>
                      <a:r>
                        <a:rPr lang="en-US" dirty="0" smtClean="0"/>
                        <a:t>digit:</a:t>
                      </a:r>
                      <a:r>
                        <a:rPr lang="en-US" baseline="0" dirty="0" smtClean="0"/>
                        <a:t> number of WP</a:t>
                      </a:r>
                    </a:p>
                    <a:p>
                      <a:pPr algn="ctr"/>
                      <a:r>
                        <a:rPr lang="en-US" baseline="0" dirty="0" smtClean="0"/>
                        <a:t>2</a:t>
                      </a:r>
                      <a:r>
                        <a:rPr lang="en-US" baseline="30000" dirty="0" smtClean="0"/>
                        <a:t>nd</a:t>
                      </a:r>
                      <a:r>
                        <a:rPr lang="en-US" baseline="0" dirty="0" smtClean="0"/>
                        <a:t> digit: numbering of the beneficiary</a:t>
                      </a:r>
                    </a:p>
                    <a:p>
                      <a:pPr algn="ctr"/>
                      <a:r>
                        <a:rPr lang="en-US" baseline="0" dirty="0" smtClean="0"/>
                        <a:t>3</a:t>
                      </a:r>
                      <a:r>
                        <a:rPr lang="en-US" baseline="30000" dirty="0" smtClean="0"/>
                        <a:t>rd</a:t>
                      </a:r>
                      <a:r>
                        <a:rPr lang="en-US" baseline="0" dirty="0" smtClean="0"/>
                        <a:t> digit: number of deliverable</a:t>
                      </a:r>
                      <a:endParaRPr lang="el-GR" dirty="0"/>
                    </a:p>
                  </a:txBody>
                  <a:tcPr/>
                </a:tc>
              </a:tr>
              <a:tr h="370840">
                <a:tc>
                  <a:txBody>
                    <a:bodyPr/>
                    <a:lstStyle/>
                    <a:p>
                      <a:r>
                        <a:rPr lang="en-US" dirty="0" smtClean="0"/>
                        <a:t>Budget</a:t>
                      </a:r>
                      <a:r>
                        <a:rPr lang="en-US" baseline="0" dirty="0" smtClean="0"/>
                        <a:t> Line</a:t>
                      </a:r>
                      <a:endParaRPr lang="el-GR" dirty="0"/>
                    </a:p>
                  </a:txBody>
                  <a:tcPr/>
                </a:tc>
                <a:tc>
                  <a:txBody>
                    <a:bodyPr/>
                    <a:lstStyle/>
                    <a:p>
                      <a:r>
                        <a:rPr lang="en-US" dirty="0" smtClean="0"/>
                        <a:t>Select the budget line from a</a:t>
                      </a:r>
                      <a:r>
                        <a:rPr lang="en-US" baseline="0" dirty="0" smtClean="0"/>
                        <a:t> drop down list:</a:t>
                      </a:r>
                    </a:p>
                    <a:p>
                      <a:pPr marL="285750" indent="-285750">
                        <a:buFont typeface="Arial" panose="020B0604020202020204" pitchFamily="34" charset="0"/>
                        <a:buChar char="•"/>
                      </a:pPr>
                      <a:r>
                        <a:rPr lang="en-US" baseline="0" dirty="0" smtClean="0"/>
                        <a:t>Staff Costs</a:t>
                      </a:r>
                    </a:p>
                    <a:p>
                      <a:pPr marL="285750" indent="-285750">
                        <a:buFont typeface="Arial" panose="020B0604020202020204" pitchFamily="34" charset="0"/>
                        <a:buChar char="•"/>
                      </a:pPr>
                      <a:r>
                        <a:rPr lang="en-US" baseline="0" dirty="0" smtClean="0"/>
                        <a:t>Office and Administration</a:t>
                      </a:r>
                    </a:p>
                    <a:p>
                      <a:pPr marL="285750" indent="-285750">
                        <a:buFont typeface="Arial" panose="020B0604020202020204" pitchFamily="34" charset="0"/>
                        <a:buChar char="•"/>
                      </a:pPr>
                      <a:r>
                        <a:rPr lang="en-US" baseline="0" dirty="0" smtClean="0"/>
                        <a:t>Travel and Accommodation </a:t>
                      </a:r>
                    </a:p>
                    <a:p>
                      <a:pPr marL="285750" indent="-285750">
                        <a:buFont typeface="Arial" panose="020B0604020202020204" pitchFamily="34" charset="0"/>
                        <a:buChar char="•"/>
                      </a:pPr>
                      <a:r>
                        <a:rPr lang="en-US" baseline="0" dirty="0" smtClean="0"/>
                        <a:t>External Expertise and services </a:t>
                      </a:r>
                    </a:p>
                    <a:p>
                      <a:pPr marL="285750" indent="-285750">
                        <a:buFont typeface="Arial" panose="020B0604020202020204" pitchFamily="34" charset="0"/>
                        <a:buChar char="•"/>
                      </a:pPr>
                      <a:r>
                        <a:rPr lang="en-US" baseline="0" dirty="0" smtClean="0"/>
                        <a:t>Equipment</a:t>
                      </a:r>
                    </a:p>
                    <a:p>
                      <a:pPr marL="285750" indent="-285750">
                        <a:buFont typeface="Arial" panose="020B0604020202020204" pitchFamily="34" charset="0"/>
                        <a:buChar char="•"/>
                      </a:pPr>
                      <a:r>
                        <a:rPr lang="en-US" baseline="0" dirty="0" smtClean="0"/>
                        <a:t>Infrastructure and Works </a:t>
                      </a:r>
                      <a:endParaRPr lang="el-GR" dirty="0"/>
                    </a:p>
                  </a:txBody>
                  <a:tcPr/>
                </a:tc>
              </a:tr>
              <a:tr h="370840">
                <a:tc>
                  <a:txBody>
                    <a:bodyPr/>
                    <a:lstStyle/>
                    <a:p>
                      <a:r>
                        <a:rPr lang="en-US" dirty="0" smtClean="0"/>
                        <a:t>Item</a:t>
                      </a:r>
                      <a:endParaRPr lang="el-GR" dirty="0"/>
                    </a:p>
                  </a:txBody>
                  <a:tcPr/>
                </a:tc>
                <a:tc>
                  <a:txBody>
                    <a:bodyPr/>
                    <a:lstStyle/>
                    <a:p>
                      <a:r>
                        <a:rPr lang="en-US" dirty="0" smtClean="0"/>
                        <a:t>Select the item from</a:t>
                      </a:r>
                      <a:r>
                        <a:rPr lang="en-US" baseline="0" dirty="0" smtClean="0"/>
                        <a:t> a drop down list according to the budget line selected </a:t>
                      </a:r>
                      <a:endParaRPr lang="el-GR" dirty="0"/>
                    </a:p>
                  </a:txBody>
                  <a:tcPr/>
                </a:tc>
              </a:tr>
            </a:tbl>
          </a:graphicData>
        </a:graphic>
      </p:graphicFrame>
    </p:spTree>
    <p:extLst>
      <p:ext uri="{BB962C8B-B14F-4D97-AF65-F5344CB8AC3E}">
        <p14:creationId xmlns:p14="http://schemas.microsoft.com/office/powerpoint/2010/main" val="3292117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980728"/>
            <a:ext cx="8291264" cy="5026563"/>
          </a:xfrm>
        </p:spPr>
        <p:txBody>
          <a:bodyPr/>
          <a:lstStyle/>
          <a:p>
            <a:r>
              <a:rPr lang="en-US" dirty="0" smtClean="0"/>
              <a:t>Examples </a:t>
            </a:r>
            <a:endParaRPr lang="el-GR" dirty="0"/>
          </a:p>
        </p:txBody>
      </p:sp>
      <p:sp>
        <p:nvSpPr>
          <p:cNvPr id="3" name="Θέση υποσέλιδου 2"/>
          <p:cNvSpPr>
            <a:spLocks noGrp="1"/>
          </p:cNvSpPr>
          <p:nvPr>
            <p:ph type="ftr" sz="quarter" idx="11"/>
          </p:nvPr>
        </p:nvSpPr>
        <p:spPr>
          <a:xfrm>
            <a:off x="4380072" y="6407944"/>
            <a:ext cx="3288272" cy="365125"/>
          </a:xfrm>
        </p:spPr>
        <p:txBody>
          <a:bodyPr/>
          <a:lstStyle/>
          <a:p>
            <a:r>
              <a:rPr lang="en-US" dirty="0" smtClean="0"/>
              <a:t>Info Days 4th Call, Albania 20, 22/11/2018  Greece 07/12/2018</a:t>
            </a:r>
            <a:endParaRPr lang="el-GR" dirty="0"/>
          </a:p>
        </p:txBody>
      </p:sp>
      <p:sp>
        <p:nvSpPr>
          <p:cNvPr id="4" name="Τίτλος 3"/>
          <p:cNvSpPr>
            <a:spLocks noGrp="1"/>
          </p:cNvSpPr>
          <p:nvPr>
            <p:ph type="title"/>
          </p:nvPr>
        </p:nvSpPr>
        <p:spPr>
          <a:xfrm>
            <a:off x="457200" y="274638"/>
            <a:ext cx="8229600" cy="634082"/>
          </a:xfrm>
        </p:spPr>
        <p:txBody>
          <a:bodyPr>
            <a:normAutofit fontScale="90000"/>
          </a:bodyPr>
          <a:lstStyle/>
          <a:p>
            <a:r>
              <a:rPr lang="en-US" dirty="0" smtClean="0"/>
              <a:t>Filling in the Descriptive Part</a:t>
            </a:r>
            <a:endParaRPr lang="el-GR" dirty="0"/>
          </a:p>
        </p:txBody>
      </p:sp>
      <p:pic>
        <p:nvPicPr>
          <p:cNvPr id="410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444" y="1556792"/>
            <a:ext cx="7529878"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01978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973</TotalTime>
  <Words>1922</Words>
  <Application>Microsoft Office PowerPoint</Application>
  <PresentationFormat>Προβολή στην οθόνη (4:3)</PresentationFormat>
  <Paragraphs>240</Paragraphs>
  <Slides>27</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Συγκέντρωση</vt:lpstr>
      <vt:lpstr>Παρουσίαση του PowerPoint</vt:lpstr>
      <vt:lpstr>Specification of Budget Costs</vt:lpstr>
      <vt:lpstr>Technical Characteristics</vt:lpstr>
      <vt:lpstr>Specification of Budget Costs</vt:lpstr>
      <vt:lpstr>COVER PAGE</vt:lpstr>
      <vt:lpstr>COVER PAGE</vt:lpstr>
      <vt:lpstr>BENEFICIARIES’ SECTION </vt:lpstr>
      <vt:lpstr> Filling in the Descriptive part</vt:lpstr>
      <vt:lpstr>Filling in the Descriptive Part</vt:lpstr>
      <vt:lpstr>Filling in the Descriptive Part</vt:lpstr>
      <vt:lpstr>Filling in the Descriptive Part</vt:lpstr>
      <vt:lpstr>Filling in the Descriptive Part</vt:lpstr>
      <vt:lpstr>Filling in the Descriptive Part</vt:lpstr>
      <vt:lpstr>Filling in the Descriptive Part</vt:lpstr>
      <vt:lpstr>Filling in the Calculations’ Part</vt:lpstr>
      <vt:lpstr>Filling in the Calculations’ Part</vt:lpstr>
      <vt:lpstr>Summary Tables</vt:lpstr>
      <vt:lpstr>Summary Tables (AF Tables)</vt:lpstr>
      <vt:lpstr>Summary Tables (AF Tables)</vt:lpstr>
      <vt:lpstr>Summary Tables (Budget Check)</vt:lpstr>
      <vt:lpstr>Summary Tables (Budget Check)</vt:lpstr>
      <vt:lpstr>Summary Tables (Project Overview)</vt:lpstr>
      <vt:lpstr>Summary Tables (Project Overview)</vt:lpstr>
      <vt:lpstr>Printing of the SoBC</vt:lpstr>
      <vt:lpstr>Printing of the SoBC</vt:lpstr>
      <vt:lpstr>General Information</vt:lpstr>
      <vt:lpstr>Παρουσίαση του PowerPoint</vt:lpstr>
    </vt:vector>
  </TitlesOfParts>
  <Company>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akoktsidou</dc:creator>
  <cp:lastModifiedBy>ΠΑΠΑΔΟΠΟΥΛΟΣ ΓΙΩΡΓΟΣ (PAPADOPOULOS GIORGOS)</cp:lastModifiedBy>
  <cp:revision>164</cp:revision>
  <dcterms:created xsi:type="dcterms:W3CDTF">2016-02-04T12:22:57Z</dcterms:created>
  <dcterms:modified xsi:type="dcterms:W3CDTF">2018-11-14T07:38:49Z</dcterms:modified>
</cp:coreProperties>
</file>