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74" r:id="rId4"/>
    <p:sldId id="273" r:id="rId5"/>
    <p:sldId id="258" r:id="rId6"/>
    <p:sldId id="260" r:id="rId7"/>
    <p:sldId id="262" r:id="rId8"/>
    <p:sldId id="261" r:id="rId9"/>
    <p:sldId id="279" r:id="rId10"/>
    <p:sldId id="280" r:id="rId11"/>
    <p:sldId id="265" r:id="rId12"/>
    <p:sldId id="284" r:id="rId13"/>
    <p:sldId id="268" r:id="rId14"/>
    <p:sldId id="267" r:id="rId15"/>
    <p:sldId id="266" r:id="rId16"/>
    <p:sldId id="275" r:id="rId17"/>
    <p:sldId id="276" r:id="rId18"/>
    <p:sldId id="277" r:id="rId19"/>
    <p:sldId id="271" r:id="rId20"/>
    <p:sldId id="282" r:id="rId21"/>
    <p:sldId id="283" r:id="rId22"/>
  </p:sldIdLst>
  <p:sldSz cx="9144000" cy="6858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47" autoAdjust="0"/>
  </p:normalViewPr>
  <p:slideViewPr>
    <p:cSldViewPr>
      <p:cViewPr>
        <p:scale>
          <a:sx n="90" d="100"/>
          <a:sy n="90" d="100"/>
        </p:scale>
        <p:origin x="-2244"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055410-5044-4E07-897D-E2F56264014F}" type="doc">
      <dgm:prSet loTypeId="urn:microsoft.com/office/officeart/2005/8/layout/venn1" loCatId="relationship" qsTypeId="urn:microsoft.com/office/officeart/2005/8/quickstyle/simple1" qsCatId="simple" csTypeId="urn:microsoft.com/office/officeart/2005/8/colors/accent1_2" csCatId="accent1" phldr="1"/>
      <dgm:spPr/>
    </dgm:pt>
    <dgm:pt modelId="{C35B738B-81C0-4012-9D6F-B7FBAD29915A}">
      <dgm:prSet phldrT="[Κείμενο]" custT="1"/>
      <dgm:spPr/>
      <dgm:t>
        <a:bodyPr/>
        <a:lstStyle/>
        <a:p>
          <a:pPr algn="ctr"/>
          <a:r>
            <a:rPr lang="en-US" altLang="el-GR" sz="1500" dirty="0" smtClean="0">
              <a:ea typeface="ＭＳ Ｐゴシック" pitchFamily="34" charset="-128"/>
            </a:rPr>
            <a:t>1.The project fiches of the submitted project proposals; </a:t>
          </a:r>
          <a:endParaRPr lang="el-GR" sz="1500" dirty="0"/>
        </a:p>
      </dgm:t>
    </dgm:pt>
    <dgm:pt modelId="{91BFE390-AA1E-44B8-A6AA-226F038E8B8E}" type="parTrans" cxnId="{1B95C165-D7A3-4148-B71E-77CB824782B2}">
      <dgm:prSet/>
      <dgm:spPr/>
      <dgm:t>
        <a:bodyPr/>
        <a:lstStyle/>
        <a:p>
          <a:pPr algn="ctr"/>
          <a:endParaRPr lang="el-GR"/>
        </a:p>
      </dgm:t>
    </dgm:pt>
    <dgm:pt modelId="{9354D531-7ED9-4FB0-AA10-792FDA760FEE}" type="sibTrans" cxnId="{1B95C165-D7A3-4148-B71E-77CB824782B2}">
      <dgm:prSet/>
      <dgm:spPr/>
      <dgm:t>
        <a:bodyPr/>
        <a:lstStyle/>
        <a:p>
          <a:pPr algn="ctr"/>
          <a:endParaRPr lang="el-GR"/>
        </a:p>
      </dgm:t>
    </dgm:pt>
    <dgm:pt modelId="{8902EB8C-D8AD-45EE-8B99-8CA4CBDE3007}">
      <dgm:prSet phldrT="[Κείμενο]"/>
      <dgm:spPr/>
      <dgm:t>
        <a:bodyPr/>
        <a:lstStyle/>
        <a:p>
          <a:pPr algn="ctr"/>
          <a:r>
            <a:rPr lang="en-US" altLang="el-GR" dirty="0" smtClean="0">
              <a:ea typeface="ＭＳ Ｐゴシック" pitchFamily="34" charset="-128"/>
            </a:rPr>
            <a:t>3. All evaluation forms</a:t>
          </a:r>
          <a:endParaRPr lang="el-GR" dirty="0"/>
        </a:p>
      </dgm:t>
    </dgm:pt>
    <dgm:pt modelId="{6C6B0644-8422-4F11-9A45-8D669A81EE54}" type="parTrans" cxnId="{BEA2EED1-8D72-4F10-A0AD-6A5D3E8C3CA9}">
      <dgm:prSet/>
      <dgm:spPr/>
      <dgm:t>
        <a:bodyPr/>
        <a:lstStyle/>
        <a:p>
          <a:pPr algn="ctr"/>
          <a:endParaRPr lang="el-GR"/>
        </a:p>
      </dgm:t>
    </dgm:pt>
    <dgm:pt modelId="{42CD8A1C-113A-4FBB-8D66-7B08FA40E873}" type="sibTrans" cxnId="{BEA2EED1-8D72-4F10-A0AD-6A5D3E8C3CA9}">
      <dgm:prSet/>
      <dgm:spPr/>
      <dgm:t>
        <a:bodyPr/>
        <a:lstStyle/>
        <a:p>
          <a:pPr algn="ctr"/>
          <a:endParaRPr lang="el-GR"/>
        </a:p>
      </dgm:t>
    </dgm:pt>
    <dgm:pt modelId="{9277C7C4-7684-4EE7-8B22-19E094091FD1}">
      <dgm:prSet phldrT="[Κείμενο]" custT="1"/>
      <dgm:spPr/>
      <dgm:t>
        <a:bodyPr/>
        <a:lstStyle/>
        <a:p>
          <a:pPr algn="ctr"/>
          <a:r>
            <a:rPr lang="en-US" altLang="el-GR" sz="1500" dirty="0" smtClean="0">
              <a:ea typeface="ＭＳ Ｐゴシック" pitchFamily="34" charset="-128"/>
            </a:rPr>
            <a:t>2. A ranking list of the evaluated project proposals; </a:t>
          </a:r>
          <a:endParaRPr lang="el-GR" sz="1500" dirty="0"/>
        </a:p>
      </dgm:t>
    </dgm:pt>
    <dgm:pt modelId="{F998012C-6112-4855-B4E3-791A4098EC03}" type="parTrans" cxnId="{52B7C4EB-7BCC-4B9A-A34D-28A6130F49EE}">
      <dgm:prSet/>
      <dgm:spPr/>
      <dgm:t>
        <a:bodyPr/>
        <a:lstStyle/>
        <a:p>
          <a:pPr algn="ctr"/>
          <a:endParaRPr lang="el-GR"/>
        </a:p>
      </dgm:t>
    </dgm:pt>
    <dgm:pt modelId="{0423A115-60A1-49FC-BF39-2F5351AF66FB}" type="sibTrans" cxnId="{52B7C4EB-7BCC-4B9A-A34D-28A6130F49EE}">
      <dgm:prSet/>
      <dgm:spPr/>
      <dgm:t>
        <a:bodyPr/>
        <a:lstStyle/>
        <a:p>
          <a:pPr algn="ctr"/>
          <a:endParaRPr lang="el-GR"/>
        </a:p>
      </dgm:t>
    </dgm:pt>
    <dgm:pt modelId="{FA274BF4-00DF-4DDB-9F21-22E67ED4A444}" type="pres">
      <dgm:prSet presAssocID="{62055410-5044-4E07-897D-E2F56264014F}" presName="compositeShape" presStyleCnt="0">
        <dgm:presLayoutVars>
          <dgm:chMax val="7"/>
          <dgm:dir/>
          <dgm:resizeHandles val="exact"/>
        </dgm:presLayoutVars>
      </dgm:prSet>
      <dgm:spPr/>
    </dgm:pt>
    <dgm:pt modelId="{98DF1AA2-AA6A-40E2-BEA3-003E6BC7F077}" type="pres">
      <dgm:prSet presAssocID="{C35B738B-81C0-4012-9D6F-B7FBAD29915A}" presName="circ1" presStyleLbl="vennNode1" presStyleIdx="0" presStyleCnt="3" custScaleX="121956" custScaleY="105501" custLinFactNeighborX="-7432" custLinFactNeighborY="-11385"/>
      <dgm:spPr/>
      <dgm:t>
        <a:bodyPr/>
        <a:lstStyle/>
        <a:p>
          <a:endParaRPr lang="el-GR"/>
        </a:p>
      </dgm:t>
    </dgm:pt>
    <dgm:pt modelId="{119C50D6-3555-4E72-BF6A-0A792D36878C}" type="pres">
      <dgm:prSet presAssocID="{C35B738B-81C0-4012-9D6F-B7FBAD29915A}" presName="circ1Tx" presStyleLbl="revTx" presStyleIdx="0" presStyleCnt="0">
        <dgm:presLayoutVars>
          <dgm:chMax val="0"/>
          <dgm:chPref val="0"/>
          <dgm:bulletEnabled val="1"/>
        </dgm:presLayoutVars>
      </dgm:prSet>
      <dgm:spPr/>
      <dgm:t>
        <a:bodyPr/>
        <a:lstStyle/>
        <a:p>
          <a:endParaRPr lang="el-GR"/>
        </a:p>
      </dgm:t>
    </dgm:pt>
    <dgm:pt modelId="{2A5056BA-67FF-48EB-B652-455B143F6FB8}" type="pres">
      <dgm:prSet presAssocID="{8902EB8C-D8AD-45EE-8B99-8CA4CBDE3007}" presName="circ2" presStyleLbl="vennNode1" presStyleIdx="1" presStyleCnt="3" custScaleX="112046" custLinFactNeighborX="5990" custLinFactNeighborY="46"/>
      <dgm:spPr/>
      <dgm:t>
        <a:bodyPr/>
        <a:lstStyle/>
        <a:p>
          <a:endParaRPr lang="el-GR"/>
        </a:p>
      </dgm:t>
    </dgm:pt>
    <dgm:pt modelId="{FADF46FE-C633-48ED-BC4B-EFC359BF2AC0}" type="pres">
      <dgm:prSet presAssocID="{8902EB8C-D8AD-45EE-8B99-8CA4CBDE3007}" presName="circ2Tx" presStyleLbl="revTx" presStyleIdx="0" presStyleCnt="0">
        <dgm:presLayoutVars>
          <dgm:chMax val="0"/>
          <dgm:chPref val="0"/>
          <dgm:bulletEnabled val="1"/>
        </dgm:presLayoutVars>
      </dgm:prSet>
      <dgm:spPr/>
      <dgm:t>
        <a:bodyPr/>
        <a:lstStyle/>
        <a:p>
          <a:endParaRPr lang="el-GR"/>
        </a:p>
      </dgm:t>
    </dgm:pt>
    <dgm:pt modelId="{11FA9F58-F684-4713-BD88-B6368F1EFD8D}" type="pres">
      <dgm:prSet presAssocID="{9277C7C4-7684-4EE7-8B22-19E094091FD1}" presName="circ3" presStyleLbl="vennNode1" presStyleIdx="2" presStyleCnt="3" custScaleX="111891" custLinFactNeighborX="-16967" custLinFactNeighborY="4009"/>
      <dgm:spPr/>
      <dgm:t>
        <a:bodyPr/>
        <a:lstStyle/>
        <a:p>
          <a:endParaRPr lang="el-GR"/>
        </a:p>
      </dgm:t>
    </dgm:pt>
    <dgm:pt modelId="{9A739953-5D1B-4575-92DC-9662BA6461B9}" type="pres">
      <dgm:prSet presAssocID="{9277C7C4-7684-4EE7-8B22-19E094091FD1}" presName="circ3Tx" presStyleLbl="revTx" presStyleIdx="0" presStyleCnt="0">
        <dgm:presLayoutVars>
          <dgm:chMax val="0"/>
          <dgm:chPref val="0"/>
          <dgm:bulletEnabled val="1"/>
        </dgm:presLayoutVars>
      </dgm:prSet>
      <dgm:spPr/>
      <dgm:t>
        <a:bodyPr/>
        <a:lstStyle/>
        <a:p>
          <a:endParaRPr lang="el-GR"/>
        </a:p>
      </dgm:t>
    </dgm:pt>
  </dgm:ptLst>
  <dgm:cxnLst>
    <dgm:cxn modelId="{52B7C4EB-7BCC-4B9A-A34D-28A6130F49EE}" srcId="{62055410-5044-4E07-897D-E2F56264014F}" destId="{9277C7C4-7684-4EE7-8B22-19E094091FD1}" srcOrd="2" destOrd="0" parTransId="{F998012C-6112-4855-B4E3-791A4098EC03}" sibTransId="{0423A115-60A1-49FC-BF39-2F5351AF66FB}"/>
    <dgm:cxn modelId="{5DCBCE5D-BF9B-4DCB-8648-3F2AA767A2DF}" type="presOf" srcId="{9277C7C4-7684-4EE7-8B22-19E094091FD1}" destId="{11FA9F58-F684-4713-BD88-B6368F1EFD8D}" srcOrd="0" destOrd="0" presId="urn:microsoft.com/office/officeart/2005/8/layout/venn1"/>
    <dgm:cxn modelId="{1B95C165-D7A3-4148-B71E-77CB824782B2}" srcId="{62055410-5044-4E07-897D-E2F56264014F}" destId="{C35B738B-81C0-4012-9D6F-B7FBAD29915A}" srcOrd="0" destOrd="0" parTransId="{91BFE390-AA1E-44B8-A6AA-226F038E8B8E}" sibTransId="{9354D531-7ED9-4FB0-AA10-792FDA760FEE}"/>
    <dgm:cxn modelId="{0891E85C-F398-41DE-8D03-574431F6DE58}" type="presOf" srcId="{8902EB8C-D8AD-45EE-8B99-8CA4CBDE3007}" destId="{FADF46FE-C633-48ED-BC4B-EFC359BF2AC0}" srcOrd="1" destOrd="0" presId="urn:microsoft.com/office/officeart/2005/8/layout/venn1"/>
    <dgm:cxn modelId="{BEA2EED1-8D72-4F10-A0AD-6A5D3E8C3CA9}" srcId="{62055410-5044-4E07-897D-E2F56264014F}" destId="{8902EB8C-D8AD-45EE-8B99-8CA4CBDE3007}" srcOrd="1" destOrd="0" parTransId="{6C6B0644-8422-4F11-9A45-8D669A81EE54}" sibTransId="{42CD8A1C-113A-4FBB-8D66-7B08FA40E873}"/>
    <dgm:cxn modelId="{F83C2FBB-AA8D-4883-938B-F9FE896769BA}" type="presOf" srcId="{62055410-5044-4E07-897D-E2F56264014F}" destId="{FA274BF4-00DF-4DDB-9F21-22E67ED4A444}" srcOrd="0" destOrd="0" presId="urn:microsoft.com/office/officeart/2005/8/layout/venn1"/>
    <dgm:cxn modelId="{A056CEAA-36B0-4840-9FA5-0C9461A1D6DA}" type="presOf" srcId="{C35B738B-81C0-4012-9D6F-B7FBAD29915A}" destId="{119C50D6-3555-4E72-BF6A-0A792D36878C}" srcOrd="1" destOrd="0" presId="urn:microsoft.com/office/officeart/2005/8/layout/venn1"/>
    <dgm:cxn modelId="{65F5C3C9-10A4-49E7-A936-D5156D95D6AA}" type="presOf" srcId="{9277C7C4-7684-4EE7-8B22-19E094091FD1}" destId="{9A739953-5D1B-4575-92DC-9662BA6461B9}" srcOrd="1" destOrd="0" presId="urn:microsoft.com/office/officeart/2005/8/layout/venn1"/>
    <dgm:cxn modelId="{086F3033-4272-40A3-8B84-4E226D37F920}" type="presOf" srcId="{C35B738B-81C0-4012-9D6F-B7FBAD29915A}" destId="{98DF1AA2-AA6A-40E2-BEA3-003E6BC7F077}" srcOrd="0" destOrd="0" presId="urn:microsoft.com/office/officeart/2005/8/layout/venn1"/>
    <dgm:cxn modelId="{D0F56E26-17ED-40CD-BF03-6F4D512C4493}" type="presOf" srcId="{8902EB8C-D8AD-45EE-8B99-8CA4CBDE3007}" destId="{2A5056BA-67FF-48EB-B652-455B143F6FB8}" srcOrd="0" destOrd="0" presId="urn:microsoft.com/office/officeart/2005/8/layout/venn1"/>
    <dgm:cxn modelId="{8E275876-0C8E-4DBE-8955-850FF2A3DAA0}" type="presParOf" srcId="{FA274BF4-00DF-4DDB-9F21-22E67ED4A444}" destId="{98DF1AA2-AA6A-40E2-BEA3-003E6BC7F077}" srcOrd="0" destOrd="0" presId="urn:microsoft.com/office/officeart/2005/8/layout/venn1"/>
    <dgm:cxn modelId="{32A125A8-80E8-4D4B-87D3-DEBF09577E8C}" type="presParOf" srcId="{FA274BF4-00DF-4DDB-9F21-22E67ED4A444}" destId="{119C50D6-3555-4E72-BF6A-0A792D36878C}" srcOrd="1" destOrd="0" presId="urn:microsoft.com/office/officeart/2005/8/layout/venn1"/>
    <dgm:cxn modelId="{D880CC01-720D-4936-A117-56DF333FF9E0}" type="presParOf" srcId="{FA274BF4-00DF-4DDB-9F21-22E67ED4A444}" destId="{2A5056BA-67FF-48EB-B652-455B143F6FB8}" srcOrd="2" destOrd="0" presId="urn:microsoft.com/office/officeart/2005/8/layout/venn1"/>
    <dgm:cxn modelId="{35C04076-AA79-484C-BF94-21ED2111212D}" type="presParOf" srcId="{FA274BF4-00DF-4DDB-9F21-22E67ED4A444}" destId="{FADF46FE-C633-48ED-BC4B-EFC359BF2AC0}" srcOrd="3" destOrd="0" presId="urn:microsoft.com/office/officeart/2005/8/layout/venn1"/>
    <dgm:cxn modelId="{EE55E6B2-B410-417F-AF04-375DF53EE7BD}" type="presParOf" srcId="{FA274BF4-00DF-4DDB-9F21-22E67ED4A444}" destId="{11FA9F58-F684-4713-BD88-B6368F1EFD8D}" srcOrd="4" destOrd="0" presId="urn:microsoft.com/office/officeart/2005/8/layout/venn1"/>
    <dgm:cxn modelId="{AABA0197-E16E-41A8-B5BB-4C7F869BA6B8}" type="presParOf" srcId="{FA274BF4-00DF-4DDB-9F21-22E67ED4A444}" destId="{9A739953-5D1B-4575-92DC-9662BA6461B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F1AA2-AA6A-40E2-BEA3-003E6BC7F077}">
      <dsp:nvSpPr>
        <dsp:cNvPr id="0" name=""/>
        <dsp:cNvSpPr/>
      </dsp:nvSpPr>
      <dsp:spPr>
        <a:xfrm>
          <a:off x="2104806" y="0"/>
          <a:ext cx="2215676" cy="1916725"/>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altLang="el-GR" sz="1500" kern="1200" dirty="0" smtClean="0">
              <a:ea typeface="ＭＳ Ｐゴシック" pitchFamily="34" charset="-128"/>
            </a:rPr>
            <a:t>1.The project fiches of the submitted project proposals; </a:t>
          </a:r>
          <a:endParaRPr lang="el-GR" sz="1500" kern="1200" dirty="0"/>
        </a:p>
      </dsp:txBody>
      <dsp:txXfrm>
        <a:off x="2400229" y="335426"/>
        <a:ext cx="1624829" cy="862526"/>
      </dsp:txXfrm>
    </dsp:sp>
    <dsp:sp modelId="{2A5056BA-67FF-48EB-B652-455B143F6FB8}">
      <dsp:nvSpPr>
        <dsp:cNvPr id="0" name=""/>
        <dsp:cNvSpPr/>
      </dsp:nvSpPr>
      <dsp:spPr>
        <a:xfrm>
          <a:off x="3094232" y="1249122"/>
          <a:ext cx="2035633" cy="1816783"/>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altLang="el-GR" sz="1800" kern="1200" dirty="0" smtClean="0">
              <a:ea typeface="ＭＳ Ｐゴシック" pitchFamily="34" charset="-128"/>
            </a:rPr>
            <a:t>3. All evaluation forms</a:t>
          </a:r>
          <a:endParaRPr lang="el-GR" sz="1800" kern="1200" dirty="0"/>
        </a:p>
      </dsp:txBody>
      <dsp:txXfrm>
        <a:off x="3716797" y="1718457"/>
        <a:ext cx="1221380" cy="999231"/>
      </dsp:txXfrm>
    </dsp:sp>
    <dsp:sp modelId="{11FA9F58-F684-4713-BD88-B6368F1EFD8D}">
      <dsp:nvSpPr>
        <dsp:cNvPr id="0" name=""/>
        <dsp:cNvSpPr/>
      </dsp:nvSpPr>
      <dsp:spPr>
        <a:xfrm>
          <a:off x="1367449" y="1311112"/>
          <a:ext cx="2032817" cy="1816783"/>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altLang="el-GR" sz="1500" kern="1200" dirty="0" smtClean="0">
              <a:ea typeface="ＭＳ Ｐゴシック" pitchFamily="34" charset="-128"/>
            </a:rPr>
            <a:t>2. A ranking list of the evaluated project proposals; </a:t>
          </a:r>
          <a:endParaRPr lang="el-GR" sz="1500" kern="1200" dirty="0"/>
        </a:p>
      </dsp:txBody>
      <dsp:txXfrm>
        <a:off x="1558873" y="1780448"/>
        <a:ext cx="1219690" cy="9992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30" tIns="45716" rIns="91430" bIns="45716" rtlCol="0"/>
          <a:lstStyle>
            <a:lvl1pPr algn="l">
              <a:defRPr sz="1200"/>
            </a:lvl1pPr>
          </a:lstStyle>
          <a:p>
            <a:r>
              <a:rPr lang="it-IT" smtClean="0"/>
              <a:t>Interreg IPA CBC Programme "Greece - Albania 2014 - 2020"</a:t>
            </a:r>
            <a:endParaRPr lang="el-GR"/>
          </a:p>
        </p:txBody>
      </p:sp>
      <p:sp>
        <p:nvSpPr>
          <p:cNvPr id="3" name="2 - Θέση ημερομηνίας"/>
          <p:cNvSpPr>
            <a:spLocks noGrp="1"/>
          </p:cNvSpPr>
          <p:nvPr>
            <p:ph type="dt" sz="quarter" idx="1"/>
          </p:nvPr>
        </p:nvSpPr>
        <p:spPr>
          <a:xfrm>
            <a:off x="3850443" y="0"/>
            <a:ext cx="2945659" cy="496411"/>
          </a:xfrm>
          <a:prstGeom prst="rect">
            <a:avLst/>
          </a:prstGeom>
        </p:spPr>
        <p:txBody>
          <a:bodyPr vert="horz" lIns="91430" tIns="45716" rIns="91430" bIns="45716" rtlCol="0"/>
          <a:lstStyle>
            <a:lvl1pPr algn="r">
              <a:defRPr sz="1200"/>
            </a:lvl1pPr>
          </a:lstStyle>
          <a:p>
            <a:fld id="{E257E4E1-145B-4435-992D-5DFE802E3F47}" type="datetimeFigureOut">
              <a:rPr lang="el-GR" smtClean="0"/>
              <a:pPr/>
              <a:t>15/11/2018</a:t>
            </a:fld>
            <a:endParaRPr lang="el-GR"/>
          </a:p>
        </p:txBody>
      </p:sp>
      <p:sp>
        <p:nvSpPr>
          <p:cNvPr id="4" name="3 - Θέση υποσέλιδου"/>
          <p:cNvSpPr>
            <a:spLocks noGrp="1"/>
          </p:cNvSpPr>
          <p:nvPr>
            <p:ph type="ftr" sz="quarter" idx="2"/>
          </p:nvPr>
        </p:nvSpPr>
        <p:spPr>
          <a:xfrm>
            <a:off x="0" y="9430091"/>
            <a:ext cx="2945659" cy="496411"/>
          </a:xfrm>
          <a:prstGeom prst="rect">
            <a:avLst/>
          </a:prstGeom>
        </p:spPr>
        <p:txBody>
          <a:bodyPr vert="horz" lIns="91430" tIns="45716" rIns="91430" bIns="45716"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50443" y="9430091"/>
            <a:ext cx="2945659" cy="496411"/>
          </a:xfrm>
          <a:prstGeom prst="rect">
            <a:avLst/>
          </a:prstGeom>
        </p:spPr>
        <p:txBody>
          <a:bodyPr vert="horz" lIns="91430" tIns="45716" rIns="91430" bIns="45716" rtlCol="0" anchor="b"/>
          <a:lstStyle>
            <a:lvl1pPr algn="r">
              <a:defRPr sz="1200"/>
            </a:lvl1pPr>
          </a:lstStyle>
          <a:p>
            <a:fld id="{16E5A5EB-2922-4A24-AD01-328DA406266D}" type="slidenum">
              <a:rPr lang="el-GR" smtClean="0"/>
              <a:pPr/>
              <a:t>‹#›</a:t>
            </a:fld>
            <a:endParaRPr lang="el-GR"/>
          </a:p>
        </p:txBody>
      </p:sp>
    </p:spTree>
    <p:extLst>
      <p:ext uri="{BB962C8B-B14F-4D97-AF65-F5344CB8AC3E}">
        <p14:creationId xmlns:p14="http://schemas.microsoft.com/office/powerpoint/2010/main" val="108960695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30" tIns="45716" rIns="91430" bIns="45716" rtlCol="0"/>
          <a:lstStyle>
            <a:lvl1pPr algn="l">
              <a:defRPr sz="1200"/>
            </a:lvl1pPr>
          </a:lstStyle>
          <a:p>
            <a:r>
              <a:rPr lang="it-IT" smtClean="0"/>
              <a:t>Interreg IPA CBC Programme "Greece - Albania 2014 - 2020"</a:t>
            </a:r>
            <a:endParaRPr lang="el-GR"/>
          </a:p>
        </p:txBody>
      </p:sp>
      <p:sp>
        <p:nvSpPr>
          <p:cNvPr id="3" name="2 - Θέση ημερομηνίας"/>
          <p:cNvSpPr>
            <a:spLocks noGrp="1"/>
          </p:cNvSpPr>
          <p:nvPr>
            <p:ph type="dt" idx="1"/>
          </p:nvPr>
        </p:nvSpPr>
        <p:spPr>
          <a:xfrm>
            <a:off x="3850443" y="0"/>
            <a:ext cx="2945659" cy="496411"/>
          </a:xfrm>
          <a:prstGeom prst="rect">
            <a:avLst/>
          </a:prstGeom>
        </p:spPr>
        <p:txBody>
          <a:bodyPr vert="horz" lIns="91430" tIns="45716" rIns="91430" bIns="45716" rtlCol="0"/>
          <a:lstStyle>
            <a:lvl1pPr algn="r">
              <a:defRPr sz="1200"/>
            </a:lvl1pPr>
          </a:lstStyle>
          <a:p>
            <a:fld id="{A5CB1AD4-C596-444B-A8FB-4F1009CD1126}" type="datetimeFigureOut">
              <a:rPr lang="el-GR" smtClean="0"/>
              <a:pPr/>
              <a:t>15/11/2018</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6" rIns="91430" bIns="45716" rtlCol="0" anchor="ctr"/>
          <a:lstStyle/>
          <a:p>
            <a:endParaRPr lang="el-GR"/>
          </a:p>
        </p:txBody>
      </p:sp>
      <p:sp>
        <p:nvSpPr>
          <p:cNvPr id="5" name="4 - Θέση σημειώσεων"/>
          <p:cNvSpPr>
            <a:spLocks noGrp="1"/>
          </p:cNvSpPr>
          <p:nvPr>
            <p:ph type="body" sz="quarter" idx="3"/>
          </p:nvPr>
        </p:nvSpPr>
        <p:spPr>
          <a:xfrm>
            <a:off x="679768" y="4715908"/>
            <a:ext cx="5438140" cy="4467701"/>
          </a:xfrm>
          <a:prstGeom prst="rect">
            <a:avLst/>
          </a:prstGeom>
        </p:spPr>
        <p:txBody>
          <a:bodyPr vert="horz" lIns="91430" tIns="45716" rIns="91430" bIns="45716"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1430" tIns="45716" rIns="91430" bIns="45716"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1430" tIns="45716" rIns="91430" bIns="45716" rtlCol="0" anchor="b"/>
          <a:lstStyle>
            <a:lvl1pPr algn="r">
              <a:defRPr sz="1200"/>
            </a:lvl1pPr>
          </a:lstStyle>
          <a:p>
            <a:fld id="{F086157C-7C6B-4C32-85A6-BA38B17284B0}" type="slidenum">
              <a:rPr lang="el-GR" smtClean="0"/>
              <a:pPr/>
              <a:t>‹#›</a:t>
            </a:fld>
            <a:endParaRPr lang="el-GR"/>
          </a:p>
        </p:txBody>
      </p:sp>
    </p:spTree>
    <p:extLst>
      <p:ext uri="{BB962C8B-B14F-4D97-AF65-F5344CB8AC3E}">
        <p14:creationId xmlns:p14="http://schemas.microsoft.com/office/powerpoint/2010/main" val="87991229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5" name="4 - Θέση κεφαλίδας"/>
          <p:cNvSpPr>
            <a:spLocks noGrp="1"/>
          </p:cNvSpPr>
          <p:nvPr>
            <p:ph type="hdr" sz="quarter" idx="11"/>
          </p:nvPr>
        </p:nvSpPr>
        <p:spPr/>
        <p:txBody>
          <a:bodyPr/>
          <a:lstStyle/>
          <a:p>
            <a:r>
              <a:rPr lang="it-IT" smtClean="0"/>
              <a:t>Interreg IPA CBC Programme "Greece - Albania 2014 - 2020"</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5" name="4 - Θέση κεφαλίδας"/>
          <p:cNvSpPr>
            <a:spLocks noGrp="1"/>
          </p:cNvSpPr>
          <p:nvPr>
            <p:ph type="hdr" sz="quarter" idx="11"/>
          </p:nvPr>
        </p:nvSpPr>
        <p:spPr/>
        <p:txBody>
          <a:bodyPr/>
          <a:lstStyle/>
          <a:p>
            <a:r>
              <a:rPr lang="it-IT" smtClean="0"/>
              <a:t>Interreg IPA CBC Programme "Greece - Albania 2014 - 2020"</a:t>
            </a:r>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κεφαλίδας 3"/>
          <p:cNvSpPr>
            <a:spLocks noGrp="1"/>
          </p:cNvSpPr>
          <p:nvPr>
            <p:ph type="hdr" sz="quarter" idx="10"/>
          </p:nvPr>
        </p:nvSpPr>
        <p:spPr/>
        <p:txBody>
          <a:bodyPr/>
          <a:lstStyle/>
          <a:p>
            <a:r>
              <a:rPr lang="it-IT" smtClean="0"/>
              <a:t>Interreg IPA CBC Programme "Greece - Albania 2014 - 2020"</a:t>
            </a:r>
            <a:endParaRPr lang="el-GR"/>
          </a:p>
        </p:txBody>
      </p:sp>
    </p:spTree>
    <p:extLst>
      <p:ext uri="{BB962C8B-B14F-4D97-AF65-F5344CB8AC3E}">
        <p14:creationId xmlns:p14="http://schemas.microsoft.com/office/powerpoint/2010/main" val="1271595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7E7C932F-0496-489A-AB9B-A9520B5625BD}" type="datetime1">
              <a:rPr lang="el-GR" smtClean="0"/>
              <a:t>15/11/2018</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r>
              <a:rPr lang="en-US" smtClean="0"/>
              <a:t>Info Days 4th Call, Albania 20, 22/11/2018  Greece 07/12/2018</a:t>
            </a:r>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5A44EF6-51B7-4685-A9C2-F6B4B1C2958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42A95DD-F898-47BE-A53D-7D2F9DA83558}" type="datetime1">
              <a:rPr lang="el-GR" smtClean="0"/>
              <a:t>15/11/2018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948A1D8-506F-4D4B-A121-CA2510BCD4F0}" type="datetime1">
              <a:rPr lang="el-GR" smtClean="0"/>
              <a:t>15/11/2018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BFC78D0-F315-4D40-B12F-6EAE9A765F97}" type="datetime1">
              <a:rPr lang="el-GR" smtClean="0"/>
              <a:t>15/11/2018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D1CF818A-7BF3-4E98-B5BE-406F3A3919E4}" type="datetime1">
              <a:rPr lang="el-GR" smtClean="0"/>
              <a:t>15/11/2018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581C94D-010D-4AED-A54B-CE082FF39902}" type="datetime1">
              <a:rPr lang="el-GR" smtClean="0"/>
              <a:t>15/11/2018</a:t>
            </a:fld>
            <a:endParaRPr lang="el-GR"/>
          </a:p>
        </p:txBody>
      </p:sp>
      <p:sp>
        <p:nvSpPr>
          <p:cNvPr id="6" name="5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4053407B-87C6-44DB-BB3D-40904E39F6D4}" type="datetime1">
              <a:rPr lang="el-GR" smtClean="0"/>
              <a:t>15/11/2018</a:t>
            </a:fld>
            <a:endParaRPr lang="el-GR"/>
          </a:p>
        </p:txBody>
      </p:sp>
      <p:sp>
        <p:nvSpPr>
          <p:cNvPr id="8" name="7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9" name="8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783290B5-E1FA-435C-8FD2-D0615EAA72A8}" type="datetime1">
              <a:rPr lang="el-GR" smtClean="0"/>
              <a:t>15/11/2018</a:t>
            </a:fld>
            <a:endParaRPr lang="el-GR"/>
          </a:p>
        </p:txBody>
      </p:sp>
      <p:sp>
        <p:nvSpPr>
          <p:cNvPr id="4" name="3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5" name="4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BEC96F6B-CC11-4F93-9354-179F56429FFB}" type="datetime1">
              <a:rPr lang="el-GR" smtClean="0"/>
              <a:t>15/11/2018</a:t>
            </a:fld>
            <a:endParaRPr lang="el-GR"/>
          </a:p>
        </p:txBody>
      </p:sp>
      <p:sp>
        <p:nvSpPr>
          <p:cNvPr id="3" name="2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4" name="3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06C6466F-D374-434D-A632-E7FDED5BB96E}" type="datetime1">
              <a:rPr lang="el-GR" smtClean="0"/>
              <a:t>15/11/2018</a:t>
            </a:fld>
            <a:endParaRPr lang="el-GR"/>
          </a:p>
        </p:txBody>
      </p:sp>
      <p:sp>
        <p:nvSpPr>
          <p:cNvPr id="6" name="5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3E0A85D5-48D9-4A56-AB45-18F08012A617}" type="datetime1">
              <a:rPr lang="el-GR" smtClean="0"/>
              <a:t>15/11/2018</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5A44EF6-51B7-4685-A9C2-F6B4B1C29586}"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B365F17-F222-4A22-96D0-E4F491271D04}" type="datetime1">
              <a:rPr lang="el-GR" smtClean="0"/>
              <a:t>15/11/2018</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Info Days 4th Call, Albania 20, 22/11/2018  Greece 07/12/2018</a:t>
            </a:r>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A44EF6-51B7-4685-A9C2-F6B4B1C2958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interreg.gr/" TargetMode="External"/><Relationship Id="rId4" Type="http://schemas.openxmlformats.org/officeDocument/2006/relationships/hyperlink" Target="http://www.greece-albania.e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reece-albania.eu/" TargetMode="External"/><Relationship Id="rId2" Type="http://schemas.openxmlformats.org/officeDocument/2006/relationships/hyperlink" Target="http://www.interreg.gr/" TargetMode="External"/><Relationship Id="rId1" Type="http://schemas.openxmlformats.org/officeDocument/2006/relationships/slideLayout" Target="../slideLayouts/slideLayout2.xml"/><Relationship Id="rId4" Type="http://schemas.openxmlformats.org/officeDocument/2006/relationships/hyperlink" Target="http://www.punetejashtme.gov.a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koktsidou@mou.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n-US" b="1" dirty="0" smtClean="0">
                <a:effectLst>
                  <a:outerShdw blurRad="38100" dist="38100" dir="2700000" algn="tl">
                    <a:srgbClr val="000000">
                      <a:alpha val="43137"/>
                    </a:srgbClr>
                  </a:outerShdw>
                </a:effectLst>
              </a:rPr>
              <a:t>“Project Selection Procedure/Criteria”</a:t>
            </a:r>
          </a:p>
        </p:txBody>
      </p:sp>
      <p:pic>
        <p:nvPicPr>
          <p:cNvPr id="4" name="3 - Εικόνα"/>
          <p:cNvPicPr/>
          <p:nvPr/>
        </p:nvPicPr>
        <p:blipFill>
          <a:blip r:embed="rId2" cstate="print"/>
          <a:srcRect/>
          <a:stretch>
            <a:fillRect/>
          </a:stretch>
        </p:blipFill>
        <p:spPr bwMode="auto">
          <a:xfrm>
            <a:off x="827584" y="1052736"/>
            <a:ext cx="7416824" cy="2217787"/>
          </a:xfrm>
          <a:prstGeom prst="rect">
            <a:avLst/>
          </a:prstGeom>
          <a:noFill/>
          <a:ln w="9525">
            <a:noFill/>
            <a:miter lim="800000"/>
            <a:headEnd/>
            <a:tailEnd/>
          </a:ln>
        </p:spPr>
      </p:pic>
      <p:pic>
        <p:nvPicPr>
          <p:cNvPr id="5" name="Picture 9"/>
          <p:cNvPicPr>
            <a:picLocks noChangeAspect="1" noChangeArrowheads="1"/>
          </p:cNvPicPr>
          <p:nvPr/>
        </p:nvPicPr>
        <p:blipFill>
          <a:blip r:embed="rId3" cstate="print"/>
          <a:srcRect/>
          <a:stretch>
            <a:fillRect/>
          </a:stretch>
        </p:blipFill>
        <p:spPr bwMode="auto">
          <a:xfrm>
            <a:off x="7236296" y="5517232"/>
            <a:ext cx="1512168" cy="952570"/>
          </a:xfrm>
          <a:prstGeom prst="rect">
            <a:avLst/>
          </a:prstGeom>
          <a:noFill/>
          <a:ln w="9525">
            <a:noFill/>
            <a:miter lim="800000"/>
            <a:headEnd/>
            <a:tailEnd/>
          </a:ln>
        </p:spPr>
      </p:pic>
      <p:sp>
        <p:nvSpPr>
          <p:cNvPr id="6" name="5 - TextBox"/>
          <p:cNvSpPr txBox="1"/>
          <p:nvPr/>
        </p:nvSpPr>
        <p:spPr>
          <a:xfrm>
            <a:off x="611560" y="5517232"/>
            <a:ext cx="4680520" cy="1169551"/>
          </a:xfrm>
          <a:prstGeom prst="rect">
            <a:avLst/>
          </a:prstGeom>
          <a:noFill/>
        </p:spPr>
        <p:txBody>
          <a:bodyPr wrap="square" rtlCol="0">
            <a:spAutoFit/>
          </a:bodyPr>
          <a:lstStyle/>
          <a:p>
            <a:r>
              <a:rPr lang="en-US" sz="1400" dirty="0" smtClean="0"/>
              <a:t>Joint Secretariat / Managing Authority of</a:t>
            </a:r>
          </a:p>
          <a:p>
            <a:r>
              <a:rPr lang="en-US" sz="1400" dirty="0" smtClean="0"/>
              <a:t>Interreg IPA CBC Programme “Greece – Albania 2014 – 2020 “</a:t>
            </a:r>
          </a:p>
          <a:p>
            <a:r>
              <a:rPr lang="en-US" sz="1400" dirty="0" smtClean="0">
                <a:hlinkClick r:id="rId4"/>
              </a:rPr>
              <a:t>www.greece-albania.eu</a:t>
            </a:r>
            <a:endParaRPr lang="en-US" sz="1400" dirty="0" smtClean="0"/>
          </a:p>
          <a:p>
            <a:r>
              <a:rPr lang="en-US" sz="1400" dirty="0" smtClean="0">
                <a:hlinkClick r:id="rId5"/>
              </a:rPr>
              <a:t>www.interreg.gr</a:t>
            </a:r>
            <a:r>
              <a:rPr lang="en-US" sz="1400" dirty="0" smtClean="0"/>
              <a:t> </a:t>
            </a:r>
            <a:endParaRPr lang="el-GR" sz="1400" dirty="0"/>
          </a:p>
        </p:txBody>
      </p:sp>
      <p:sp>
        <p:nvSpPr>
          <p:cNvPr id="8" name="Θέση υποσέλιδου 2"/>
          <p:cNvSpPr>
            <a:spLocks noGrp="1"/>
          </p:cNvSpPr>
          <p:nvPr>
            <p:ph type="ftr" sz="quarter" idx="11"/>
          </p:nvPr>
        </p:nvSpPr>
        <p:spPr>
          <a:xfrm>
            <a:off x="4067944" y="6407944"/>
            <a:ext cx="3096344"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484784"/>
            <a:ext cx="8229600" cy="4032448"/>
          </a:xfrm>
        </p:spPr>
        <p:txBody>
          <a:bodyPr>
            <a:noAutofit/>
          </a:bodyPr>
          <a:lstStyle/>
          <a:p>
            <a:pPr algn="just"/>
            <a:r>
              <a:rPr lang="en-US" sz="1600" dirty="0" smtClean="0"/>
              <a:t>Any </a:t>
            </a:r>
            <a:r>
              <a:rPr lang="en-US" sz="1600" dirty="0"/>
              <a:t>project beneficiary offering goods and services in the market in the context of the proposed project is thus an undertaking, </a:t>
            </a:r>
            <a:r>
              <a:rPr lang="en-US" sz="1600" b="1" dirty="0"/>
              <a:t>regardless of its legal status</a:t>
            </a:r>
            <a:r>
              <a:rPr lang="en-US" sz="1600" dirty="0"/>
              <a:t>, the way it is financed and whether its aim is to make profit or not.</a:t>
            </a:r>
            <a:endParaRPr lang="el-GR" sz="1600" dirty="0"/>
          </a:p>
          <a:p>
            <a:pPr algn="just"/>
            <a:endParaRPr lang="en-US" sz="1600" dirty="0" smtClean="0"/>
          </a:p>
          <a:p>
            <a:pPr algn="just"/>
            <a:r>
              <a:rPr lang="en-US" sz="1600" dirty="0" smtClean="0"/>
              <a:t>In </a:t>
            </a:r>
            <a:r>
              <a:rPr lang="en-US" sz="1600" dirty="0"/>
              <a:t>the evaluation of the existence of a potential State aid issue, the nature of the beneficiary is therefore not </a:t>
            </a:r>
            <a:r>
              <a:rPr lang="en-US" sz="1600" dirty="0" smtClean="0"/>
              <a:t>relevant. </a:t>
            </a:r>
            <a:r>
              <a:rPr lang="en-US" sz="1600" dirty="0"/>
              <a:t>In consequence, </a:t>
            </a:r>
            <a:r>
              <a:rPr lang="en-US" sz="1600" b="1" dirty="0"/>
              <a:t>the main element to take into account and to be assessed for state aid is the nature of the activities that the beneficiary institution and the project intend to implement through the public funding</a:t>
            </a:r>
            <a:r>
              <a:rPr lang="en-US" sz="1600" dirty="0" smtClean="0"/>
              <a:t>.</a:t>
            </a:r>
          </a:p>
          <a:p>
            <a:pPr algn="just"/>
            <a:endParaRPr lang="el-GR" sz="1600" dirty="0"/>
          </a:p>
          <a:p>
            <a:pPr algn="just"/>
            <a:r>
              <a:rPr lang="en-US" sz="1600" dirty="0" smtClean="0"/>
              <a:t>In </a:t>
            </a:r>
            <a:r>
              <a:rPr lang="en-US" sz="1600" dirty="0"/>
              <a:t>cases of state aid activities, the Managing Authority will ensure full compliance with the state aid rules and requirements and decrease the funding accordingly, acting in compliance with the application</a:t>
            </a:r>
            <a:r>
              <a:rPr lang="en-US" sz="1600" dirty="0" smtClean="0"/>
              <a:t>.</a:t>
            </a:r>
          </a:p>
          <a:p>
            <a:endParaRPr lang="en-US" sz="1600" dirty="0"/>
          </a:p>
          <a:p>
            <a:pPr marL="109728" indent="0">
              <a:buNone/>
            </a:pPr>
            <a:endParaRPr lang="el-GR" sz="1600" dirty="0"/>
          </a:p>
        </p:txBody>
      </p:sp>
      <p:sp>
        <p:nvSpPr>
          <p:cNvPr id="4" name="3 - Τίτλος"/>
          <p:cNvSpPr>
            <a:spLocks noGrp="1"/>
          </p:cNvSpPr>
          <p:nvPr>
            <p:ph type="title"/>
          </p:nvPr>
        </p:nvSpPr>
        <p:spPr/>
        <p:txBody>
          <a:bodyPr>
            <a:normAutofit/>
          </a:bodyPr>
          <a:lstStyle/>
          <a:p>
            <a:pPr algn="ctr"/>
            <a:r>
              <a:rPr lang="en-US" sz="2400" dirty="0" smtClean="0">
                <a:solidFill>
                  <a:schemeClr val="accent5"/>
                </a:solidFill>
                <a:ea typeface="ＭＳ Ｐゴシック" pitchFamily="34" charset="-128"/>
              </a:rPr>
              <a:t>STATE </a:t>
            </a:r>
            <a:r>
              <a:rPr lang="en-US" sz="2400" dirty="0">
                <a:solidFill>
                  <a:schemeClr val="accent5"/>
                </a:solidFill>
                <a:ea typeface="ＭＳ Ｐゴシック" pitchFamily="34" charset="-128"/>
              </a:rPr>
              <a:t>AID </a:t>
            </a:r>
            <a:r>
              <a:rPr lang="en-US" sz="2400" dirty="0" smtClean="0">
                <a:solidFill>
                  <a:schemeClr val="accent5"/>
                </a:solidFill>
                <a:ea typeface="ＭＳ Ｐゴシック" pitchFamily="34" charset="-128"/>
              </a:rPr>
              <a:t>(2/2) </a:t>
            </a:r>
            <a:endParaRPr lang="el-GR" sz="2400" dirty="0">
              <a:solidFill>
                <a:schemeClr val="accent5"/>
              </a:solidFill>
              <a:ea typeface="ＭＳ Ｐゴシック" pitchFamily="34" charset="-128"/>
            </a:endParaRPr>
          </a:p>
        </p:txBody>
      </p:sp>
      <p:sp>
        <p:nvSpPr>
          <p:cNvPr id="6" name="Θέση υποσέλιδου 2"/>
          <p:cNvSpPr>
            <a:spLocks noGrp="1"/>
          </p:cNvSpPr>
          <p:nvPr>
            <p:ph type="ftr" sz="quarter" idx="11"/>
          </p:nvPr>
        </p:nvSpPr>
        <p:spPr>
          <a:xfrm>
            <a:off x="4380072" y="6407944"/>
            <a:ext cx="3072248" cy="365125"/>
          </a:xfrm>
        </p:spPr>
        <p:txBody>
          <a:bodyPr/>
          <a:lstStyle/>
          <a:p>
            <a:r>
              <a:rPr lang="en-US" smtClean="0"/>
              <a:t>Info Days 4th Call, Albania 20, 22/11/2018  Greece 07/12/2018</a:t>
            </a:r>
            <a:endParaRPr lang="el-GR" dirty="0"/>
          </a:p>
        </p:txBody>
      </p:sp>
    </p:spTree>
    <p:extLst>
      <p:ext uri="{BB962C8B-B14F-4D97-AF65-F5344CB8AC3E}">
        <p14:creationId xmlns:p14="http://schemas.microsoft.com/office/powerpoint/2010/main" val="1277129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lnSpc>
                <a:spcPct val="200000"/>
              </a:lnSpc>
            </a:pPr>
            <a:endParaRPr lang="en-GB" altLang="el-GR" sz="1800" dirty="0">
              <a:solidFill>
                <a:schemeClr val="tx2"/>
              </a:solidFill>
              <a:ea typeface="ＭＳ Ｐゴシック" pitchFamily="34" charset="-128"/>
            </a:endParaRPr>
          </a:p>
          <a:p>
            <a:pPr algn="just">
              <a:lnSpc>
                <a:spcPct val="200000"/>
              </a:lnSpc>
            </a:pPr>
            <a:r>
              <a:rPr lang="en-GB" altLang="el-GR" sz="2100" dirty="0" smtClean="0">
                <a:solidFill>
                  <a:schemeClr val="tx2"/>
                </a:solidFill>
                <a:ea typeface="ＭＳ Ｐゴシック" pitchFamily="34" charset="-128"/>
              </a:rPr>
              <a:t>Projects </a:t>
            </a:r>
            <a:r>
              <a:rPr lang="en-GB" altLang="el-GR" sz="2100" dirty="0">
                <a:solidFill>
                  <a:schemeClr val="tx2"/>
                </a:solidFill>
                <a:ea typeface="ＭＳ Ｐゴシック" pitchFamily="34" charset="-128"/>
              </a:rPr>
              <a:t>need to be compatible with the approved S.E.A.</a:t>
            </a:r>
          </a:p>
          <a:p>
            <a:pPr algn="just">
              <a:lnSpc>
                <a:spcPct val="200000"/>
              </a:lnSpc>
            </a:pPr>
            <a:r>
              <a:rPr lang="en-US" altLang="el-GR" sz="2100" dirty="0">
                <a:solidFill>
                  <a:schemeClr val="tx2"/>
                </a:solidFill>
                <a:ea typeface="ＭＳ Ｐゴシック" pitchFamily="34" charset="-128"/>
              </a:rPr>
              <a:t>Identification of expected consequences of the project</a:t>
            </a:r>
            <a:endParaRPr lang="en-GB" altLang="el-GR" sz="2100" dirty="0">
              <a:solidFill>
                <a:schemeClr val="tx2"/>
              </a:solidFill>
              <a:ea typeface="ＭＳ Ｐゴシック" pitchFamily="34" charset="-128"/>
            </a:endParaRPr>
          </a:p>
          <a:p>
            <a:pPr algn="just">
              <a:lnSpc>
                <a:spcPct val="200000"/>
              </a:lnSpc>
            </a:pPr>
            <a:r>
              <a:rPr lang="en-GB" altLang="el-GR" sz="2100" dirty="0">
                <a:solidFill>
                  <a:schemeClr val="tx2"/>
                </a:solidFill>
                <a:ea typeface="ＭＳ Ｐゴシック" pitchFamily="34" charset="-128"/>
              </a:rPr>
              <a:t>Classification of consequences (neutral, positive, negative)</a:t>
            </a:r>
          </a:p>
          <a:p>
            <a:pPr algn="just">
              <a:lnSpc>
                <a:spcPct val="200000"/>
              </a:lnSpc>
            </a:pPr>
            <a:r>
              <a:rPr lang="en-GB" altLang="el-GR" sz="2100" dirty="0">
                <a:solidFill>
                  <a:schemeClr val="tx2"/>
                </a:solidFill>
                <a:ea typeface="ＭＳ Ｐゴシック" pitchFamily="34" charset="-128"/>
              </a:rPr>
              <a:t>Not used for project scoring purposes</a:t>
            </a:r>
            <a:endParaRPr lang="el-GR" sz="2100" dirty="0">
              <a:solidFill>
                <a:schemeClr val="tx2"/>
              </a:solidFill>
              <a:ea typeface="ＭＳ Ｐゴシック" pitchFamily="34" charset="-128"/>
            </a:endParaRPr>
          </a:p>
        </p:txBody>
      </p:sp>
      <p:sp>
        <p:nvSpPr>
          <p:cNvPr id="4" name="3 - Τίτλος"/>
          <p:cNvSpPr>
            <a:spLocks noGrp="1"/>
          </p:cNvSpPr>
          <p:nvPr>
            <p:ph type="title"/>
          </p:nvPr>
        </p:nvSpPr>
        <p:spPr/>
        <p:txBody>
          <a:bodyPr>
            <a:normAutofit/>
          </a:bodyPr>
          <a:lstStyle/>
          <a:p>
            <a:pPr algn="ctr"/>
            <a:r>
              <a:rPr lang="en-US" sz="2400" dirty="0">
                <a:solidFill>
                  <a:schemeClr val="accent5"/>
                </a:solidFill>
                <a:ea typeface="ＭＳ Ｐゴシック" pitchFamily="34" charset="-128"/>
              </a:rPr>
              <a:t>S.E.A. COMPATIBILITY  </a:t>
            </a:r>
            <a:br>
              <a:rPr lang="en-US" sz="2400" dirty="0">
                <a:solidFill>
                  <a:schemeClr val="accent5"/>
                </a:solidFill>
                <a:ea typeface="ＭＳ Ｐゴシック" pitchFamily="34" charset="-128"/>
              </a:rPr>
            </a:br>
            <a:r>
              <a:rPr lang="en-US" sz="2400" dirty="0">
                <a:solidFill>
                  <a:schemeClr val="accent5"/>
                </a:solidFill>
                <a:ea typeface="ＭＳ Ｐゴシック" pitchFamily="34" charset="-128"/>
              </a:rPr>
              <a:t>(STRATEGIC ENVIROMENTAL ASSESMENT)</a:t>
            </a:r>
            <a:endParaRPr lang="el-GR" sz="2400" dirty="0"/>
          </a:p>
        </p:txBody>
      </p:sp>
      <p:sp>
        <p:nvSpPr>
          <p:cNvPr id="6" name="Θέση υποσέλιδου 2"/>
          <p:cNvSpPr>
            <a:spLocks noGrp="1"/>
          </p:cNvSpPr>
          <p:nvPr>
            <p:ph type="ftr" sz="quarter" idx="11"/>
          </p:nvPr>
        </p:nvSpPr>
        <p:spPr>
          <a:xfrm>
            <a:off x="4380072" y="6407944"/>
            <a:ext cx="3216264"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lgn="ctr">
              <a:buNone/>
            </a:pPr>
            <a:endParaRPr lang="en-US" sz="3200" dirty="0" smtClean="0"/>
          </a:p>
          <a:p>
            <a:pPr marL="109728" indent="0" algn="ctr">
              <a:buNone/>
            </a:pPr>
            <a:r>
              <a:rPr lang="en-US" sz="3200" b="1" dirty="0" smtClean="0"/>
              <a:t>State Aid and S.E.A. Compatibility</a:t>
            </a:r>
            <a:r>
              <a:rPr lang="en-US" sz="3200" dirty="0" smtClean="0"/>
              <a:t> evaluation will be performed </a:t>
            </a:r>
            <a:r>
              <a:rPr lang="en-US" sz="3200" b="1" u="sng" dirty="0" smtClean="0"/>
              <a:t>only</a:t>
            </a:r>
            <a:r>
              <a:rPr lang="en-US" sz="3200" dirty="0" smtClean="0"/>
              <a:t> for the projects that will be proposed to the Joint Monitoring Committee for Funding</a:t>
            </a:r>
            <a:endParaRPr lang="el-GR" sz="3200" dirty="0"/>
          </a:p>
        </p:txBody>
      </p:sp>
      <p:sp>
        <p:nvSpPr>
          <p:cNvPr id="3" name="Θέση υποσέλιδου 2"/>
          <p:cNvSpPr>
            <a:spLocks noGrp="1"/>
          </p:cNvSpPr>
          <p:nvPr>
            <p:ph type="ftr" sz="quarter" idx="11"/>
          </p:nvPr>
        </p:nvSpPr>
        <p:spPr>
          <a:xfrm>
            <a:off x="5004048" y="6237312"/>
            <a:ext cx="2350681"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a:bodyPr>
          <a:lstStyle/>
          <a:p>
            <a:pPr algn="ctr"/>
            <a:r>
              <a:rPr lang="en-US" sz="3600" dirty="0">
                <a:solidFill>
                  <a:schemeClr val="accent5"/>
                </a:solidFill>
                <a:ea typeface="ＭＳ Ｐゴシック" pitchFamily="34" charset="-128"/>
              </a:rPr>
              <a:t>STATE </a:t>
            </a:r>
            <a:r>
              <a:rPr lang="en-US" sz="3600" dirty="0" smtClean="0">
                <a:solidFill>
                  <a:schemeClr val="accent5"/>
                </a:solidFill>
                <a:ea typeface="ＭＳ Ｐゴシック" pitchFamily="34" charset="-128"/>
              </a:rPr>
              <a:t>AID - </a:t>
            </a:r>
            <a:r>
              <a:rPr lang="en-US" sz="3600" dirty="0">
                <a:solidFill>
                  <a:schemeClr val="accent5"/>
                </a:solidFill>
                <a:ea typeface="ＭＳ Ｐゴシック" pitchFamily="34" charset="-128"/>
              </a:rPr>
              <a:t>S.E.A. COMPATIBILITY </a:t>
            </a:r>
            <a:endParaRPr lang="el-GR" sz="3600" dirty="0"/>
          </a:p>
        </p:txBody>
      </p:sp>
    </p:spTree>
    <p:extLst>
      <p:ext uri="{BB962C8B-B14F-4D97-AF65-F5344CB8AC3E}">
        <p14:creationId xmlns:p14="http://schemas.microsoft.com/office/powerpoint/2010/main" val="425998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729878"/>
            <a:ext cx="8229600" cy="5256584"/>
          </a:xfrm>
        </p:spPr>
        <p:txBody>
          <a:bodyPr>
            <a:normAutofit/>
          </a:bodyPr>
          <a:lstStyle/>
          <a:p>
            <a:pPr marL="514350" indent="-514350" algn="just">
              <a:buFont typeface="Arial" charset="0"/>
              <a:buAutoNum type="arabicPeriod"/>
            </a:pPr>
            <a:r>
              <a:rPr lang="en-GB" altLang="el-GR" sz="1600" dirty="0">
                <a:ea typeface="ＭＳ Ｐゴシック" pitchFamily="34" charset="-128"/>
              </a:rPr>
              <a:t>At the end of the evaluation process, the </a:t>
            </a:r>
            <a:r>
              <a:rPr lang="en-GB" altLang="el-GR" sz="1600" b="1" dirty="0">
                <a:ea typeface="ＭＳ Ｐゴシック" pitchFamily="34" charset="-128"/>
              </a:rPr>
              <a:t>Joint Secretariat </a:t>
            </a:r>
            <a:r>
              <a:rPr lang="en-GB" altLang="el-GR" sz="1600" dirty="0">
                <a:ea typeface="ＭＳ Ｐゴシック" pitchFamily="34" charset="-128"/>
              </a:rPr>
              <a:t>draws up </a:t>
            </a:r>
            <a:r>
              <a:rPr lang="en-US" altLang="el-GR" sz="1600" dirty="0">
                <a:ea typeface="ＭＳ Ｐゴシック" pitchFamily="34" charset="-128"/>
              </a:rPr>
              <a:t>a </a:t>
            </a:r>
            <a:r>
              <a:rPr lang="en-US" altLang="el-GR" sz="1600" b="1" dirty="0">
                <a:ea typeface="ＭＳ Ｐゴシック" pitchFamily="34" charset="-128"/>
              </a:rPr>
              <a:t>shortlist</a:t>
            </a:r>
            <a:r>
              <a:rPr lang="en-US" altLang="el-GR" sz="1600" dirty="0">
                <a:ea typeface="ＭＳ Ｐゴシック" pitchFamily="34" charset="-128"/>
              </a:rPr>
              <a:t> ranking the proposals per priority axis </a:t>
            </a:r>
            <a:r>
              <a:rPr lang="en-GB" altLang="el-GR" sz="1600" dirty="0">
                <a:ea typeface="ＭＳ Ｐゴシック" pitchFamily="34" charset="-128"/>
              </a:rPr>
              <a:t>(from the highest score downward</a:t>
            </a:r>
            <a:r>
              <a:rPr lang="en-GB" altLang="el-GR" sz="1600" dirty="0" smtClean="0">
                <a:ea typeface="ＭＳ Ｐゴシック" pitchFamily="34" charset="-128"/>
              </a:rPr>
              <a:t>).</a:t>
            </a:r>
          </a:p>
          <a:p>
            <a:pPr marL="514350" indent="-514350" algn="just">
              <a:buFont typeface="Arial" charset="0"/>
              <a:buAutoNum type="arabicPeriod"/>
            </a:pPr>
            <a:r>
              <a:rPr lang="en-US" altLang="el-GR" sz="1600" dirty="0" smtClean="0">
                <a:ea typeface="ＭＳ Ｐゴシック" pitchFamily="34" charset="-128"/>
              </a:rPr>
              <a:t>The </a:t>
            </a:r>
            <a:r>
              <a:rPr lang="en-US" altLang="el-GR" sz="1600" dirty="0">
                <a:ea typeface="ＭＳ Ｐゴシック" pitchFamily="34" charset="-128"/>
              </a:rPr>
              <a:t>Managing Authority </a:t>
            </a:r>
            <a:r>
              <a:rPr lang="en-US" altLang="el-GR" sz="1600" b="1" dirty="0">
                <a:ea typeface="ＭＳ Ｐゴシック" pitchFamily="34" charset="-128"/>
              </a:rPr>
              <a:t>ensures</a:t>
            </a:r>
            <a:r>
              <a:rPr lang="en-US" altLang="el-GR" sz="1600" dirty="0">
                <a:ea typeface="ＭＳ Ｐゴシック" pitchFamily="34" charset="-128"/>
              </a:rPr>
              <a:t> that the evaluation procedure is carried out in accordance to the requirements of the </a:t>
            </a:r>
            <a:r>
              <a:rPr lang="en-US" altLang="el-GR" sz="1600" dirty="0" smtClean="0">
                <a:ea typeface="ＭＳ Ｐゴシック" pitchFamily="34" charset="-128"/>
              </a:rPr>
              <a:t>Call and </a:t>
            </a:r>
            <a:r>
              <a:rPr lang="en-US" altLang="el-GR" sz="1600" dirty="0">
                <a:ea typeface="ＭＳ Ｐゴシック" pitchFamily="34" charset="-128"/>
              </a:rPr>
              <a:t>the approved selection </a:t>
            </a:r>
            <a:r>
              <a:rPr lang="en-US" altLang="el-GR" sz="1600" dirty="0" smtClean="0">
                <a:ea typeface="ＭＳ Ｐゴシック" pitchFamily="34" charset="-128"/>
              </a:rPr>
              <a:t>criteria.</a:t>
            </a:r>
          </a:p>
          <a:p>
            <a:pPr marL="514350" indent="-514350" algn="just">
              <a:buFont typeface="Arial" charset="0"/>
              <a:buAutoNum type="arabicPeriod"/>
            </a:pPr>
            <a:r>
              <a:rPr lang="en-US" altLang="el-GR" sz="1600" dirty="0" smtClean="0">
                <a:ea typeface="ＭＳ Ｐゴシック" pitchFamily="34" charset="-128"/>
              </a:rPr>
              <a:t>The </a:t>
            </a:r>
            <a:r>
              <a:rPr lang="en-US" altLang="el-GR" sz="1600" dirty="0">
                <a:ea typeface="ＭＳ Ｐゴシック" pitchFamily="34" charset="-128"/>
              </a:rPr>
              <a:t>MA/JS </a:t>
            </a:r>
            <a:r>
              <a:rPr lang="en-US" altLang="el-GR" sz="1600" b="1" dirty="0">
                <a:ea typeface="ＭＳ Ｐゴシック" pitchFamily="34" charset="-128"/>
              </a:rPr>
              <a:t>submits</a:t>
            </a:r>
            <a:r>
              <a:rPr lang="en-US" altLang="el-GR" sz="1600" dirty="0">
                <a:ea typeface="ＭＳ Ｐゴシック" pitchFamily="34" charset="-128"/>
              </a:rPr>
              <a:t> to the Joint Monitoring Committee for </a:t>
            </a:r>
            <a:r>
              <a:rPr lang="en-US" altLang="el-GR" sz="1600" b="1" dirty="0" smtClean="0">
                <a:ea typeface="ＭＳ Ｐゴシック" pitchFamily="34" charset="-128"/>
              </a:rPr>
              <a:t>pre-approval</a:t>
            </a:r>
            <a:endParaRPr lang="en-US" altLang="el-GR" sz="1600" b="1" dirty="0" smtClean="0">
              <a:ea typeface="ＭＳ Ｐゴシック" pitchFamily="34" charset="-128"/>
            </a:endParaRPr>
          </a:p>
          <a:p>
            <a:pPr marL="514350" indent="-514350" algn="just">
              <a:buFont typeface="Arial" charset="0"/>
              <a:buAutoNum type="arabicPeriod"/>
            </a:pPr>
            <a:r>
              <a:rPr lang="en-US" sz="1600" dirty="0" smtClean="0"/>
              <a:t>Following the </a:t>
            </a:r>
            <a:r>
              <a:rPr lang="en-US" sz="1600" dirty="0" smtClean="0"/>
              <a:t>pre-approval, t</a:t>
            </a:r>
            <a:r>
              <a:rPr lang="en-US" sz="1600" dirty="0" smtClean="0"/>
              <a:t>he </a:t>
            </a:r>
            <a:r>
              <a:rPr lang="en-US" sz="1600" dirty="0"/>
              <a:t>JS will request the respective documents by the Lead Beneficiaries, in order to examine the </a:t>
            </a:r>
            <a:r>
              <a:rPr lang="en-US" sz="1600" b="1" dirty="0"/>
              <a:t>eligibility</a:t>
            </a:r>
            <a:r>
              <a:rPr lang="en-US" sz="1600" dirty="0"/>
              <a:t> of the beneficiaries participating in each project. </a:t>
            </a:r>
            <a:endParaRPr lang="en-GB" altLang="el-GR" sz="1600" dirty="0">
              <a:ea typeface="ＭＳ Ｐゴシック" pitchFamily="34" charset="-128"/>
            </a:endParaRPr>
          </a:p>
          <a:p>
            <a:pPr marL="514350" indent="-514350" algn="just">
              <a:buFont typeface="Arial" charset="0"/>
              <a:buAutoNum type="arabicPeriod"/>
            </a:pPr>
            <a:endParaRPr lang="en-US" altLang="el-GR" sz="1600" dirty="0">
              <a:ea typeface="ＭＳ Ｐゴシック" pitchFamily="34" charset="-128"/>
            </a:endParaRPr>
          </a:p>
          <a:p>
            <a:pPr algn="just">
              <a:buFont typeface="Arial" charset="0"/>
              <a:buNone/>
            </a:pPr>
            <a:endParaRPr lang="en-US" altLang="el-GR" sz="2800" dirty="0">
              <a:ea typeface="ＭＳ Ｐゴシック" pitchFamily="34" charset="-128"/>
            </a:endParaRPr>
          </a:p>
          <a:p>
            <a:pPr marL="393192" lvl="1" indent="0" algn="just">
              <a:buNone/>
            </a:pPr>
            <a:endParaRPr lang="en-US" altLang="el-GR" sz="2400" dirty="0" smtClean="0">
              <a:ea typeface="ＭＳ Ｐゴシック" pitchFamily="34" charset="-128"/>
            </a:endParaRPr>
          </a:p>
          <a:p>
            <a:pPr lvl="1" algn="just">
              <a:buFont typeface="Wingdings" pitchFamily="2" charset="2"/>
              <a:buChar char="ü"/>
            </a:pPr>
            <a:endParaRPr lang="en-US" altLang="el-GR" sz="2400" dirty="0">
              <a:ea typeface="ＭＳ Ｐゴシック" pitchFamily="34" charset="-128"/>
            </a:endParaRPr>
          </a:p>
          <a:p>
            <a:pPr marL="393192" lvl="1" indent="0" algn="just">
              <a:buNone/>
            </a:pPr>
            <a:endParaRPr lang="el-GR" dirty="0"/>
          </a:p>
        </p:txBody>
      </p:sp>
      <p:sp>
        <p:nvSpPr>
          <p:cNvPr id="4" name="3 - Τίτλος"/>
          <p:cNvSpPr>
            <a:spLocks noGrp="1"/>
          </p:cNvSpPr>
          <p:nvPr>
            <p:ph type="title"/>
          </p:nvPr>
        </p:nvSpPr>
        <p:spPr>
          <a:xfrm>
            <a:off x="467544" y="116632"/>
            <a:ext cx="8229600" cy="778098"/>
          </a:xfrm>
        </p:spPr>
        <p:txBody>
          <a:bodyPr>
            <a:noAutofit/>
          </a:bodyPr>
          <a:lstStyle/>
          <a:p>
            <a:pPr algn="ctr"/>
            <a:r>
              <a:rPr lang="en-US" sz="2800" dirty="0">
                <a:solidFill>
                  <a:schemeClr val="accent5"/>
                </a:solidFill>
                <a:latin typeface="Calibri (Headings)"/>
                <a:ea typeface="ＭＳ Ｐゴシック" pitchFamily="34" charset="-128"/>
              </a:rPr>
              <a:t>Evaluation Procedure</a:t>
            </a:r>
            <a:endParaRPr lang="el-GR" sz="2800" u="sng" dirty="0" smtClean="0">
              <a:solidFill>
                <a:schemeClr val="accent1"/>
              </a:solidFill>
              <a:effectLst>
                <a:outerShdw blurRad="38100" dist="38100" dir="2700000" algn="tl">
                  <a:srgbClr val="C0C0C0"/>
                </a:outerShdw>
              </a:effectLst>
            </a:endParaRPr>
          </a:p>
        </p:txBody>
      </p:sp>
      <p:graphicFrame>
        <p:nvGraphicFramePr>
          <p:cNvPr id="6" name="Διάγραμμα 5"/>
          <p:cNvGraphicFramePr/>
          <p:nvPr>
            <p:extLst>
              <p:ext uri="{D42A27DB-BD31-4B8C-83A1-F6EECF244321}">
                <p14:modId xmlns:p14="http://schemas.microsoft.com/office/powerpoint/2010/main" val="1194392651"/>
              </p:ext>
            </p:extLst>
          </p:nvPr>
        </p:nvGraphicFramePr>
        <p:xfrm>
          <a:off x="1331640" y="3429000"/>
          <a:ext cx="6696744"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C:\Users\ktsamouri\Desktop\eve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24575" y="5114925"/>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8" name="Θέση υποσέλιδου 2"/>
          <p:cNvSpPr>
            <a:spLocks noGrp="1"/>
          </p:cNvSpPr>
          <p:nvPr>
            <p:ph type="ftr" sz="quarter" idx="11"/>
          </p:nvPr>
        </p:nvSpPr>
        <p:spPr>
          <a:xfrm>
            <a:off x="4380072" y="6407944"/>
            <a:ext cx="3216264"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ctr">
              <a:buNone/>
            </a:pPr>
            <a:endParaRPr lang="en-GB" altLang="el-GR" sz="2400" dirty="0" smtClean="0"/>
          </a:p>
          <a:p>
            <a:pPr algn="ctr">
              <a:buNone/>
            </a:pPr>
            <a:r>
              <a:rPr lang="en-GB" altLang="el-GR" sz="2400" dirty="0" smtClean="0"/>
              <a:t>To </a:t>
            </a:r>
            <a:r>
              <a:rPr lang="en-GB" altLang="el-GR" sz="2400" dirty="0"/>
              <a:t>be financed by the Programme a </a:t>
            </a:r>
            <a:r>
              <a:rPr lang="en-GB" altLang="el-GR" sz="2400" dirty="0" smtClean="0"/>
              <a:t>proposal must</a:t>
            </a:r>
            <a:r>
              <a:rPr lang="en-US" altLang="el-GR" sz="2400" dirty="0">
                <a:ea typeface="ＭＳ Ｐゴシック" pitchFamily="34" charset="-128"/>
              </a:rPr>
              <a:t> be evaluated with </a:t>
            </a:r>
            <a:r>
              <a:rPr lang="en-GB" altLang="el-GR" sz="2400" dirty="0" smtClean="0"/>
              <a:t>:</a:t>
            </a:r>
            <a:endParaRPr lang="en-GB" altLang="el-GR" sz="2400" dirty="0">
              <a:ea typeface="ＭＳ Ｐゴシック" pitchFamily="34" charset="-128"/>
            </a:endParaRPr>
          </a:p>
          <a:p>
            <a:pPr algn="just">
              <a:buFont typeface="Arial" charset="0"/>
              <a:buNone/>
            </a:pPr>
            <a:endParaRPr lang="el-GR" altLang="el-GR" sz="2400" dirty="0">
              <a:ea typeface="ＭＳ Ｐゴシック" pitchFamily="34" charset="-128"/>
            </a:endParaRPr>
          </a:p>
          <a:p>
            <a:pPr algn="just"/>
            <a:r>
              <a:rPr lang="en-US" altLang="el-GR" sz="2400" dirty="0" smtClean="0">
                <a:ea typeface="ＭＳ Ｐゴシック" pitchFamily="34" charset="-128"/>
              </a:rPr>
              <a:t>a</a:t>
            </a:r>
            <a:r>
              <a:rPr lang="en-US" altLang="el-GR" sz="2400" b="1" dirty="0" smtClean="0">
                <a:ea typeface="ＭＳ Ｐゴシック" pitchFamily="34" charset="-128"/>
              </a:rPr>
              <a:t> total score </a:t>
            </a:r>
            <a:r>
              <a:rPr lang="en-US" altLang="el-GR" sz="2400" dirty="0" smtClean="0">
                <a:ea typeface="ＭＳ Ｐゴシック" pitchFamily="34" charset="-128"/>
              </a:rPr>
              <a:t>equal or higher than </a:t>
            </a:r>
            <a:r>
              <a:rPr lang="en-US" altLang="el-GR" sz="2400" b="1" dirty="0" smtClean="0">
                <a:ea typeface="ＭＳ Ｐゴシック" pitchFamily="34" charset="-128"/>
              </a:rPr>
              <a:t>60</a:t>
            </a:r>
            <a:r>
              <a:rPr lang="en-US" altLang="el-GR" sz="2400" dirty="0" smtClean="0">
                <a:ea typeface="ＭＳ Ｐゴシック" pitchFamily="34" charset="-128"/>
              </a:rPr>
              <a:t> points</a:t>
            </a:r>
          </a:p>
          <a:p>
            <a:pPr algn="just"/>
            <a:endParaRPr lang="el-GR" altLang="el-GR" sz="2400" dirty="0">
              <a:ea typeface="ＭＳ Ｐゴシック" pitchFamily="34" charset="-128"/>
            </a:endParaRPr>
          </a:p>
          <a:p>
            <a:pPr algn="just"/>
            <a:r>
              <a:rPr lang="en-US" altLang="el-GR" sz="2400" dirty="0" smtClean="0">
                <a:ea typeface="ＭＳ Ｐゴシック" pitchFamily="34" charset="-128"/>
              </a:rPr>
              <a:t>a </a:t>
            </a:r>
            <a:r>
              <a:rPr lang="en-US" altLang="el-GR" sz="2400" dirty="0">
                <a:ea typeface="ＭＳ Ｐゴシック" pitchFamily="34" charset="-128"/>
              </a:rPr>
              <a:t>score </a:t>
            </a:r>
            <a:r>
              <a:rPr lang="en-US" altLang="el-GR" sz="2400" b="1" dirty="0">
                <a:ea typeface="ＭＳ Ｐゴシック" pitchFamily="34" charset="-128"/>
              </a:rPr>
              <a:t>higher</a:t>
            </a:r>
            <a:r>
              <a:rPr lang="en-US" altLang="el-GR" sz="2400" dirty="0">
                <a:ea typeface="ＭＳ Ｐゴシック" pitchFamily="34" charset="-128"/>
              </a:rPr>
              <a:t> than </a:t>
            </a:r>
            <a:r>
              <a:rPr lang="en-US" altLang="el-GR" sz="2400" b="1" dirty="0">
                <a:ea typeface="ＭＳ Ｐゴシック" pitchFamily="34" charset="-128"/>
              </a:rPr>
              <a:t>0</a:t>
            </a:r>
            <a:r>
              <a:rPr lang="en-US" altLang="el-GR" sz="2400" dirty="0">
                <a:ea typeface="ＭＳ Ｐゴシック" pitchFamily="34" charset="-128"/>
              </a:rPr>
              <a:t> at any sub criterion of the project </a:t>
            </a:r>
            <a:r>
              <a:rPr lang="en-US" altLang="el-GR" sz="2400" b="1" dirty="0">
                <a:ea typeface="ＭＳ Ｐゴシック" pitchFamily="34" charset="-128"/>
              </a:rPr>
              <a:t>quality section </a:t>
            </a:r>
            <a:r>
              <a:rPr lang="en-US" altLang="el-GR" sz="2400" dirty="0">
                <a:ea typeface="ＭＳ Ｐゴシック" pitchFamily="34" charset="-128"/>
              </a:rPr>
              <a:t>(Content related criteria) </a:t>
            </a:r>
          </a:p>
          <a:p>
            <a:pPr algn="just"/>
            <a:endParaRPr lang="el-GR" altLang="el-GR" sz="2400" dirty="0">
              <a:ea typeface="ＭＳ Ｐゴシック" pitchFamily="34" charset="-128"/>
            </a:endParaRPr>
          </a:p>
          <a:p>
            <a:pPr algn="just"/>
            <a:r>
              <a:rPr lang="en-US" altLang="el-GR" sz="2400" dirty="0" smtClean="0">
                <a:ea typeface="ＭＳ Ｐゴシック" pitchFamily="34" charset="-128"/>
              </a:rPr>
              <a:t>a </a:t>
            </a:r>
            <a:r>
              <a:rPr lang="en-US" altLang="el-GR" sz="2400" dirty="0">
                <a:ea typeface="ＭＳ Ｐゴシック" pitchFamily="34" charset="-128"/>
              </a:rPr>
              <a:t>score equal or higher than </a:t>
            </a:r>
            <a:r>
              <a:rPr lang="en-US" altLang="el-GR" sz="2400" b="1" dirty="0" smtClean="0">
                <a:ea typeface="ＭＳ Ｐゴシック" pitchFamily="34" charset="-128"/>
              </a:rPr>
              <a:t>30 </a:t>
            </a:r>
            <a:r>
              <a:rPr lang="en-US" altLang="el-GR" sz="2400" dirty="0">
                <a:ea typeface="ＭＳ Ｐゴシック" pitchFamily="34" charset="-128"/>
              </a:rPr>
              <a:t>points set in the project </a:t>
            </a:r>
            <a:r>
              <a:rPr lang="en-US" altLang="el-GR" sz="2400" b="1" dirty="0">
                <a:ea typeface="ＭＳ Ｐゴシック" pitchFamily="34" charset="-128"/>
              </a:rPr>
              <a:t>quality section </a:t>
            </a:r>
            <a:r>
              <a:rPr lang="en-US" altLang="el-GR" sz="2400" dirty="0">
                <a:ea typeface="ＭＳ Ｐゴシック" pitchFamily="34" charset="-128"/>
              </a:rPr>
              <a:t>(Content related criteria</a:t>
            </a:r>
            <a:r>
              <a:rPr lang="en-US" altLang="el-GR" sz="2400" dirty="0" smtClean="0">
                <a:ea typeface="ＭＳ Ｐゴシック" pitchFamily="34" charset="-128"/>
              </a:rPr>
              <a:t>)</a:t>
            </a:r>
          </a:p>
          <a:p>
            <a:pPr algn="just"/>
            <a:endParaRPr lang="en-US" altLang="el-GR" sz="2400" dirty="0" smtClean="0">
              <a:ea typeface="ＭＳ Ｐゴシック" pitchFamily="34" charset="-128"/>
            </a:endParaRPr>
          </a:p>
          <a:p>
            <a:pPr algn="just"/>
            <a:r>
              <a:rPr lang="en-US" altLang="el-GR" sz="2400" dirty="0" smtClean="0">
                <a:ea typeface="ＭＳ Ｐゴシック" pitchFamily="34" charset="-128"/>
              </a:rPr>
              <a:t>a </a:t>
            </a:r>
            <a:r>
              <a:rPr lang="en-US" altLang="el-GR" sz="2400" dirty="0">
                <a:ea typeface="ＭＳ Ｐゴシック" pitchFamily="34" charset="-128"/>
              </a:rPr>
              <a:t>score equal or higher than </a:t>
            </a:r>
            <a:r>
              <a:rPr lang="en-US" altLang="el-GR" sz="2400" b="1" dirty="0" smtClean="0">
                <a:ea typeface="ＭＳ Ｐゴシック" pitchFamily="34" charset="-128"/>
              </a:rPr>
              <a:t>30</a:t>
            </a:r>
            <a:r>
              <a:rPr lang="en-US" altLang="el-GR" sz="2400" dirty="0" smtClean="0">
                <a:ea typeface="ＭＳ Ｐゴシック" pitchFamily="34" charset="-128"/>
              </a:rPr>
              <a:t> </a:t>
            </a:r>
            <a:r>
              <a:rPr lang="en-US" altLang="el-GR" sz="2400" dirty="0">
                <a:ea typeface="ＭＳ Ｐゴシック" pitchFamily="34" charset="-128"/>
              </a:rPr>
              <a:t>points set in the Project quality section (Implementation related criteria)</a:t>
            </a:r>
          </a:p>
          <a:p>
            <a:pPr algn="just"/>
            <a:endParaRPr lang="el-GR" sz="2400" dirty="0">
              <a:ea typeface="ＭＳ Ｐゴシック" pitchFamily="34" charset="-128"/>
            </a:endParaRPr>
          </a:p>
        </p:txBody>
      </p:sp>
      <p:sp>
        <p:nvSpPr>
          <p:cNvPr id="4" name="3 - Τίτλος"/>
          <p:cNvSpPr>
            <a:spLocks noGrp="1"/>
          </p:cNvSpPr>
          <p:nvPr>
            <p:ph type="title"/>
          </p:nvPr>
        </p:nvSpPr>
        <p:spPr/>
        <p:txBody>
          <a:bodyPr>
            <a:normAutofit/>
          </a:bodyPr>
          <a:lstStyle/>
          <a:p>
            <a:pPr algn="ctr" eaLnBrk="0" hangingPunct="0">
              <a:defRPr/>
            </a:pPr>
            <a:r>
              <a:rPr lang="en-US" sz="2800" dirty="0">
                <a:solidFill>
                  <a:schemeClr val="accent5"/>
                </a:solidFill>
                <a:latin typeface="Calibri (Headings)"/>
                <a:ea typeface="ＭＳ Ｐゴシック" pitchFamily="34" charset="-128"/>
              </a:rPr>
              <a:t>Evaluation Procedure</a:t>
            </a:r>
            <a:endParaRPr lang="el-GR" sz="2800" u="sng" dirty="0" smtClean="0">
              <a:solidFill>
                <a:schemeClr val="accent1"/>
              </a:solidFill>
              <a:effectLst>
                <a:outerShdw blurRad="38100" dist="38100" dir="2700000" algn="tl">
                  <a:srgbClr val="C0C0C0"/>
                </a:outerShdw>
              </a:effectLst>
            </a:endParaRPr>
          </a:p>
        </p:txBody>
      </p:sp>
      <p:pic>
        <p:nvPicPr>
          <p:cNvPr id="2050" name="Picture 2" descr="C:\Users\ktsamouri\Desktop\suc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71750" cy="1781175"/>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υποσέλιδου 2"/>
          <p:cNvSpPr>
            <a:spLocks noGrp="1"/>
          </p:cNvSpPr>
          <p:nvPr>
            <p:ph type="ftr" sz="quarter" idx="11"/>
          </p:nvPr>
        </p:nvSpPr>
        <p:spPr>
          <a:xfrm>
            <a:off x="4380072" y="6407944"/>
            <a:ext cx="3144256"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81327"/>
            <a:ext cx="8229600" cy="4770867"/>
          </a:xfrm>
        </p:spPr>
        <p:txBody>
          <a:bodyPr>
            <a:normAutofit/>
          </a:bodyPr>
          <a:lstStyle/>
          <a:p>
            <a:pPr algn="just"/>
            <a:endParaRPr lang="el-GR" altLang="el-GR" sz="2200" dirty="0">
              <a:ea typeface="ＭＳ Ｐゴシック" pitchFamily="34" charset="-128"/>
            </a:endParaRPr>
          </a:p>
          <a:p>
            <a:pPr marL="109728" indent="0" algn="just">
              <a:buNone/>
            </a:pPr>
            <a:endParaRPr lang="en-GB" altLang="el-GR" sz="2200" dirty="0" smtClean="0">
              <a:ea typeface="ＭＳ Ｐゴシック" pitchFamily="34" charset="-128"/>
            </a:endParaRPr>
          </a:p>
          <a:p>
            <a:pPr marL="109728" indent="0" algn="just">
              <a:buNone/>
            </a:pPr>
            <a:endParaRPr lang="en-GB" altLang="el-GR" sz="2200" dirty="0">
              <a:ea typeface="ＭＳ Ｐゴシック" pitchFamily="34" charset="-128"/>
            </a:endParaRPr>
          </a:p>
          <a:p>
            <a:pPr marL="109728" indent="0" algn="just">
              <a:buNone/>
            </a:pPr>
            <a:r>
              <a:rPr lang="en-GB" altLang="el-GR" sz="2000" dirty="0" smtClean="0">
                <a:ea typeface="ＭＳ Ｐゴシック" pitchFamily="34" charset="-128"/>
              </a:rPr>
              <a:t>To </a:t>
            </a:r>
            <a:r>
              <a:rPr lang="en-GB" altLang="el-GR" sz="2000" dirty="0">
                <a:ea typeface="ＭＳ Ｐゴシック" pitchFamily="34" charset="-128"/>
              </a:rPr>
              <a:t>be financed by the Programme a proposal must</a:t>
            </a:r>
            <a:r>
              <a:rPr lang="en-US" altLang="el-GR" sz="2000" dirty="0">
                <a:ea typeface="ＭＳ Ｐゴシック" pitchFamily="34" charset="-128"/>
              </a:rPr>
              <a:t> </a:t>
            </a:r>
            <a:r>
              <a:rPr lang="en-US" altLang="el-GR" sz="2000" dirty="0" smtClean="0">
                <a:ea typeface="ＭＳ Ｐゴシック" pitchFamily="34" charset="-128"/>
              </a:rPr>
              <a:t>be:</a:t>
            </a:r>
          </a:p>
          <a:p>
            <a:pPr marL="109728" indent="0" algn="just">
              <a:buNone/>
            </a:pPr>
            <a:endParaRPr lang="en-US" altLang="el-GR" sz="2000" dirty="0" smtClean="0">
              <a:ea typeface="ＭＳ Ｐゴシック" pitchFamily="34" charset="-128"/>
            </a:endParaRPr>
          </a:p>
          <a:p>
            <a:r>
              <a:rPr lang="en-US" sz="2000" dirty="0" smtClean="0"/>
              <a:t>placed </a:t>
            </a:r>
            <a:r>
              <a:rPr lang="en-US" sz="2000" dirty="0"/>
              <a:t>into a ranking </a:t>
            </a:r>
            <a:r>
              <a:rPr lang="en-US" sz="2000" dirty="0" smtClean="0"/>
              <a:t>list (taking </a:t>
            </a:r>
            <a:r>
              <a:rPr lang="en-US" sz="2000" dirty="0"/>
              <a:t>into account the </a:t>
            </a:r>
            <a:r>
              <a:rPr lang="en-US" sz="2000" dirty="0" smtClean="0"/>
              <a:t>score and </a:t>
            </a:r>
            <a:r>
              <a:rPr lang="en-US" sz="2000" dirty="0"/>
              <a:t>the budget available </a:t>
            </a:r>
            <a:r>
              <a:rPr lang="en-US" sz="2000" dirty="0" smtClean="0"/>
              <a:t>for each </a:t>
            </a:r>
            <a:r>
              <a:rPr lang="en-US" sz="2000" dirty="0"/>
              <a:t>specific </a:t>
            </a:r>
            <a:r>
              <a:rPr lang="en-US" sz="2000" dirty="0" smtClean="0"/>
              <a:t>objective).</a:t>
            </a:r>
            <a:endParaRPr lang="en-US" altLang="el-GR" sz="2000" dirty="0">
              <a:ea typeface="ＭＳ Ｐゴシック" pitchFamily="34" charset="-128"/>
            </a:endParaRPr>
          </a:p>
          <a:p>
            <a:pPr algn="just"/>
            <a:endParaRPr lang="el-GR" altLang="el-GR" sz="2200" dirty="0">
              <a:ea typeface="ＭＳ Ｐゴシック" pitchFamily="34" charset="-128"/>
            </a:endParaRPr>
          </a:p>
        </p:txBody>
      </p:sp>
      <p:sp>
        <p:nvSpPr>
          <p:cNvPr id="5" name="3 - Τίτλος"/>
          <p:cNvSpPr>
            <a:spLocks noGrp="1"/>
          </p:cNvSpPr>
          <p:nvPr>
            <p:ph type="title"/>
          </p:nvPr>
        </p:nvSpPr>
        <p:spPr>
          <a:xfrm>
            <a:off x="457200" y="274638"/>
            <a:ext cx="8229600" cy="1143000"/>
          </a:xfrm>
        </p:spPr>
        <p:txBody>
          <a:bodyPr>
            <a:normAutofit/>
          </a:bodyPr>
          <a:lstStyle/>
          <a:p>
            <a:pPr algn="ctr" eaLnBrk="0" hangingPunct="0">
              <a:defRPr/>
            </a:pPr>
            <a:r>
              <a:rPr lang="en-US" sz="2800" dirty="0">
                <a:solidFill>
                  <a:schemeClr val="accent5"/>
                </a:solidFill>
                <a:latin typeface="Calibri (Headings)"/>
                <a:ea typeface="ＭＳ Ｐゴシック" pitchFamily="34" charset="-128"/>
              </a:rPr>
              <a:t>Evaluation Procedure</a:t>
            </a:r>
            <a:endParaRPr lang="el-GR" sz="2800" u="sng" dirty="0" smtClean="0">
              <a:solidFill>
                <a:schemeClr val="accent1"/>
              </a:solidFill>
              <a:effectLst>
                <a:outerShdw blurRad="38100" dist="38100" dir="2700000" algn="tl">
                  <a:srgbClr val="C0C0C0"/>
                </a:outerShdw>
              </a:effectLst>
            </a:endParaRPr>
          </a:p>
        </p:txBody>
      </p:sp>
      <p:pic>
        <p:nvPicPr>
          <p:cNvPr id="1030" name="Picture 6" descr="C:\Users\ktsamouri\Desktop\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2" y="1052735"/>
            <a:ext cx="269557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tsamouri\Desktop\b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09120"/>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7"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052736"/>
            <a:ext cx="8229600" cy="5055442"/>
          </a:xfrm>
        </p:spPr>
        <p:txBody>
          <a:bodyPr>
            <a:normAutofit/>
          </a:bodyPr>
          <a:lstStyle/>
          <a:p>
            <a:pPr algn="just"/>
            <a:endParaRPr lang="el-GR" altLang="el-GR" sz="2200" dirty="0">
              <a:ea typeface="ＭＳ Ｐゴシック" pitchFamily="34" charset="-128"/>
            </a:endParaRPr>
          </a:p>
          <a:p>
            <a:pPr algn="just"/>
            <a:r>
              <a:rPr lang="en-US" sz="1900" dirty="0"/>
              <a:t>The two participating countries in the </a:t>
            </a:r>
            <a:r>
              <a:rPr lang="en-US" sz="1900" dirty="0" err="1"/>
              <a:t>Programme</a:t>
            </a:r>
            <a:r>
              <a:rPr lang="en-US" sz="1900" dirty="0"/>
              <a:t> ensure that effective arrangements are in place for the examination of </a:t>
            </a:r>
            <a:r>
              <a:rPr lang="en-US" sz="1900" b="1" dirty="0"/>
              <a:t>complaints submitted by Lead Applicants </a:t>
            </a:r>
            <a:r>
              <a:rPr lang="en-US" sz="1900" dirty="0"/>
              <a:t>(Complainants) </a:t>
            </a:r>
            <a:r>
              <a:rPr lang="en-US" sz="1900" b="1" dirty="0"/>
              <a:t>of project proposals against the Decisions of the </a:t>
            </a:r>
            <a:r>
              <a:rPr lang="en-US" sz="1900" b="1" dirty="0" smtClean="0"/>
              <a:t>JMC</a:t>
            </a:r>
            <a:r>
              <a:rPr lang="en-US" sz="1900" dirty="0" smtClean="0"/>
              <a:t> </a:t>
            </a:r>
            <a:r>
              <a:rPr lang="en-US" sz="1900" dirty="0"/>
              <a:t>of the </a:t>
            </a:r>
            <a:r>
              <a:rPr lang="en-US" sz="1900" dirty="0" err="1"/>
              <a:t>Programme</a:t>
            </a:r>
            <a:r>
              <a:rPr lang="en-US" sz="1900" dirty="0"/>
              <a:t> regarding the assessment and the selection of operations to be funded by the </a:t>
            </a:r>
            <a:r>
              <a:rPr lang="en-US" sz="1900" dirty="0" err="1"/>
              <a:t>Programme</a:t>
            </a:r>
            <a:r>
              <a:rPr lang="en-US" sz="1900" dirty="0"/>
              <a:t> so as to ensure fair, just and unbiased treatment of all project proposals, in line with the </a:t>
            </a:r>
            <a:r>
              <a:rPr lang="en-US" sz="1900" dirty="0" err="1"/>
              <a:t>Programme</a:t>
            </a:r>
            <a:r>
              <a:rPr lang="en-US" sz="1900" dirty="0"/>
              <a:t> provisions. </a:t>
            </a:r>
            <a:endParaRPr lang="en-US" sz="1900" dirty="0" smtClean="0"/>
          </a:p>
          <a:p>
            <a:pPr algn="just"/>
            <a:endParaRPr lang="el-GR" sz="1900" dirty="0"/>
          </a:p>
          <a:p>
            <a:pPr algn="just"/>
            <a:r>
              <a:rPr lang="en-US" sz="1900" dirty="0"/>
              <a:t>The </a:t>
            </a:r>
            <a:r>
              <a:rPr lang="en-US" sz="1900" b="1" dirty="0"/>
              <a:t>Joint Complaints Committee is the body entitled to examine the admissibility of the complaints </a:t>
            </a:r>
            <a:r>
              <a:rPr lang="en-US" sz="1900" dirty="0"/>
              <a:t>referred to above, the legality of the actions against which the complaints are launched and the legal and factual arguments and claims of the complaints. </a:t>
            </a:r>
            <a:endParaRPr lang="el-GR" sz="1900" dirty="0"/>
          </a:p>
        </p:txBody>
      </p:sp>
      <p:sp>
        <p:nvSpPr>
          <p:cNvPr id="5" name="3 - Τίτλος"/>
          <p:cNvSpPr>
            <a:spLocks noGrp="1"/>
          </p:cNvSpPr>
          <p:nvPr>
            <p:ph type="title"/>
          </p:nvPr>
        </p:nvSpPr>
        <p:spPr>
          <a:xfrm>
            <a:off x="457200" y="274638"/>
            <a:ext cx="8229600" cy="1143000"/>
          </a:xfrm>
        </p:spPr>
        <p:txBody>
          <a:bodyPr>
            <a:normAutofit/>
          </a:bodyPr>
          <a:lstStyle/>
          <a:p>
            <a:pPr algn="ctr" eaLnBrk="0" hangingPunct="0">
              <a:defRPr/>
            </a:pPr>
            <a:r>
              <a:rPr lang="en-US" sz="2800" dirty="0">
                <a:solidFill>
                  <a:schemeClr val="accent5"/>
                </a:solidFill>
                <a:latin typeface="Calibri (Headings)"/>
                <a:ea typeface="ＭＳ Ｐゴシック" pitchFamily="34" charset="-128"/>
              </a:rPr>
              <a:t>Joint Complaints </a:t>
            </a:r>
            <a:r>
              <a:rPr lang="en-US" sz="2800" dirty="0" smtClean="0">
                <a:solidFill>
                  <a:schemeClr val="accent5"/>
                </a:solidFill>
                <a:latin typeface="Calibri (Headings)"/>
                <a:ea typeface="ＭＳ Ｐゴシック" pitchFamily="34" charset="-128"/>
              </a:rPr>
              <a:t>Committee</a:t>
            </a:r>
            <a:endParaRPr lang="el-GR" sz="2800" u="sng" dirty="0" smtClean="0">
              <a:solidFill>
                <a:schemeClr val="accent1"/>
              </a:solidFill>
              <a:effectLst>
                <a:outerShdw blurRad="38100" dist="38100" dir="2700000" algn="tl">
                  <a:srgbClr val="C0C0C0"/>
                </a:outerShdw>
              </a:effectLst>
            </a:endParaRPr>
          </a:p>
        </p:txBody>
      </p:sp>
      <p:sp>
        <p:nvSpPr>
          <p:cNvPr id="7" name="Θέση υποσέλιδου 2"/>
          <p:cNvSpPr>
            <a:spLocks noGrp="1"/>
          </p:cNvSpPr>
          <p:nvPr>
            <p:ph type="ftr" sz="quarter" idx="11"/>
          </p:nvPr>
        </p:nvSpPr>
        <p:spPr>
          <a:xfrm>
            <a:off x="4860032" y="6237312"/>
            <a:ext cx="2928232"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2080182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340768"/>
            <a:ext cx="8229600" cy="5055442"/>
          </a:xfrm>
        </p:spPr>
        <p:txBody>
          <a:bodyPr>
            <a:normAutofit/>
          </a:bodyPr>
          <a:lstStyle/>
          <a:p>
            <a:pPr algn="just"/>
            <a:endParaRPr lang="el-GR" altLang="el-GR" sz="1600" dirty="0">
              <a:ea typeface="ＭＳ Ｐゴシック" pitchFamily="34" charset="-128"/>
            </a:endParaRPr>
          </a:p>
          <a:p>
            <a:pPr lvl="1" algn="just">
              <a:buFont typeface="Wingdings" panose="05000000000000000000" pitchFamily="2" charset="2"/>
              <a:buChar char="Ø"/>
            </a:pPr>
            <a:r>
              <a:rPr lang="en-US" sz="1600" dirty="0" smtClean="0"/>
              <a:t> The </a:t>
            </a:r>
            <a:r>
              <a:rPr lang="en-US" sz="1600" b="1" dirty="0"/>
              <a:t>Lead Beneficiary </a:t>
            </a:r>
            <a:r>
              <a:rPr lang="en-US" sz="1600" dirty="0"/>
              <a:t>of a project proposal, may </a:t>
            </a:r>
            <a:r>
              <a:rPr lang="en-US" sz="1600" b="1" dirty="0"/>
              <a:t>submit a complaint </a:t>
            </a:r>
            <a:r>
              <a:rPr lang="en-US" sz="1600" dirty="0"/>
              <a:t>against any of the Decisions of the JMC, regarding either the admissibility and eligibility of the project proposals or the qualitative assessment and selection of operations to be funded by the </a:t>
            </a:r>
            <a:r>
              <a:rPr lang="en-US" sz="1600" dirty="0" err="1"/>
              <a:t>Programme</a:t>
            </a:r>
            <a:r>
              <a:rPr lang="en-US" sz="1600" dirty="0"/>
              <a:t>, in writing, </a:t>
            </a:r>
            <a:r>
              <a:rPr lang="en-US" sz="1600" dirty="0" smtClean="0"/>
              <a:t>presenting </a:t>
            </a:r>
            <a:r>
              <a:rPr lang="en-US" sz="1600" dirty="0"/>
              <a:t>all its legal arguments, factual grounds and its claims, once, to the JS/MA within seven (7) working days, following the official notification of the relevant Decision of the JMC to the applicant, by the JS/MA.</a:t>
            </a:r>
          </a:p>
          <a:p>
            <a:pPr lvl="1" algn="just">
              <a:buFont typeface="Wingdings" panose="05000000000000000000" pitchFamily="2" charset="2"/>
              <a:buChar char="Ø"/>
            </a:pPr>
            <a:endParaRPr lang="en-US" sz="1600" dirty="0"/>
          </a:p>
          <a:p>
            <a:pPr lvl="1" algn="just">
              <a:buFont typeface="Wingdings" panose="05000000000000000000" pitchFamily="2" charset="2"/>
              <a:buChar char="Ø"/>
            </a:pPr>
            <a:r>
              <a:rPr lang="en-US" sz="1600" dirty="0"/>
              <a:t> </a:t>
            </a:r>
            <a:r>
              <a:rPr lang="en-US" sz="1600" dirty="0" smtClean="0"/>
              <a:t>The </a:t>
            </a:r>
            <a:r>
              <a:rPr lang="en-US" sz="1600" b="1" dirty="0"/>
              <a:t>JS/MA</a:t>
            </a:r>
            <a:r>
              <a:rPr lang="en-US" sz="1600" dirty="0"/>
              <a:t> shall </a:t>
            </a:r>
            <a:r>
              <a:rPr lang="en-US" sz="1600" b="1" dirty="0"/>
              <a:t>provide</a:t>
            </a:r>
            <a:r>
              <a:rPr lang="en-US" sz="1600" dirty="0"/>
              <a:t> to the JCC all the </a:t>
            </a:r>
            <a:r>
              <a:rPr lang="en-US" sz="1600" b="1" dirty="0"/>
              <a:t>related </a:t>
            </a:r>
            <a:r>
              <a:rPr lang="en-US" sz="1600" b="1" dirty="0" smtClean="0"/>
              <a:t>material</a:t>
            </a:r>
            <a:r>
              <a:rPr lang="en-US" sz="1600" dirty="0" smtClean="0"/>
              <a:t>.</a:t>
            </a:r>
            <a:endParaRPr lang="en-US" sz="1600" dirty="0"/>
          </a:p>
          <a:p>
            <a:pPr lvl="1" algn="just">
              <a:buFont typeface="Wingdings" panose="05000000000000000000" pitchFamily="2" charset="2"/>
              <a:buChar char="Ø"/>
            </a:pPr>
            <a:endParaRPr lang="en-US" sz="1600" dirty="0"/>
          </a:p>
          <a:p>
            <a:pPr lvl="1" algn="just">
              <a:buFont typeface="Wingdings" panose="05000000000000000000" pitchFamily="2" charset="2"/>
              <a:buChar char="Ø"/>
            </a:pPr>
            <a:r>
              <a:rPr lang="en-US" sz="1600" dirty="0"/>
              <a:t> </a:t>
            </a:r>
            <a:r>
              <a:rPr lang="en-US" sz="1600" dirty="0" smtClean="0"/>
              <a:t>The </a:t>
            </a:r>
            <a:r>
              <a:rPr lang="en-US" sz="1600" b="1" dirty="0"/>
              <a:t>JCC</a:t>
            </a:r>
            <a:r>
              <a:rPr lang="en-US" sz="1600" dirty="0"/>
              <a:t> will </a:t>
            </a:r>
            <a:r>
              <a:rPr lang="en-US" sz="1600" b="1" dirty="0"/>
              <a:t>examine and evaluate </a:t>
            </a:r>
            <a:r>
              <a:rPr lang="en-US" sz="1600" dirty="0"/>
              <a:t>the legal and factual argument(s) and claims of the complaint, will form its opinion and reach a conclusion on the complaint.</a:t>
            </a:r>
          </a:p>
          <a:p>
            <a:pPr marL="393192" lvl="1" indent="0" algn="just">
              <a:buNone/>
            </a:pPr>
            <a:r>
              <a:rPr lang="en-US" sz="1600" dirty="0" smtClean="0"/>
              <a:t> </a:t>
            </a:r>
            <a:endParaRPr lang="en-US" sz="1600" dirty="0"/>
          </a:p>
          <a:p>
            <a:pPr lvl="1" algn="just">
              <a:buFont typeface="Wingdings" panose="05000000000000000000" pitchFamily="2" charset="2"/>
              <a:buChar char="Ø"/>
            </a:pPr>
            <a:r>
              <a:rPr lang="en-US" sz="1600" dirty="0"/>
              <a:t> </a:t>
            </a:r>
            <a:r>
              <a:rPr lang="en-US" sz="1600" dirty="0" smtClean="0"/>
              <a:t>Then</a:t>
            </a:r>
            <a:r>
              <a:rPr lang="en-US" sz="1600" dirty="0"/>
              <a:t>, </a:t>
            </a:r>
            <a:r>
              <a:rPr lang="en-US" sz="1600" b="1" dirty="0"/>
              <a:t>submits its conclusion</a:t>
            </a:r>
            <a:r>
              <a:rPr lang="en-US" sz="1600" dirty="0"/>
              <a:t> on the justifications of the complaint </a:t>
            </a:r>
            <a:r>
              <a:rPr lang="en-US" sz="1600" b="1" dirty="0"/>
              <a:t>to the JMC</a:t>
            </a:r>
            <a:r>
              <a:rPr lang="en-US" sz="1600" dirty="0"/>
              <a:t>, within fifteen (15) working days from the last date for the submission of complaints.</a:t>
            </a:r>
          </a:p>
        </p:txBody>
      </p:sp>
      <p:sp>
        <p:nvSpPr>
          <p:cNvPr id="5" name="3 - Τίτλος"/>
          <p:cNvSpPr>
            <a:spLocks noGrp="1"/>
          </p:cNvSpPr>
          <p:nvPr>
            <p:ph type="title"/>
          </p:nvPr>
        </p:nvSpPr>
        <p:spPr>
          <a:xfrm>
            <a:off x="457200" y="274638"/>
            <a:ext cx="8229600" cy="1143000"/>
          </a:xfrm>
        </p:spPr>
        <p:txBody>
          <a:bodyPr>
            <a:normAutofit/>
          </a:bodyPr>
          <a:lstStyle/>
          <a:p>
            <a:pPr algn="ctr" eaLnBrk="0" hangingPunct="0">
              <a:defRPr/>
            </a:pPr>
            <a:r>
              <a:rPr lang="en-US" sz="2800" dirty="0">
                <a:solidFill>
                  <a:schemeClr val="accent5"/>
                </a:solidFill>
                <a:latin typeface="Calibri (Headings)"/>
                <a:ea typeface="ＭＳ Ｐゴシック" pitchFamily="34" charset="-128"/>
              </a:rPr>
              <a:t>Management of the Complaints  (</a:t>
            </a:r>
            <a:r>
              <a:rPr lang="en-US" sz="2800" dirty="0" smtClean="0">
                <a:solidFill>
                  <a:schemeClr val="accent5"/>
                </a:solidFill>
                <a:latin typeface="Calibri (Headings)"/>
                <a:ea typeface="ＭＳ Ｐゴシック" pitchFamily="34" charset="-128"/>
              </a:rPr>
              <a:t>1/2)</a:t>
            </a:r>
            <a:endParaRPr lang="el-GR" sz="2800" dirty="0">
              <a:solidFill>
                <a:schemeClr val="accent5"/>
              </a:solidFill>
              <a:latin typeface="Calibri (Headings)"/>
              <a:ea typeface="ＭＳ Ｐゴシック" pitchFamily="34" charset="-128"/>
            </a:endParaRPr>
          </a:p>
        </p:txBody>
      </p:sp>
      <p:sp>
        <p:nvSpPr>
          <p:cNvPr id="7" name="Θέση υποσέλιδου 2"/>
          <p:cNvSpPr>
            <a:spLocks noGrp="1"/>
          </p:cNvSpPr>
          <p:nvPr>
            <p:ph type="ftr" sz="quarter" idx="11"/>
          </p:nvPr>
        </p:nvSpPr>
        <p:spPr>
          <a:xfrm>
            <a:off x="4716016" y="6309320"/>
            <a:ext cx="3000240"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1863660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340768"/>
            <a:ext cx="8229600" cy="5055442"/>
          </a:xfrm>
        </p:spPr>
        <p:txBody>
          <a:bodyPr>
            <a:normAutofit/>
          </a:bodyPr>
          <a:lstStyle/>
          <a:p>
            <a:pPr algn="just"/>
            <a:endParaRPr lang="el-GR" altLang="el-GR" sz="1600" dirty="0">
              <a:ea typeface="ＭＳ Ｐゴシック" pitchFamily="34" charset="-128"/>
            </a:endParaRPr>
          </a:p>
          <a:p>
            <a:pPr lvl="1" algn="just">
              <a:buFont typeface="Arial" charset="0"/>
              <a:buNone/>
            </a:pPr>
            <a:r>
              <a:rPr lang="en-US" sz="1600" dirty="0" smtClean="0"/>
              <a:t>   </a:t>
            </a:r>
            <a:r>
              <a:rPr lang="en-US" sz="1600" dirty="0"/>
              <a:t>The </a:t>
            </a:r>
            <a:r>
              <a:rPr lang="en-US" sz="1600" b="1" dirty="0"/>
              <a:t>JMC examines the conclusion reached by the </a:t>
            </a:r>
            <a:r>
              <a:rPr lang="en-US" sz="1600" b="1" dirty="0" smtClean="0"/>
              <a:t>JCC </a:t>
            </a:r>
            <a:r>
              <a:rPr lang="en-US" sz="1600" dirty="0"/>
              <a:t>and takes a decision on whether to accept it or reject the complaints, within five (5) working days following the submission of the JCC conclusions. </a:t>
            </a:r>
          </a:p>
          <a:p>
            <a:pPr lvl="1" algn="just">
              <a:buFont typeface="Arial" charset="0"/>
              <a:buNone/>
            </a:pPr>
            <a:endParaRPr lang="en-US" sz="1600" dirty="0"/>
          </a:p>
          <a:p>
            <a:pPr lvl="1" algn="just">
              <a:buFont typeface="Arial" charset="0"/>
              <a:buNone/>
            </a:pPr>
            <a:r>
              <a:rPr lang="en-US" sz="1600" dirty="0"/>
              <a:t>		</a:t>
            </a:r>
            <a:r>
              <a:rPr lang="en-US" sz="1600" dirty="0" smtClean="0"/>
              <a:t>a. </a:t>
            </a:r>
            <a:r>
              <a:rPr lang="en-US" sz="1600" dirty="0"/>
              <a:t>In case a complaint is </a:t>
            </a:r>
            <a:r>
              <a:rPr lang="en-US" sz="1600" b="1" dirty="0"/>
              <a:t>accepted</a:t>
            </a:r>
            <a:r>
              <a:rPr lang="en-US" sz="1600" dirty="0"/>
              <a:t> by the Decision of the Joint Monitoring Committee, the MA/JS shall be requested to re-assess the project proposal in question. The Joint Monitoring Committee, on the basis of the results of the re-evaluation of the given project proposal, may review its initial Decision on the selection of the operations to be funded by the </a:t>
            </a:r>
            <a:r>
              <a:rPr lang="en-US" sz="1600" dirty="0" err="1"/>
              <a:t>Programme</a:t>
            </a:r>
            <a:r>
              <a:rPr lang="en-US" sz="1600" dirty="0"/>
              <a:t>. </a:t>
            </a:r>
          </a:p>
          <a:p>
            <a:pPr lvl="1" algn="just">
              <a:buFont typeface="Arial" charset="0"/>
              <a:buNone/>
            </a:pPr>
            <a:endParaRPr lang="en-US" sz="1600" dirty="0"/>
          </a:p>
          <a:p>
            <a:pPr lvl="1" algn="just">
              <a:buFont typeface="Arial" charset="0"/>
              <a:buNone/>
            </a:pPr>
            <a:r>
              <a:rPr lang="en-US" sz="1600" dirty="0"/>
              <a:t>		</a:t>
            </a:r>
            <a:r>
              <a:rPr lang="en-US" sz="1600" dirty="0" smtClean="0"/>
              <a:t>b. </a:t>
            </a:r>
            <a:r>
              <a:rPr lang="en-US" sz="1600" dirty="0"/>
              <a:t>In case a complaint is </a:t>
            </a:r>
            <a:r>
              <a:rPr lang="en-US" sz="1600" b="1" dirty="0"/>
              <a:t>rejected</a:t>
            </a:r>
            <a:r>
              <a:rPr lang="en-US" sz="1600" dirty="0"/>
              <a:t> by the Decision of the </a:t>
            </a:r>
            <a:r>
              <a:rPr lang="en-US" sz="1600" dirty="0" smtClean="0"/>
              <a:t>JMC, </a:t>
            </a:r>
            <a:r>
              <a:rPr lang="en-US" sz="1600" dirty="0"/>
              <a:t>this decision is final and binding to the Complainant and it may not be subjected to a second similar complaint </a:t>
            </a:r>
            <a:r>
              <a:rPr lang="en-US" sz="1600" dirty="0" smtClean="0"/>
              <a:t>procedure.</a:t>
            </a:r>
            <a:endParaRPr lang="en-US" sz="1600" dirty="0"/>
          </a:p>
        </p:txBody>
      </p:sp>
      <p:sp>
        <p:nvSpPr>
          <p:cNvPr id="5" name="3 - Τίτλος"/>
          <p:cNvSpPr>
            <a:spLocks noGrp="1"/>
          </p:cNvSpPr>
          <p:nvPr>
            <p:ph type="title"/>
          </p:nvPr>
        </p:nvSpPr>
        <p:spPr>
          <a:xfrm>
            <a:off x="457200" y="274638"/>
            <a:ext cx="8229600" cy="1143000"/>
          </a:xfrm>
        </p:spPr>
        <p:txBody>
          <a:bodyPr>
            <a:normAutofit/>
          </a:bodyPr>
          <a:lstStyle/>
          <a:p>
            <a:pPr algn="ctr" eaLnBrk="0" hangingPunct="0">
              <a:defRPr/>
            </a:pPr>
            <a:r>
              <a:rPr lang="en-US" sz="2800" dirty="0">
                <a:solidFill>
                  <a:schemeClr val="accent5"/>
                </a:solidFill>
                <a:latin typeface="Calibri (Headings)"/>
                <a:ea typeface="ＭＳ Ｐゴシック" pitchFamily="34" charset="-128"/>
              </a:rPr>
              <a:t>Management of the Complaints  </a:t>
            </a:r>
            <a:r>
              <a:rPr lang="en-US" sz="2800" dirty="0" smtClean="0">
                <a:solidFill>
                  <a:schemeClr val="accent5"/>
                </a:solidFill>
                <a:latin typeface="Calibri (Headings)"/>
                <a:ea typeface="ＭＳ Ｐゴシック" pitchFamily="34" charset="-128"/>
              </a:rPr>
              <a:t>(2/2)</a:t>
            </a:r>
            <a:endParaRPr lang="el-GR" sz="2800" dirty="0">
              <a:solidFill>
                <a:schemeClr val="accent5"/>
              </a:solidFill>
              <a:latin typeface="Calibri (Headings)"/>
              <a:ea typeface="ＭＳ Ｐゴシック" pitchFamily="34" charset="-128"/>
            </a:endParaRPr>
          </a:p>
        </p:txBody>
      </p:sp>
      <p:sp>
        <p:nvSpPr>
          <p:cNvPr id="7" name="Θέση υποσέλιδου 2"/>
          <p:cNvSpPr>
            <a:spLocks noGrp="1"/>
          </p:cNvSpPr>
          <p:nvPr>
            <p:ph type="ftr" sz="quarter" idx="11"/>
          </p:nvPr>
        </p:nvSpPr>
        <p:spPr>
          <a:xfrm>
            <a:off x="4572000" y="6407944"/>
            <a:ext cx="2952328"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3409305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42875" y="642939"/>
            <a:ext cx="8543925" cy="4946302"/>
          </a:xfrm>
        </p:spPr>
        <p:txBody>
          <a:bodyPr>
            <a:normAutofit/>
          </a:bodyPr>
          <a:lstStyle/>
          <a:p>
            <a:pPr algn="just" eaLnBrk="1" hangingPunct="1">
              <a:buFont typeface="Arial" charset="0"/>
              <a:buChar char="•"/>
            </a:pPr>
            <a:endParaRPr lang="en-GB" altLang="el-GR" dirty="0" smtClean="0"/>
          </a:p>
          <a:p>
            <a:pPr algn="just" eaLnBrk="1" hangingPunct="1">
              <a:buFont typeface="Arial" charset="0"/>
              <a:buChar char="•"/>
            </a:pPr>
            <a:endParaRPr lang="en-GB" altLang="el-GR" dirty="0" smtClean="0"/>
          </a:p>
          <a:p>
            <a:pPr marL="109728" indent="0" algn="just" eaLnBrk="1" hangingPunct="1">
              <a:buNone/>
            </a:pPr>
            <a:endParaRPr lang="en-GB" altLang="el-GR" dirty="0" smtClean="0"/>
          </a:p>
          <a:p>
            <a:pPr algn="just" eaLnBrk="1" hangingPunct="1">
              <a:buFont typeface="Wingdings" panose="05000000000000000000" pitchFamily="2" charset="2"/>
              <a:buChar char="§"/>
            </a:pPr>
            <a:r>
              <a:rPr lang="en-GB" altLang="el-GR" sz="2100" b="1" dirty="0" smtClean="0"/>
              <a:t>Link</a:t>
            </a:r>
            <a:r>
              <a:rPr lang="en-GB" altLang="el-GR" sz="2100" dirty="0" smtClean="0"/>
              <a:t> your project idea to the </a:t>
            </a:r>
            <a:r>
              <a:rPr lang="en-GB" altLang="el-GR" sz="2100" b="1" dirty="0" smtClean="0"/>
              <a:t>Programme</a:t>
            </a:r>
            <a:r>
              <a:rPr lang="en-GB" altLang="el-GR" sz="2100" dirty="0" smtClean="0"/>
              <a:t> (PA, Specific objective, Results) </a:t>
            </a:r>
          </a:p>
          <a:p>
            <a:pPr algn="just" eaLnBrk="1" hangingPunct="1">
              <a:buFont typeface="Wingdings" panose="05000000000000000000" pitchFamily="2" charset="2"/>
              <a:buChar char="§"/>
            </a:pPr>
            <a:endParaRPr lang="en-GB" altLang="el-GR" sz="2100" dirty="0" smtClean="0"/>
          </a:p>
          <a:p>
            <a:pPr algn="just" eaLnBrk="1" hangingPunct="1">
              <a:buFont typeface="Wingdings" panose="05000000000000000000" pitchFamily="2" charset="2"/>
              <a:buChar char="§"/>
            </a:pPr>
            <a:r>
              <a:rPr lang="en-GB" altLang="el-GR" sz="2100" b="1" dirty="0" smtClean="0"/>
              <a:t>Examine</a:t>
            </a:r>
            <a:r>
              <a:rPr lang="en-GB" altLang="el-GR" sz="2100" dirty="0" smtClean="0"/>
              <a:t> the Evaluation Sheet </a:t>
            </a:r>
          </a:p>
          <a:p>
            <a:pPr algn="just" eaLnBrk="1" hangingPunct="1">
              <a:buFont typeface="Wingdings" panose="05000000000000000000" pitchFamily="2" charset="2"/>
              <a:buChar char="§"/>
            </a:pPr>
            <a:endParaRPr lang="en-GB" altLang="el-GR" sz="2100" dirty="0"/>
          </a:p>
          <a:p>
            <a:pPr algn="just" eaLnBrk="1" hangingPunct="1">
              <a:buFont typeface="Wingdings" panose="05000000000000000000" pitchFamily="2" charset="2"/>
              <a:buChar char="§"/>
            </a:pPr>
            <a:r>
              <a:rPr lang="en-GB" altLang="el-GR" sz="2100" dirty="0" smtClean="0"/>
              <a:t>Take into account Project and Programme Indicators – measurements of your actions and their effect – Proposals should be </a:t>
            </a:r>
            <a:r>
              <a:rPr lang="en-GB" altLang="el-GR" sz="2100" b="1" dirty="0" smtClean="0"/>
              <a:t>result</a:t>
            </a:r>
            <a:r>
              <a:rPr lang="en-GB" altLang="el-GR" sz="2100" dirty="0" smtClean="0"/>
              <a:t> oriented!</a:t>
            </a:r>
          </a:p>
          <a:p>
            <a:pPr algn="just" eaLnBrk="1" hangingPunct="1">
              <a:buFont typeface="Arial" charset="0"/>
              <a:buChar char="•"/>
            </a:pPr>
            <a:endParaRPr lang="el-GR" altLang="el-GR" dirty="0" smtClean="0"/>
          </a:p>
          <a:p>
            <a:pPr>
              <a:buFont typeface="Arial" charset="0"/>
              <a:buChar char="•"/>
            </a:pPr>
            <a:endParaRPr lang="el-GR" altLang="el-GR" dirty="0" smtClean="0"/>
          </a:p>
        </p:txBody>
      </p:sp>
      <p:sp>
        <p:nvSpPr>
          <p:cNvPr id="6" name="2 - Τίτλος"/>
          <p:cNvSpPr>
            <a:spLocks noGrp="1"/>
          </p:cNvSpPr>
          <p:nvPr>
            <p:ph type="title"/>
          </p:nvPr>
        </p:nvSpPr>
        <p:spPr>
          <a:xfrm>
            <a:off x="457200" y="260648"/>
            <a:ext cx="8229600" cy="1156990"/>
          </a:xfrm>
        </p:spPr>
        <p:txBody>
          <a:bodyPr>
            <a:normAutofit/>
          </a:bodyPr>
          <a:lstStyle/>
          <a:p>
            <a:pPr algn="ctr"/>
            <a:r>
              <a:rPr lang="en-US" sz="3200" dirty="0" smtClean="0"/>
              <a:t>Useful Hints</a:t>
            </a:r>
            <a:endParaRPr lang="el-GR" sz="3200" dirty="0"/>
          </a:p>
        </p:txBody>
      </p:sp>
      <p:pic>
        <p:nvPicPr>
          <p:cNvPr id="1026" name="Picture 2" descr="C:\Users\ktsamouri\Desktop\t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152650" cy="191683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tsamouri\Desktop\qualit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0" y="4496122"/>
            <a:ext cx="2952750" cy="1543050"/>
          </a:xfrm>
          <a:prstGeom prst="rect">
            <a:avLst/>
          </a:prstGeom>
          <a:noFill/>
          <a:extLst>
            <a:ext uri="{909E8E84-426E-40DD-AFC4-6F175D3DCCD1}">
              <a14:hiddenFill xmlns:a14="http://schemas.microsoft.com/office/drawing/2010/main">
                <a:solidFill>
                  <a:srgbClr val="FFFFFF"/>
                </a:solidFill>
              </a14:hiddenFill>
            </a:ext>
          </a:extLst>
        </p:spPr>
      </p:pic>
      <p:sp>
        <p:nvSpPr>
          <p:cNvPr id="7" name="Θέση υποσέλιδου 2"/>
          <p:cNvSpPr>
            <a:spLocks noGrp="1"/>
          </p:cNvSpPr>
          <p:nvPr>
            <p:ph type="ftr" sz="quarter" idx="11"/>
          </p:nvPr>
        </p:nvSpPr>
        <p:spPr>
          <a:xfrm>
            <a:off x="3923928" y="6407944"/>
            <a:ext cx="3240360"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205297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916832"/>
            <a:ext cx="8229600" cy="3924131"/>
          </a:xfrm>
        </p:spPr>
        <p:txBody>
          <a:bodyPr>
            <a:normAutofit/>
          </a:bodyPr>
          <a:lstStyle/>
          <a:p>
            <a:pPr algn="just">
              <a:lnSpc>
                <a:spcPct val="90000"/>
              </a:lnSpc>
            </a:pPr>
            <a:r>
              <a:rPr lang="en-US" altLang="el-GR" sz="2000" dirty="0" smtClean="0">
                <a:solidFill>
                  <a:schemeClr val="tx2"/>
                </a:solidFill>
                <a:ea typeface="ＭＳ Ｐゴシック" pitchFamily="34" charset="-128"/>
              </a:rPr>
              <a:t>Potential </a:t>
            </a:r>
            <a:r>
              <a:rPr lang="en-US" altLang="el-GR" sz="2000" dirty="0">
                <a:solidFill>
                  <a:schemeClr val="tx2"/>
                </a:solidFill>
                <a:ea typeface="ＭＳ Ｐゴシック" pitchFamily="34" charset="-128"/>
              </a:rPr>
              <a:t>beneficiaries </a:t>
            </a:r>
            <a:r>
              <a:rPr lang="en-US" altLang="el-GR" sz="2000" b="1" dirty="0" smtClean="0">
                <a:solidFill>
                  <a:schemeClr val="tx2"/>
                </a:solidFill>
                <a:ea typeface="ＭＳ Ｐゴシック" pitchFamily="34" charset="-128"/>
              </a:rPr>
              <a:t>submit</a:t>
            </a:r>
            <a:r>
              <a:rPr lang="en-US" altLang="el-GR" sz="2000" dirty="0" smtClean="0">
                <a:solidFill>
                  <a:schemeClr val="tx2"/>
                </a:solidFill>
                <a:ea typeface="ＭＳ Ｐゴシック" pitchFamily="34" charset="-128"/>
              </a:rPr>
              <a:t> </a:t>
            </a:r>
            <a:r>
              <a:rPr lang="en-GB" sz="2000" dirty="0">
                <a:solidFill>
                  <a:schemeClr val="tx2"/>
                </a:solidFill>
                <a:ea typeface="ＭＳ Ｐゴシック" pitchFamily="34" charset="-128"/>
              </a:rPr>
              <a:t>electronically </a:t>
            </a:r>
            <a:r>
              <a:rPr lang="en-US" altLang="el-GR" sz="2000" dirty="0" smtClean="0">
                <a:solidFill>
                  <a:schemeClr val="tx2"/>
                </a:solidFill>
                <a:ea typeface="ＭＳ Ｐゴシック" pitchFamily="34" charset="-128"/>
              </a:rPr>
              <a:t>their proposals </a:t>
            </a:r>
            <a:r>
              <a:rPr lang="en-US" altLang="el-GR" sz="2000" dirty="0">
                <a:solidFill>
                  <a:schemeClr val="tx2"/>
                </a:solidFill>
                <a:ea typeface="ＭＳ Ｐゴシック" pitchFamily="34" charset="-128"/>
              </a:rPr>
              <a:t>to the </a:t>
            </a:r>
            <a:r>
              <a:rPr lang="en-US" altLang="el-GR" sz="2000" dirty="0" smtClean="0">
                <a:solidFill>
                  <a:schemeClr val="tx2"/>
                </a:solidFill>
                <a:ea typeface="ＭＳ Ｐゴシック" pitchFamily="34" charset="-128"/>
              </a:rPr>
              <a:t>Joint Secretariat </a:t>
            </a:r>
            <a:r>
              <a:rPr lang="en-US" altLang="el-GR" sz="2000" dirty="0">
                <a:solidFill>
                  <a:schemeClr val="tx2"/>
                </a:solidFill>
                <a:ea typeface="ＭＳ Ｐゴシック" pitchFamily="34" charset="-128"/>
              </a:rPr>
              <a:t>(</a:t>
            </a:r>
            <a:r>
              <a:rPr lang="en-US" altLang="el-GR" sz="2000" dirty="0" smtClean="0">
                <a:solidFill>
                  <a:schemeClr val="tx2"/>
                </a:solidFill>
                <a:ea typeface="ＭＳ Ｐゴシック" pitchFamily="34" charset="-128"/>
              </a:rPr>
              <a:t>JS)/</a:t>
            </a:r>
            <a:r>
              <a:rPr lang="en-US" altLang="el-GR" sz="2000" dirty="0">
                <a:solidFill>
                  <a:schemeClr val="tx2"/>
                </a:solidFill>
                <a:ea typeface="ＭＳ Ｐゴシック" pitchFamily="34" charset="-128"/>
              </a:rPr>
              <a:t> Managing </a:t>
            </a:r>
            <a:r>
              <a:rPr lang="en-US" altLang="el-GR" sz="2000" dirty="0" smtClean="0">
                <a:solidFill>
                  <a:schemeClr val="tx2"/>
                </a:solidFill>
                <a:ea typeface="ＭＳ Ｐゴシック" pitchFamily="34" charset="-128"/>
              </a:rPr>
              <a:t>Authority </a:t>
            </a:r>
            <a:r>
              <a:rPr lang="en-US" altLang="el-GR" sz="2000" dirty="0">
                <a:solidFill>
                  <a:schemeClr val="tx2"/>
                </a:solidFill>
                <a:ea typeface="ＭＳ Ｐゴシック" pitchFamily="34" charset="-128"/>
              </a:rPr>
              <a:t>(MA</a:t>
            </a:r>
            <a:r>
              <a:rPr lang="en-US" altLang="el-GR" sz="2000" dirty="0" smtClean="0">
                <a:solidFill>
                  <a:schemeClr val="tx2"/>
                </a:solidFill>
                <a:ea typeface="ＭＳ Ｐゴシック" pitchFamily="34" charset="-128"/>
              </a:rPr>
              <a:t>) </a:t>
            </a:r>
            <a:r>
              <a:rPr lang="en-GB" sz="2000" dirty="0">
                <a:solidFill>
                  <a:schemeClr val="tx2"/>
                </a:solidFill>
                <a:ea typeface="ＭＳ Ｐゴシック" pitchFamily="34" charset="-128"/>
              </a:rPr>
              <a:t>via </a:t>
            </a:r>
            <a:r>
              <a:rPr lang="en-GB" sz="2000" b="1" dirty="0">
                <a:solidFill>
                  <a:schemeClr val="tx2"/>
                </a:solidFill>
                <a:ea typeface="ＭＳ Ｐゴシック" pitchFamily="34" charset="-128"/>
              </a:rPr>
              <a:t>MIS</a:t>
            </a:r>
            <a:r>
              <a:rPr lang="en-US" altLang="el-GR" sz="2000" dirty="0">
                <a:solidFill>
                  <a:schemeClr val="tx2"/>
                </a:solidFill>
                <a:ea typeface="ＭＳ Ｐゴシック" pitchFamily="34" charset="-128"/>
              </a:rPr>
              <a:t>.</a:t>
            </a:r>
          </a:p>
          <a:p>
            <a:pPr algn="just">
              <a:lnSpc>
                <a:spcPct val="90000"/>
              </a:lnSpc>
              <a:buFont typeface="Arial" pitchFamily="34" charset="0"/>
              <a:buNone/>
            </a:pPr>
            <a:endParaRPr lang="en-US" altLang="el-GR" sz="2000" dirty="0">
              <a:ea typeface="ＭＳ Ｐゴシック" pitchFamily="34" charset="-128"/>
            </a:endParaRPr>
          </a:p>
          <a:p>
            <a:pPr algn="just">
              <a:lnSpc>
                <a:spcPct val="90000"/>
              </a:lnSpc>
            </a:pPr>
            <a:r>
              <a:rPr lang="en-US" altLang="el-GR" sz="2000" dirty="0">
                <a:solidFill>
                  <a:schemeClr val="tx2"/>
                </a:solidFill>
                <a:ea typeface="ＭＳ Ｐゴシック" pitchFamily="34" charset="-128"/>
              </a:rPr>
              <a:t>After submission each </a:t>
            </a:r>
            <a:r>
              <a:rPr lang="en-US" altLang="el-GR" sz="2000" dirty="0" smtClean="0">
                <a:solidFill>
                  <a:schemeClr val="tx2"/>
                </a:solidFill>
                <a:ea typeface="ＭＳ Ｐゴシック" pitchFamily="34" charset="-128"/>
              </a:rPr>
              <a:t>project proposal is </a:t>
            </a:r>
            <a:r>
              <a:rPr lang="en-US" altLang="el-GR" sz="2000" b="1" dirty="0" smtClean="0">
                <a:solidFill>
                  <a:schemeClr val="tx2"/>
                </a:solidFill>
                <a:ea typeface="ＭＳ Ｐゴシック" pitchFamily="34" charset="-128"/>
              </a:rPr>
              <a:t>evaluated</a:t>
            </a:r>
            <a:r>
              <a:rPr lang="en-US" altLang="el-GR" sz="2000" dirty="0" smtClean="0">
                <a:solidFill>
                  <a:schemeClr val="tx2"/>
                </a:solidFill>
                <a:ea typeface="ＭＳ Ｐゴシック" pitchFamily="34" charset="-128"/>
              </a:rPr>
              <a:t> </a:t>
            </a:r>
            <a:r>
              <a:rPr lang="en-US" altLang="el-GR" sz="2000" dirty="0">
                <a:solidFill>
                  <a:schemeClr val="tx2"/>
                </a:solidFill>
                <a:ea typeface="ＭＳ Ｐゴシック" pitchFamily="34" charset="-128"/>
              </a:rPr>
              <a:t>based on specific </a:t>
            </a:r>
            <a:r>
              <a:rPr lang="en-US" altLang="el-GR" sz="2000" dirty="0" smtClean="0">
                <a:solidFill>
                  <a:schemeClr val="tx2"/>
                </a:solidFill>
                <a:ea typeface="ＭＳ Ｐゴシック" pitchFamily="34" charset="-128"/>
              </a:rPr>
              <a:t>selection procedure.</a:t>
            </a:r>
          </a:p>
          <a:p>
            <a:pPr algn="just">
              <a:lnSpc>
                <a:spcPct val="90000"/>
              </a:lnSpc>
            </a:pPr>
            <a:endParaRPr lang="en-US" altLang="el-GR" sz="2000" dirty="0">
              <a:solidFill>
                <a:schemeClr val="tx2"/>
              </a:solidFill>
              <a:ea typeface="ＭＳ Ｐゴシック" pitchFamily="34" charset="-128"/>
            </a:endParaRPr>
          </a:p>
          <a:p>
            <a:pPr algn="just">
              <a:lnSpc>
                <a:spcPct val="90000"/>
              </a:lnSpc>
            </a:pPr>
            <a:r>
              <a:rPr lang="en-US" altLang="el-GR" sz="2000" dirty="0">
                <a:solidFill>
                  <a:schemeClr val="tx2"/>
                </a:solidFill>
                <a:ea typeface="ＭＳ Ｐゴシック" pitchFamily="34" charset="-128"/>
              </a:rPr>
              <a:t>The evaluation procedure </a:t>
            </a:r>
            <a:r>
              <a:rPr lang="en-US" altLang="el-GR" sz="2000" dirty="0" smtClean="0">
                <a:solidFill>
                  <a:schemeClr val="tx2"/>
                </a:solidFill>
                <a:ea typeface="ＭＳ Ｐゴシック" pitchFamily="34" charset="-128"/>
              </a:rPr>
              <a:t>is carried </a:t>
            </a:r>
            <a:r>
              <a:rPr lang="en-US" altLang="el-GR" sz="2000" dirty="0">
                <a:solidFill>
                  <a:schemeClr val="tx2"/>
                </a:solidFill>
                <a:ea typeface="ＭＳ Ｐゴシック" pitchFamily="34" charset="-128"/>
              </a:rPr>
              <a:t>out by </a:t>
            </a:r>
            <a:r>
              <a:rPr lang="en-US" altLang="el-GR" sz="2000" b="1" dirty="0">
                <a:solidFill>
                  <a:schemeClr val="tx2"/>
                </a:solidFill>
                <a:ea typeface="ＭＳ Ｐゴシック" pitchFamily="34" charset="-128"/>
              </a:rPr>
              <a:t>JS</a:t>
            </a:r>
            <a:r>
              <a:rPr lang="en-US" altLang="el-GR" sz="2000" dirty="0">
                <a:solidFill>
                  <a:schemeClr val="tx2"/>
                </a:solidFill>
                <a:ea typeface="ＭＳ Ｐゴシック" pitchFamily="34" charset="-128"/>
              </a:rPr>
              <a:t> </a:t>
            </a:r>
            <a:r>
              <a:rPr lang="en-US" sz="2000" dirty="0">
                <a:solidFill>
                  <a:schemeClr val="tx2"/>
                </a:solidFill>
                <a:ea typeface="ＭＳ Ｐゴシック" pitchFamily="34" charset="-128"/>
              </a:rPr>
              <a:t>with the support of Albanian Operating Structure </a:t>
            </a:r>
            <a:r>
              <a:rPr lang="en-US" sz="2000" b="1" dirty="0">
                <a:solidFill>
                  <a:schemeClr val="tx2"/>
                </a:solidFill>
                <a:ea typeface="ＭＳ Ｐゴシック" pitchFamily="34" charset="-128"/>
              </a:rPr>
              <a:t>(OS</a:t>
            </a:r>
            <a:r>
              <a:rPr lang="en-US" sz="2000" b="1" dirty="0" smtClean="0">
                <a:solidFill>
                  <a:schemeClr val="tx2"/>
                </a:solidFill>
                <a:ea typeface="ＭＳ Ｐゴシック" pitchFamily="34" charset="-128"/>
              </a:rPr>
              <a:t>)</a:t>
            </a:r>
            <a:r>
              <a:rPr lang="el-GR" sz="2000" b="1" dirty="0" smtClean="0">
                <a:solidFill>
                  <a:schemeClr val="tx2"/>
                </a:solidFill>
                <a:ea typeface="ＭＳ Ｐゴシック" pitchFamily="34" charset="-128"/>
              </a:rPr>
              <a:t> </a:t>
            </a:r>
            <a:r>
              <a:rPr lang="en-US" sz="2000" dirty="0" smtClean="0">
                <a:solidFill>
                  <a:schemeClr val="tx2"/>
                </a:solidFill>
                <a:ea typeface="ＭＳ Ｐゴシック" pitchFamily="34" charset="-128"/>
              </a:rPr>
              <a:t>regarding the eligibility of the Albanian beneficiaries.</a:t>
            </a:r>
          </a:p>
          <a:p>
            <a:pPr algn="just">
              <a:lnSpc>
                <a:spcPct val="90000"/>
              </a:lnSpc>
            </a:pPr>
            <a:endParaRPr lang="en-US" altLang="el-GR" sz="2000" dirty="0">
              <a:solidFill>
                <a:schemeClr val="tx2"/>
              </a:solidFill>
              <a:ea typeface="ＭＳ Ｐゴシック" pitchFamily="34" charset="-128"/>
            </a:endParaRPr>
          </a:p>
          <a:p>
            <a:pPr algn="just">
              <a:lnSpc>
                <a:spcPct val="90000"/>
              </a:lnSpc>
            </a:pPr>
            <a:r>
              <a:rPr lang="en-US" altLang="el-GR" sz="2000" dirty="0">
                <a:solidFill>
                  <a:schemeClr val="tx2"/>
                </a:solidFill>
                <a:ea typeface="ＭＳ Ｐゴシック" pitchFamily="34" charset="-128"/>
              </a:rPr>
              <a:t>The project proposals </a:t>
            </a:r>
            <a:r>
              <a:rPr lang="en-US" altLang="el-GR" sz="2000" dirty="0" smtClean="0">
                <a:solidFill>
                  <a:schemeClr val="tx2"/>
                </a:solidFill>
                <a:ea typeface="ＭＳ Ｐゴシック" pitchFamily="34" charset="-128"/>
              </a:rPr>
              <a:t>are evaluated </a:t>
            </a:r>
            <a:r>
              <a:rPr lang="en-US" altLang="el-GR" sz="2000" dirty="0">
                <a:solidFill>
                  <a:schemeClr val="tx2"/>
                </a:solidFill>
                <a:ea typeface="ＭＳ Ｐゴシック" pitchFamily="34" charset="-128"/>
              </a:rPr>
              <a:t>by </a:t>
            </a:r>
            <a:r>
              <a:rPr lang="en-US" altLang="el-GR" sz="2000" b="1" dirty="0">
                <a:solidFill>
                  <a:schemeClr val="tx2"/>
                </a:solidFill>
                <a:ea typeface="ＭＳ Ｐゴシック" pitchFamily="34" charset="-128"/>
              </a:rPr>
              <a:t>two </a:t>
            </a:r>
            <a:r>
              <a:rPr lang="en-US" altLang="el-GR" sz="2000" b="1" dirty="0" smtClean="0">
                <a:solidFill>
                  <a:schemeClr val="tx2"/>
                </a:solidFill>
                <a:ea typeface="ＭＳ Ｐゴシック" pitchFamily="34" charset="-128"/>
              </a:rPr>
              <a:t>assessors</a:t>
            </a:r>
            <a:r>
              <a:rPr lang="en-US" altLang="el-GR" sz="2000" dirty="0" smtClean="0">
                <a:solidFill>
                  <a:schemeClr val="tx2"/>
                </a:solidFill>
                <a:ea typeface="ＭＳ Ｐゴシック" pitchFamily="34" charset="-128"/>
              </a:rPr>
              <a:t>.</a:t>
            </a:r>
            <a:endParaRPr lang="en-US" altLang="el-GR" sz="2000" dirty="0">
              <a:solidFill>
                <a:schemeClr val="tx2"/>
              </a:solidFill>
              <a:ea typeface="ＭＳ Ｐゴシック" pitchFamily="34" charset="-128"/>
            </a:endParaRPr>
          </a:p>
        </p:txBody>
      </p:sp>
      <p:sp>
        <p:nvSpPr>
          <p:cNvPr id="3" name="2 - Τίτλος"/>
          <p:cNvSpPr>
            <a:spLocks noGrp="1"/>
          </p:cNvSpPr>
          <p:nvPr>
            <p:ph type="title"/>
          </p:nvPr>
        </p:nvSpPr>
        <p:spPr>
          <a:xfrm>
            <a:off x="457200" y="260648"/>
            <a:ext cx="8229600" cy="1156990"/>
          </a:xfrm>
        </p:spPr>
        <p:txBody>
          <a:bodyPr>
            <a:normAutofit/>
          </a:bodyPr>
          <a:lstStyle/>
          <a:p>
            <a:pPr algn="ctr"/>
            <a:r>
              <a:rPr lang="en-US" sz="3200" dirty="0">
                <a:solidFill>
                  <a:schemeClr val="accent5"/>
                </a:solidFill>
                <a:ea typeface="ＭＳ Ｐゴシック" pitchFamily="34" charset="-128"/>
              </a:rPr>
              <a:t>Evaluation Methodology and Selection Criteria</a:t>
            </a:r>
            <a:endParaRPr lang="el-GR" sz="3200" dirty="0"/>
          </a:p>
        </p:txBody>
      </p:sp>
      <p:pic>
        <p:nvPicPr>
          <p:cNvPr id="3075" name="Picture 3" descr="C:\Users\ktsamouri\Desktop\ev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5" y="5517232"/>
            <a:ext cx="1971675" cy="1340769"/>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υποσέλιδου 2"/>
          <p:cNvSpPr>
            <a:spLocks noGrp="1"/>
          </p:cNvSpPr>
          <p:nvPr>
            <p:ph type="ftr" sz="quarter" idx="11"/>
          </p:nvPr>
        </p:nvSpPr>
        <p:spPr>
          <a:xfrm>
            <a:off x="4380072" y="6407944"/>
            <a:ext cx="3000240"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109728" indent="0" algn="just">
              <a:buNone/>
            </a:pPr>
            <a:endParaRPr lang="en-US" sz="2100" dirty="0"/>
          </a:p>
          <a:p>
            <a:pPr marL="109728" indent="0" algn="just">
              <a:buNone/>
            </a:pPr>
            <a:r>
              <a:rPr lang="en-US" sz="2100" b="1" dirty="0" smtClean="0">
                <a:solidFill>
                  <a:schemeClr val="tx2"/>
                </a:solidFill>
              </a:rPr>
              <a:t>Info </a:t>
            </a:r>
            <a:r>
              <a:rPr lang="en-US" sz="2100" b="1" dirty="0">
                <a:solidFill>
                  <a:schemeClr val="tx2"/>
                </a:solidFill>
              </a:rPr>
              <a:t>days </a:t>
            </a:r>
            <a:r>
              <a:rPr lang="en-US" sz="2100" b="1" dirty="0" smtClean="0">
                <a:solidFill>
                  <a:schemeClr val="tx2"/>
                </a:solidFill>
              </a:rPr>
              <a:t>of the 4</a:t>
            </a:r>
            <a:r>
              <a:rPr lang="en-US" sz="2100" b="1" baseline="30000" dirty="0" smtClean="0">
                <a:solidFill>
                  <a:schemeClr val="tx2"/>
                </a:solidFill>
              </a:rPr>
              <a:t>th</a:t>
            </a:r>
            <a:r>
              <a:rPr lang="en-US" sz="2100" b="1" dirty="0" smtClean="0">
                <a:solidFill>
                  <a:schemeClr val="tx2"/>
                </a:solidFill>
              </a:rPr>
              <a:t> call</a:t>
            </a:r>
            <a:r>
              <a:rPr lang="en-US" sz="2100" b="1" dirty="0">
                <a:solidFill>
                  <a:schemeClr val="tx2"/>
                </a:solidFill>
              </a:rPr>
              <a:t>: </a:t>
            </a:r>
            <a:r>
              <a:rPr lang="en-US" sz="2100" b="1" dirty="0" smtClean="0">
                <a:solidFill>
                  <a:schemeClr val="tx2"/>
                </a:solidFill>
              </a:rPr>
              <a:t>	</a:t>
            </a:r>
          </a:p>
          <a:p>
            <a:pPr marL="109728" indent="0" algn="just">
              <a:buNone/>
            </a:pPr>
            <a:r>
              <a:rPr lang="en-US" sz="2100" b="1" dirty="0">
                <a:solidFill>
                  <a:schemeClr val="tx2"/>
                </a:solidFill>
              </a:rPr>
              <a:t>	</a:t>
            </a:r>
            <a:r>
              <a:rPr lang="en-US" sz="2100" b="1" dirty="0" smtClean="0">
                <a:solidFill>
                  <a:schemeClr val="tx2"/>
                </a:solidFill>
              </a:rPr>
              <a:t>		Vlora ,20/11/2018</a:t>
            </a:r>
            <a:endParaRPr lang="en-US" sz="2100" b="1" dirty="0">
              <a:solidFill>
                <a:schemeClr val="tx2"/>
              </a:solidFill>
            </a:endParaRPr>
          </a:p>
          <a:p>
            <a:pPr marL="109728" indent="0" algn="just">
              <a:buNone/>
            </a:pPr>
            <a:r>
              <a:rPr lang="en-US" sz="2100" b="1" dirty="0" smtClean="0">
                <a:solidFill>
                  <a:schemeClr val="tx2"/>
                </a:solidFill>
              </a:rPr>
              <a:t>			</a:t>
            </a:r>
            <a:r>
              <a:rPr lang="en-US" sz="2100" b="1" dirty="0" err="1" smtClean="0"/>
              <a:t>Korca</a:t>
            </a:r>
            <a:r>
              <a:rPr lang="en-US" sz="2100" b="1" dirty="0" smtClean="0"/>
              <a:t>, 22/11/2018</a:t>
            </a:r>
          </a:p>
          <a:p>
            <a:pPr marL="109728" indent="0" algn="just">
              <a:buNone/>
            </a:pPr>
            <a:r>
              <a:rPr lang="en-US" sz="2100" b="1" dirty="0"/>
              <a:t>	</a:t>
            </a:r>
            <a:r>
              <a:rPr lang="en-US" sz="2100" b="1" dirty="0" smtClean="0"/>
              <a:t>		Arta,    </a:t>
            </a:r>
            <a:r>
              <a:rPr lang="en-US" sz="2100" b="1" dirty="0"/>
              <a:t>07/12/2018</a:t>
            </a:r>
          </a:p>
          <a:p>
            <a:pPr marL="109728" indent="0">
              <a:buNone/>
            </a:pPr>
            <a:endParaRPr lang="en-US" sz="2100" b="1" dirty="0" smtClean="0">
              <a:solidFill>
                <a:schemeClr val="tx2"/>
              </a:solidFill>
            </a:endParaRPr>
          </a:p>
          <a:p>
            <a:pPr marL="109728" indent="0" algn="ctr">
              <a:buNone/>
            </a:pPr>
            <a:r>
              <a:rPr lang="en-US" sz="2100" b="1" dirty="0" smtClean="0">
                <a:solidFill>
                  <a:schemeClr val="tx2"/>
                </a:solidFill>
              </a:rPr>
              <a:t>For </a:t>
            </a:r>
            <a:r>
              <a:rPr lang="en-US" sz="2100" b="1" dirty="0">
                <a:solidFill>
                  <a:schemeClr val="tx2"/>
                </a:solidFill>
              </a:rPr>
              <a:t>more information:</a:t>
            </a:r>
          </a:p>
          <a:p>
            <a:pPr marL="109728" indent="0" algn="ctr" eaLnBrk="0" hangingPunct="0">
              <a:buNone/>
              <a:defRPr/>
            </a:pPr>
            <a:endParaRPr lang="en-US" sz="2100" b="1" dirty="0">
              <a:solidFill>
                <a:schemeClr val="tx2"/>
              </a:solidFill>
            </a:endParaRPr>
          </a:p>
          <a:p>
            <a:pPr algn="ctr" eaLnBrk="0" hangingPunct="0">
              <a:defRPr/>
            </a:pPr>
            <a:r>
              <a:rPr lang="en-US" sz="2100" b="1" dirty="0">
                <a:solidFill>
                  <a:schemeClr val="tx2"/>
                </a:solidFill>
                <a:hlinkClick r:id="rId2"/>
              </a:rPr>
              <a:t>www.interreg.gr</a:t>
            </a:r>
            <a:endParaRPr lang="en-US" sz="2100" b="1" dirty="0">
              <a:solidFill>
                <a:schemeClr val="tx2"/>
              </a:solidFill>
            </a:endParaRPr>
          </a:p>
          <a:p>
            <a:pPr algn="ctr" eaLnBrk="0" hangingPunct="0">
              <a:defRPr/>
            </a:pPr>
            <a:endParaRPr lang="en-US" sz="2100" b="1" dirty="0">
              <a:solidFill>
                <a:schemeClr val="tx2"/>
              </a:solidFill>
            </a:endParaRPr>
          </a:p>
          <a:p>
            <a:pPr algn="ctr" eaLnBrk="0" hangingPunct="0">
              <a:defRPr/>
            </a:pPr>
            <a:r>
              <a:rPr lang="en-US" sz="2100" b="1" dirty="0" smtClean="0">
                <a:solidFill>
                  <a:schemeClr val="tx2"/>
                </a:solidFill>
                <a:hlinkClick r:id="rId3"/>
              </a:rPr>
              <a:t>www.greece-albania.eu</a:t>
            </a:r>
            <a:endParaRPr lang="en-US" sz="2100" b="1" dirty="0" smtClean="0">
              <a:solidFill>
                <a:schemeClr val="tx2"/>
              </a:solidFill>
            </a:endParaRPr>
          </a:p>
          <a:p>
            <a:pPr algn="ctr" eaLnBrk="0" hangingPunct="0">
              <a:defRPr/>
            </a:pPr>
            <a:endParaRPr lang="en-US" sz="2100" b="1" dirty="0" smtClean="0">
              <a:solidFill>
                <a:schemeClr val="tx2"/>
              </a:solidFill>
            </a:endParaRPr>
          </a:p>
          <a:p>
            <a:pPr algn="ctr" eaLnBrk="0" hangingPunct="0">
              <a:defRPr/>
            </a:pPr>
            <a:r>
              <a:rPr lang="el-GR" sz="2100" dirty="0"/>
              <a:t> </a:t>
            </a:r>
            <a:r>
              <a:rPr lang="pl-PL" sz="2100" b="1" dirty="0">
                <a:solidFill>
                  <a:schemeClr val="tx2"/>
                </a:solidFill>
                <a:hlinkClick r:id="rId4"/>
              </a:rPr>
              <a:t>www.punetejashtme.gov.al</a:t>
            </a:r>
            <a:endParaRPr lang="el-GR" sz="2100" b="1" dirty="0">
              <a:solidFill>
                <a:schemeClr val="tx2"/>
              </a:solidFill>
            </a:endParaRPr>
          </a:p>
          <a:p>
            <a:pPr algn="just"/>
            <a:endParaRPr lang="el-GR" dirty="0"/>
          </a:p>
        </p:txBody>
      </p:sp>
      <p:sp>
        <p:nvSpPr>
          <p:cNvPr id="4" name="Τίτλος 3"/>
          <p:cNvSpPr>
            <a:spLocks noGrp="1"/>
          </p:cNvSpPr>
          <p:nvPr>
            <p:ph type="title"/>
          </p:nvPr>
        </p:nvSpPr>
        <p:spPr/>
        <p:txBody>
          <a:bodyPr>
            <a:normAutofit/>
          </a:bodyPr>
          <a:lstStyle/>
          <a:p>
            <a:pPr algn="ctr"/>
            <a:r>
              <a:rPr lang="en-US" sz="2800" u="sng" dirty="0" smtClean="0">
                <a:solidFill>
                  <a:schemeClr val="accent1"/>
                </a:solidFill>
                <a:effectLst>
                  <a:outerShdw blurRad="38100" dist="38100" dir="2700000" algn="tl">
                    <a:srgbClr val="C0C0C0"/>
                  </a:outerShdw>
                </a:effectLst>
              </a:rPr>
              <a:t>General Information</a:t>
            </a:r>
            <a:endParaRPr lang="el-GR" sz="2800" u="sng" dirty="0">
              <a:solidFill>
                <a:schemeClr val="accent1"/>
              </a:solidFill>
              <a:effectLst>
                <a:outerShdw blurRad="38100" dist="38100" dir="2700000" algn="tl">
                  <a:srgbClr val="C0C0C0"/>
                </a:outerShdw>
              </a:effectLst>
            </a:endParaRPr>
          </a:p>
        </p:txBody>
      </p:sp>
      <p:sp>
        <p:nvSpPr>
          <p:cNvPr id="3" name="Θέση υποσέλιδου 2"/>
          <p:cNvSpPr>
            <a:spLocks noGrp="1"/>
          </p:cNvSpPr>
          <p:nvPr>
            <p:ph type="ftr" sz="quarter" idx="11"/>
          </p:nvPr>
        </p:nvSpPr>
        <p:spPr>
          <a:xfrm>
            <a:off x="5004048" y="6093296"/>
            <a:ext cx="3072248" cy="581149"/>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2297282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ctr" eaLnBrk="0" hangingPunct="0">
              <a:buNone/>
              <a:defRPr/>
            </a:pPr>
            <a:endParaRPr lang="en-US" sz="2800" b="1" u="sng" dirty="0" smtClean="0">
              <a:solidFill>
                <a:schemeClr val="tx2"/>
              </a:solidFill>
            </a:endParaRPr>
          </a:p>
          <a:p>
            <a:pPr marL="109728" indent="0" algn="ctr">
              <a:spcBef>
                <a:spcPct val="20000"/>
              </a:spcBef>
              <a:buNone/>
              <a:defRPr/>
            </a:pPr>
            <a:r>
              <a:rPr lang="en-US" sz="2400" b="1" u="sng" dirty="0" smtClean="0">
                <a:solidFill>
                  <a:schemeClr val="tx2"/>
                </a:solidFill>
              </a:rPr>
              <a:t>Thank you for your attention!</a:t>
            </a:r>
          </a:p>
          <a:p>
            <a:pPr marL="109728" indent="0">
              <a:spcBef>
                <a:spcPct val="20000"/>
              </a:spcBef>
              <a:buNone/>
              <a:defRPr/>
            </a:pPr>
            <a:endParaRPr lang="en-US" sz="2400" b="1" u="sng" dirty="0" smtClean="0">
              <a:solidFill>
                <a:schemeClr val="tx2"/>
              </a:solidFill>
            </a:endParaRPr>
          </a:p>
          <a:p>
            <a:pPr marL="109728" indent="0" algn="ctr">
              <a:buNone/>
            </a:pPr>
            <a:r>
              <a:rPr lang="en-GB" sz="2400" b="1" dirty="0"/>
              <a:t>Joint Secretariat/Managing Authority of the </a:t>
            </a:r>
            <a:endParaRPr lang="el-GR" sz="2400" dirty="0"/>
          </a:p>
          <a:p>
            <a:pPr marL="109728" indent="0" algn="ctr">
              <a:buNone/>
            </a:pPr>
            <a:r>
              <a:rPr lang="en-GB" sz="2400" b="1" dirty="0" err="1"/>
              <a:t>Interreg</a:t>
            </a:r>
            <a:r>
              <a:rPr lang="en-GB" sz="2400" b="1" dirty="0"/>
              <a:t> IPA II </a:t>
            </a:r>
            <a:r>
              <a:rPr lang="en-GB" sz="2400" b="1" dirty="0" smtClean="0"/>
              <a:t>Cross-border </a:t>
            </a:r>
            <a:r>
              <a:rPr lang="en-GB" sz="2400" b="1" dirty="0"/>
              <a:t>Cooperation Programme “Greece - Albania  2014-2020”</a:t>
            </a:r>
            <a:endParaRPr lang="el-GR" sz="2400" dirty="0"/>
          </a:p>
          <a:p>
            <a:pPr marL="109728" indent="0" algn="ctr">
              <a:spcBef>
                <a:spcPct val="20000"/>
              </a:spcBef>
              <a:buNone/>
              <a:defRPr/>
            </a:pPr>
            <a:endParaRPr lang="en-US" sz="2400" b="1" dirty="0">
              <a:solidFill>
                <a:schemeClr val="tx2"/>
              </a:solidFill>
            </a:endParaRPr>
          </a:p>
          <a:p>
            <a:pPr marL="109728" indent="0" algn="ctr">
              <a:spcBef>
                <a:spcPct val="20000"/>
              </a:spcBef>
              <a:buNone/>
              <a:defRPr/>
            </a:pPr>
            <a:r>
              <a:rPr lang="en-US" sz="2400" dirty="0" err="1">
                <a:solidFill>
                  <a:schemeClr val="tx2"/>
                </a:solidFill>
              </a:rPr>
              <a:t>Leof</a:t>
            </a:r>
            <a:r>
              <a:rPr lang="en-US" sz="2400" dirty="0">
                <a:solidFill>
                  <a:schemeClr val="tx2"/>
                </a:solidFill>
              </a:rPr>
              <a:t>. </a:t>
            </a:r>
            <a:r>
              <a:rPr lang="en-US" sz="2400" dirty="0" err="1">
                <a:solidFill>
                  <a:schemeClr val="tx2"/>
                </a:solidFill>
              </a:rPr>
              <a:t>Georgikis</a:t>
            </a:r>
            <a:r>
              <a:rPr lang="en-US" sz="2400" dirty="0">
                <a:solidFill>
                  <a:schemeClr val="tx2"/>
                </a:solidFill>
              </a:rPr>
              <a:t> </a:t>
            </a:r>
            <a:r>
              <a:rPr lang="en-US" sz="2400" dirty="0" err="1">
                <a:solidFill>
                  <a:schemeClr val="tx2"/>
                </a:solidFill>
              </a:rPr>
              <a:t>Scholis</a:t>
            </a:r>
            <a:r>
              <a:rPr lang="en-US" sz="2400" dirty="0">
                <a:solidFill>
                  <a:schemeClr val="tx2"/>
                </a:solidFill>
              </a:rPr>
              <a:t> 65</a:t>
            </a:r>
            <a:endParaRPr lang="el-GR" sz="2400" dirty="0">
              <a:solidFill>
                <a:schemeClr val="tx2"/>
              </a:solidFill>
            </a:endParaRPr>
          </a:p>
          <a:p>
            <a:pPr marL="109728" indent="0" algn="ctr">
              <a:spcBef>
                <a:spcPct val="20000"/>
              </a:spcBef>
              <a:buNone/>
              <a:defRPr/>
            </a:pPr>
            <a:r>
              <a:rPr lang="en-US" sz="2400" dirty="0" smtClean="0">
                <a:solidFill>
                  <a:schemeClr val="tx2"/>
                </a:solidFill>
              </a:rPr>
              <a:t>570 </a:t>
            </a:r>
            <a:r>
              <a:rPr lang="en-US" sz="2400" dirty="0">
                <a:solidFill>
                  <a:schemeClr val="tx2"/>
                </a:solidFill>
              </a:rPr>
              <a:t>01, Thessaloniki, Greece</a:t>
            </a:r>
          </a:p>
          <a:p>
            <a:pPr marL="109728" indent="0" algn="ctr">
              <a:spcBef>
                <a:spcPct val="20000"/>
              </a:spcBef>
              <a:buNone/>
              <a:defRPr/>
            </a:pPr>
            <a:r>
              <a:rPr lang="en-US" sz="2400" dirty="0">
                <a:solidFill>
                  <a:schemeClr val="tx2"/>
                </a:solidFill>
              </a:rPr>
              <a:t>Tel.: +30 2310 </a:t>
            </a:r>
            <a:r>
              <a:rPr lang="en-US" sz="2400" dirty="0" smtClean="0">
                <a:solidFill>
                  <a:schemeClr val="tx2"/>
                </a:solidFill>
              </a:rPr>
              <a:t>469680</a:t>
            </a:r>
            <a:endParaRPr lang="en-US" sz="2400" dirty="0">
              <a:solidFill>
                <a:schemeClr val="tx2"/>
              </a:solidFill>
            </a:endParaRPr>
          </a:p>
          <a:p>
            <a:pPr marL="109728" indent="0" algn="ctr">
              <a:spcBef>
                <a:spcPct val="20000"/>
              </a:spcBef>
              <a:buNone/>
              <a:defRPr/>
            </a:pPr>
            <a:r>
              <a:rPr lang="en-US" sz="2400" dirty="0">
                <a:solidFill>
                  <a:schemeClr val="tx2"/>
                </a:solidFill>
              </a:rPr>
              <a:t>Email: </a:t>
            </a:r>
            <a:r>
              <a:rPr lang="en-US" sz="2400" dirty="0">
                <a:solidFill>
                  <a:schemeClr val="tx2"/>
                </a:solidFill>
                <a:hlinkClick r:id="rId2"/>
              </a:rPr>
              <a:t>jts_gral@mou.gr</a:t>
            </a:r>
            <a:r>
              <a:rPr lang="en-US" sz="2400" dirty="0">
                <a:solidFill>
                  <a:schemeClr val="tx2"/>
                </a:solidFill>
              </a:rPr>
              <a:t> </a:t>
            </a:r>
            <a:endParaRPr lang="el-GR" sz="2400" dirty="0">
              <a:solidFill>
                <a:schemeClr val="tx2"/>
              </a:solidFill>
            </a:endParaRPr>
          </a:p>
          <a:p>
            <a:pPr algn="ctr" eaLnBrk="0" hangingPunct="0">
              <a:buNone/>
              <a:defRPr/>
            </a:pPr>
            <a:endParaRPr lang="en-US" sz="2800" b="1" u="sng" dirty="0" smtClean="0">
              <a:solidFill>
                <a:schemeClr val="tx2"/>
              </a:solidFill>
            </a:endParaRPr>
          </a:p>
          <a:p>
            <a:pPr algn="ctr" eaLnBrk="0" hangingPunct="0">
              <a:defRPr/>
            </a:pPr>
            <a:endParaRPr lang="en-US" sz="2800" b="1" dirty="0" smtClean="0">
              <a:solidFill>
                <a:schemeClr val="tx2"/>
              </a:solidFill>
            </a:endParaRPr>
          </a:p>
        </p:txBody>
      </p:sp>
      <p:pic>
        <p:nvPicPr>
          <p:cNvPr id="5" name="4 - Εικόνα"/>
          <p:cNvPicPr/>
          <p:nvPr/>
        </p:nvPicPr>
        <p:blipFill>
          <a:blip r:embed="rId3" cstate="print"/>
          <a:srcRect/>
          <a:stretch>
            <a:fillRect/>
          </a:stretch>
        </p:blipFill>
        <p:spPr bwMode="auto">
          <a:xfrm>
            <a:off x="827584" y="332656"/>
            <a:ext cx="7416824" cy="1224136"/>
          </a:xfrm>
          <a:prstGeom prst="rect">
            <a:avLst/>
          </a:prstGeom>
          <a:noFill/>
          <a:ln w="9525">
            <a:noFill/>
            <a:miter lim="800000"/>
            <a:headEnd/>
            <a:tailEnd/>
          </a:ln>
        </p:spPr>
      </p:pic>
      <p:sp>
        <p:nvSpPr>
          <p:cNvPr id="3" name="Θέση υποσέλιδου 2"/>
          <p:cNvSpPr>
            <a:spLocks noGrp="1"/>
          </p:cNvSpPr>
          <p:nvPr>
            <p:ph type="ftr" sz="quarter" idx="11"/>
          </p:nvPr>
        </p:nvSpPr>
        <p:spPr>
          <a:xfrm>
            <a:off x="4513076" y="6237312"/>
            <a:ext cx="3299284"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50081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052736"/>
            <a:ext cx="8496944" cy="5184576"/>
          </a:xfrm>
        </p:spPr>
        <p:txBody>
          <a:bodyPr>
            <a:noAutofit/>
          </a:bodyPr>
          <a:lstStyle/>
          <a:p>
            <a:pPr marL="109728" indent="0" algn="just">
              <a:buNone/>
            </a:pPr>
            <a:r>
              <a:rPr lang="en-US" sz="1600" dirty="0" smtClean="0"/>
              <a:t>The </a:t>
            </a:r>
            <a:r>
              <a:rPr lang="en-US" sz="1600" dirty="0"/>
              <a:t>JS will examine </a:t>
            </a:r>
            <a:r>
              <a:rPr lang="en-US" sz="1600" b="1" dirty="0"/>
              <a:t>four</a:t>
            </a:r>
            <a:r>
              <a:rPr lang="en-US" sz="1600" dirty="0"/>
              <a:t> different sets of criteria (administrative compliance, eligibility criteria, state aid criteria and quality assessment), in </a:t>
            </a:r>
            <a:r>
              <a:rPr lang="en-US" sz="1600" b="1" dirty="0"/>
              <a:t>two</a:t>
            </a:r>
            <a:r>
              <a:rPr lang="en-US" sz="1600" dirty="0"/>
              <a:t> </a:t>
            </a:r>
            <a:r>
              <a:rPr lang="en-US" sz="1600" dirty="0" smtClean="0"/>
              <a:t>phases</a:t>
            </a:r>
            <a:endParaRPr lang="en-US" sz="1600" b="1" i="1" dirty="0"/>
          </a:p>
          <a:p>
            <a:pPr algn="just"/>
            <a:endParaRPr lang="en-US" sz="1600" dirty="0"/>
          </a:p>
          <a:p>
            <a:pPr marL="285750" indent="-285750" algn="just">
              <a:buClr>
                <a:schemeClr val="accent1"/>
              </a:buClr>
              <a:buFont typeface="Wingdings" panose="05000000000000000000" pitchFamily="2" charset="2"/>
              <a:buChar char="q"/>
            </a:pPr>
            <a:r>
              <a:rPr lang="en-US" sz="1600" b="1" u="sng" dirty="0">
                <a:solidFill>
                  <a:schemeClr val="tx2"/>
                </a:solidFill>
                <a:ea typeface="ＭＳ Ｐゴシック" pitchFamily="34" charset="-128"/>
              </a:rPr>
              <a:t>STEP 1 - Evaluation of project proposals </a:t>
            </a:r>
          </a:p>
          <a:p>
            <a:pPr algn="just">
              <a:lnSpc>
                <a:spcPct val="90000"/>
              </a:lnSpc>
            </a:pPr>
            <a:endParaRPr lang="en-US" altLang="el-GR" sz="1600" dirty="0" smtClean="0">
              <a:solidFill>
                <a:schemeClr val="tx2"/>
              </a:solidFill>
              <a:ea typeface="ＭＳ Ｐゴシック" pitchFamily="34" charset="-128"/>
            </a:endParaRPr>
          </a:p>
          <a:p>
            <a:pPr algn="just">
              <a:lnSpc>
                <a:spcPct val="90000"/>
              </a:lnSpc>
            </a:pPr>
            <a:r>
              <a:rPr lang="en-US" altLang="el-GR" sz="1600" dirty="0" smtClean="0">
                <a:solidFill>
                  <a:schemeClr val="tx2"/>
                </a:solidFill>
                <a:ea typeface="ＭＳ Ｐゴシック" pitchFamily="34" charset="-128"/>
              </a:rPr>
              <a:t>The JS examines different </a:t>
            </a:r>
            <a:r>
              <a:rPr lang="en-US" altLang="el-GR" sz="1600" dirty="0">
                <a:solidFill>
                  <a:schemeClr val="tx2"/>
                </a:solidFill>
                <a:ea typeface="ＭＳ Ｐゴシック" pitchFamily="34" charset="-128"/>
              </a:rPr>
              <a:t>sets of </a:t>
            </a:r>
            <a:r>
              <a:rPr lang="en-US" altLang="el-GR" sz="1600" b="1" dirty="0">
                <a:solidFill>
                  <a:schemeClr val="tx2"/>
                </a:solidFill>
                <a:ea typeface="ＭＳ Ｐゴシック" pitchFamily="34" charset="-128"/>
              </a:rPr>
              <a:t>criteria</a:t>
            </a:r>
            <a:r>
              <a:rPr lang="en-US" altLang="el-GR" sz="1600" dirty="0">
                <a:solidFill>
                  <a:schemeClr val="tx2"/>
                </a:solidFill>
                <a:ea typeface="ＭＳ Ｐゴシック" pitchFamily="34" charset="-128"/>
              </a:rPr>
              <a:t> </a:t>
            </a:r>
            <a:r>
              <a:rPr lang="en-US" altLang="el-GR" sz="1600" dirty="0" smtClean="0">
                <a:solidFill>
                  <a:schemeClr val="tx2"/>
                </a:solidFill>
                <a:ea typeface="ＭＳ Ｐゴシック" pitchFamily="34" charset="-128"/>
              </a:rPr>
              <a:t>in </a:t>
            </a:r>
            <a:r>
              <a:rPr lang="en-US" altLang="el-GR" sz="1600" b="1" dirty="0">
                <a:solidFill>
                  <a:schemeClr val="tx2"/>
                </a:solidFill>
                <a:ea typeface="ＭＳ Ｐゴシック" pitchFamily="34" charset="-128"/>
              </a:rPr>
              <a:t>two</a:t>
            </a:r>
            <a:r>
              <a:rPr lang="en-US" altLang="el-GR" sz="1600" dirty="0">
                <a:solidFill>
                  <a:schemeClr val="tx2"/>
                </a:solidFill>
                <a:ea typeface="ＭＳ Ｐゴシック" pitchFamily="34" charset="-128"/>
              </a:rPr>
              <a:t> </a:t>
            </a:r>
            <a:r>
              <a:rPr lang="en-US" altLang="el-GR" sz="1600" b="1" dirty="0" smtClean="0">
                <a:solidFill>
                  <a:schemeClr val="tx2"/>
                </a:solidFill>
                <a:ea typeface="ＭＳ Ｐゴシック" pitchFamily="34" charset="-128"/>
              </a:rPr>
              <a:t>phases</a:t>
            </a:r>
            <a:r>
              <a:rPr lang="en-US" altLang="el-GR" sz="1600" dirty="0" smtClean="0">
                <a:solidFill>
                  <a:schemeClr val="tx2"/>
                </a:solidFill>
                <a:ea typeface="ＭＳ Ｐゴシック" pitchFamily="34" charset="-128"/>
              </a:rPr>
              <a:t>:</a:t>
            </a:r>
          </a:p>
          <a:p>
            <a:pPr lvl="1" algn="just">
              <a:lnSpc>
                <a:spcPct val="90000"/>
              </a:lnSpc>
            </a:pPr>
            <a:r>
              <a:rPr lang="en-US" altLang="el-GR" sz="1600" b="1" dirty="0" smtClean="0">
                <a:solidFill>
                  <a:schemeClr val="tx2"/>
                </a:solidFill>
                <a:ea typeface="ＭＳ Ｐゴシック" pitchFamily="34" charset="-128"/>
              </a:rPr>
              <a:t>1</a:t>
            </a:r>
            <a:r>
              <a:rPr lang="en-US" altLang="el-GR" sz="1600" b="1" baseline="30000" dirty="0" smtClean="0">
                <a:solidFill>
                  <a:schemeClr val="tx2"/>
                </a:solidFill>
                <a:ea typeface="ＭＳ Ｐゴシック" pitchFamily="34" charset="-128"/>
              </a:rPr>
              <a:t>st</a:t>
            </a:r>
            <a:r>
              <a:rPr lang="en-US" altLang="el-GR" sz="1600" b="1" dirty="0" smtClean="0">
                <a:solidFill>
                  <a:schemeClr val="tx2"/>
                </a:solidFill>
                <a:ea typeface="ＭＳ Ｐゴシック" pitchFamily="34" charset="-128"/>
              </a:rPr>
              <a:t> </a:t>
            </a:r>
            <a:r>
              <a:rPr lang="en-US" altLang="el-GR" sz="1600" b="1" dirty="0">
                <a:solidFill>
                  <a:schemeClr val="tx2"/>
                </a:solidFill>
                <a:ea typeface="ＭＳ Ｐゴシック" pitchFamily="34" charset="-128"/>
              </a:rPr>
              <a:t>phase </a:t>
            </a:r>
            <a:r>
              <a:rPr lang="en-US" altLang="el-GR" sz="1600" dirty="0">
                <a:solidFill>
                  <a:schemeClr val="tx2"/>
                </a:solidFill>
                <a:ea typeface="ＭＳ Ｐゴシック" pitchFamily="34" charset="-128"/>
              </a:rPr>
              <a:t>(</a:t>
            </a:r>
            <a:r>
              <a:rPr lang="en-US" altLang="el-GR" sz="1600" b="1" dirty="0">
                <a:solidFill>
                  <a:schemeClr val="tx2"/>
                </a:solidFill>
                <a:ea typeface="ＭＳ Ｐゴシック" pitchFamily="34" charset="-128"/>
              </a:rPr>
              <a:t>administrative</a:t>
            </a:r>
            <a:r>
              <a:rPr lang="en-US" altLang="el-GR" sz="1600" dirty="0">
                <a:solidFill>
                  <a:schemeClr val="tx2"/>
                </a:solidFill>
                <a:ea typeface="ＭＳ Ｐゴシック" pitchFamily="34" charset="-128"/>
              </a:rPr>
              <a:t> </a:t>
            </a:r>
            <a:r>
              <a:rPr lang="en-US" altLang="el-GR" sz="1600" dirty="0" smtClean="0">
                <a:solidFill>
                  <a:schemeClr val="tx2"/>
                </a:solidFill>
                <a:ea typeface="ＭＳ Ｐゴシック" pitchFamily="34" charset="-128"/>
              </a:rPr>
              <a:t>&amp; </a:t>
            </a:r>
            <a:r>
              <a:rPr lang="en-US" altLang="el-GR" sz="1600" b="1" dirty="0">
                <a:solidFill>
                  <a:schemeClr val="tx2"/>
                </a:solidFill>
                <a:ea typeface="ＭＳ Ｐゴシック" pitchFamily="34" charset="-128"/>
              </a:rPr>
              <a:t>eligibility</a:t>
            </a:r>
            <a:r>
              <a:rPr lang="en-US" altLang="el-GR" sz="1600" dirty="0">
                <a:solidFill>
                  <a:schemeClr val="tx2"/>
                </a:solidFill>
                <a:ea typeface="ＭＳ Ｐゴシック" pitchFamily="34" charset="-128"/>
              </a:rPr>
              <a:t> criteria </a:t>
            </a:r>
            <a:r>
              <a:rPr lang="en-US" altLang="el-GR" sz="1600" dirty="0" smtClean="0">
                <a:solidFill>
                  <a:schemeClr val="tx2"/>
                </a:solidFill>
                <a:ea typeface="ＭＳ Ｐゴシック" pitchFamily="34" charset="-128"/>
              </a:rPr>
              <a:t>)</a:t>
            </a:r>
            <a:endParaRPr lang="en-US" altLang="el-GR" sz="1600" dirty="0">
              <a:solidFill>
                <a:schemeClr val="tx2"/>
              </a:solidFill>
              <a:ea typeface="ＭＳ Ｐゴシック" pitchFamily="34" charset="-128"/>
            </a:endParaRPr>
          </a:p>
          <a:p>
            <a:pPr lvl="1" algn="just">
              <a:lnSpc>
                <a:spcPct val="90000"/>
              </a:lnSpc>
            </a:pPr>
            <a:r>
              <a:rPr lang="en-US" altLang="el-GR" sz="1600" b="1" dirty="0">
                <a:solidFill>
                  <a:schemeClr val="tx2"/>
                </a:solidFill>
                <a:ea typeface="ＭＳ Ｐゴシック" pitchFamily="34" charset="-128"/>
              </a:rPr>
              <a:t>2</a:t>
            </a:r>
            <a:r>
              <a:rPr lang="en-US" altLang="el-GR" sz="1600" b="1" baseline="30000" dirty="0">
                <a:solidFill>
                  <a:schemeClr val="tx2"/>
                </a:solidFill>
                <a:ea typeface="ＭＳ Ｐゴシック" pitchFamily="34" charset="-128"/>
              </a:rPr>
              <a:t>nd</a:t>
            </a:r>
            <a:r>
              <a:rPr lang="en-US" altLang="el-GR" sz="1600" b="1" dirty="0">
                <a:solidFill>
                  <a:schemeClr val="tx2"/>
                </a:solidFill>
                <a:ea typeface="ＭＳ Ｐゴシック" pitchFamily="34" charset="-128"/>
              </a:rPr>
              <a:t> phase  </a:t>
            </a:r>
            <a:r>
              <a:rPr lang="en-US" altLang="el-GR" sz="1600" dirty="0" smtClean="0">
                <a:solidFill>
                  <a:schemeClr val="tx2"/>
                </a:solidFill>
                <a:ea typeface="ＭＳ Ｐゴシック" pitchFamily="34" charset="-128"/>
              </a:rPr>
              <a:t>(</a:t>
            </a:r>
            <a:r>
              <a:rPr lang="en-US" altLang="el-GR" sz="1600" b="1" dirty="0" smtClean="0">
                <a:solidFill>
                  <a:schemeClr val="tx2"/>
                </a:solidFill>
                <a:ea typeface="ＭＳ Ｐゴシック" pitchFamily="34" charset="-128"/>
              </a:rPr>
              <a:t>quality</a:t>
            </a:r>
            <a:r>
              <a:rPr lang="en-US" altLang="el-GR" sz="1600" dirty="0" smtClean="0">
                <a:solidFill>
                  <a:schemeClr val="tx2"/>
                </a:solidFill>
                <a:ea typeface="ＭＳ Ｐゴシック" pitchFamily="34" charset="-128"/>
              </a:rPr>
              <a:t> </a:t>
            </a:r>
            <a:r>
              <a:rPr lang="en-US" altLang="el-GR" sz="1600" dirty="0">
                <a:solidFill>
                  <a:schemeClr val="tx2"/>
                </a:solidFill>
                <a:ea typeface="ＭＳ Ｐゴシック" pitchFamily="34" charset="-128"/>
              </a:rPr>
              <a:t>assessment of the project</a:t>
            </a:r>
            <a:r>
              <a:rPr lang="en-US" altLang="el-GR" sz="1600" dirty="0" smtClean="0">
                <a:solidFill>
                  <a:schemeClr val="tx2"/>
                </a:solidFill>
                <a:ea typeface="ＭＳ Ｐゴシック" pitchFamily="34" charset="-128"/>
              </a:rPr>
              <a:t>)</a:t>
            </a:r>
            <a:endParaRPr lang="en-US" altLang="el-GR" sz="1600" dirty="0">
              <a:solidFill>
                <a:schemeClr val="tx2"/>
              </a:solidFill>
              <a:ea typeface="ＭＳ Ｐゴシック" pitchFamily="34" charset="-128"/>
            </a:endParaRPr>
          </a:p>
          <a:p>
            <a:pPr marL="393192" lvl="1" indent="0" algn="just">
              <a:lnSpc>
                <a:spcPct val="90000"/>
              </a:lnSpc>
              <a:buNone/>
            </a:pPr>
            <a:endParaRPr lang="en-US" altLang="el-GR" sz="1600" dirty="0">
              <a:solidFill>
                <a:schemeClr val="tx2"/>
              </a:solidFill>
              <a:ea typeface="ＭＳ Ｐゴシック" pitchFamily="34" charset="-128"/>
            </a:endParaRPr>
          </a:p>
          <a:p>
            <a:pPr marL="365760" lvl="1" indent="-256032" algn="just">
              <a:spcBef>
                <a:spcPts val="400"/>
              </a:spcBef>
              <a:buSzPct val="68000"/>
              <a:buFont typeface="Wingdings 3"/>
              <a:buChar char=""/>
            </a:pPr>
            <a:r>
              <a:rPr lang="en-US" sz="1600" dirty="0">
                <a:solidFill>
                  <a:schemeClr val="tx2"/>
                </a:solidFill>
                <a:ea typeface="ＭＳ Ｐゴシック" pitchFamily="34" charset="-128"/>
              </a:rPr>
              <a:t>This evaluation will result to a list for projects to be approved (pre-approval) under the condition of the evaluation for the eligibility of the beneficiaries participating in them. </a:t>
            </a:r>
            <a:endParaRPr lang="el-GR" sz="1600" dirty="0">
              <a:solidFill>
                <a:schemeClr val="tx2"/>
              </a:solidFill>
              <a:ea typeface="ＭＳ Ｐゴシック" pitchFamily="34" charset="-128"/>
            </a:endParaRPr>
          </a:p>
          <a:p>
            <a:pPr marL="393192" lvl="1" indent="0" algn="just">
              <a:lnSpc>
                <a:spcPct val="90000"/>
              </a:lnSpc>
              <a:buNone/>
            </a:pPr>
            <a:endParaRPr lang="en-US" altLang="el-GR" sz="1600" dirty="0"/>
          </a:p>
          <a:p>
            <a:pPr marL="285750" indent="-285750" algn="just">
              <a:buFont typeface="Wingdings" panose="05000000000000000000" pitchFamily="2" charset="2"/>
              <a:buChar char="q"/>
            </a:pPr>
            <a:r>
              <a:rPr lang="en-US" sz="1600" b="1" u="sng" dirty="0">
                <a:solidFill>
                  <a:schemeClr val="tx2"/>
                </a:solidFill>
                <a:ea typeface="ＭＳ Ｐゴシック" pitchFamily="34" charset="-128"/>
              </a:rPr>
              <a:t>STEP 2 - Eligibility of beneficiaries:</a:t>
            </a:r>
          </a:p>
          <a:p>
            <a:pPr marL="285750" indent="-285750" algn="just">
              <a:buClr>
                <a:schemeClr val="accent1"/>
              </a:buClr>
              <a:buFont typeface="Wingdings" panose="05000000000000000000" pitchFamily="2" charset="2"/>
              <a:buChar char="q"/>
            </a:pPr>
            <a:endParaRPr lang="en-US" sz="1600" dirty="0"/>
          </a:p>
          <a:p>
            <a:pPr algn="just">
              <a:buClr>
                <a:schemeClr val="accent1"/>
              </a:buClr>
            </a:pPr>
            <a:r>
              <a:rPr lang="en-US" sz="1600" dirty="0">
                <a:solidFill>
                  <a:schemeClr val="tx2"/>
                </a:solidFill>
                <a:ea typeface="ＭＳ Ｐゴシック" pitchFamily="34" charset="-128"/>
              </a:rPr>
              <a:t>At this stage, the JS, with the support of Operating Structure (OS), will request the respective documents by the Lead Beneficiaries, in order to examine the eligibility of the beneficiaries participating in each project. </a:t>
            </a:r>
          </a:p>
        </p:txBody>
      </p:sp>
      <p:sp>
        <p:nvSpPr>
          <p:cNvPr id="3" name="2 - Τίτλος"/>
          <p:cNvSpPr>
            <a:spLocks noGrp="1"/>
          </p:cNvSpPr>
          <p:nvPr>
            <p:ph type="title"/>
          </p:nvPr>
        </p:nvSpPr>
        <p:spPr>
          <a:xfrm>
            <a:off x="467544" y="26732"/>
            <a:ext cx="8229600" cy="1156990"/>
          </a:xfrm>
        </p:spPr>
        <p:txBody>
          <a:bodyPr>
            <a:normAutofit/>
          </a:bodyPr>
          <a:lstStyle/>
          <a:p>
            <a:pPr algn="ctr"/>
            <a:r>
              <a:rPr lang="en-US" sz="3200" dirty="0">
                <a:solidFill>
                  <a:schemeClr val="accent5"/>
                </a:solidFill>
                <a:ea typeface="ＭＳ Ｐゴシック" pitchFamily="34" charset="-128"/>
              </a:rPr>
              <a:t>Evaluation Methodology and Selection Criteria</a:t>
            </a:r>
            <a:endParaRPr lang="el-GR" sz="3200" dirty="0"/>
          </a:p>
        </p:txBody>
      </p:sp>
      <p:pic>
        <p:nvPicPr>
          <p:cNvPr id="3075" name="Picture 3" descr="C:\Users\ktsamouri\Desktop\ev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903498"/>
            <a:ext cx="1403648" cy="954502"/>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υποσέλιδου 2"/>
          <p:cNvSpPr>
            <a:spLocks noGrp="1"/>
          </p:cNvSpPr>
          <p:nvPr>
            <p:ph type="ftr" sz="quarter" idx="11"/>
          </p:nvPr>
        </p:nvSpPr>
        <p:spPr>
          <a:xfrm>
            <a:off x="3995936" y="6407944"/>
            <a:ext cx="3240360"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1232623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109728" indent="0">
              <a:buNone/>
            </a:pPr>
            <a:r>
              <a:rPr lang="en-US" altLang="el-GR" sz="2400" b="1" dirty="0" smtClean="0">
                <a:ea typeface="ＭＳ Ｐゴシック" pitchFamily="34" charset="-128"/>
              </a:rPr>
              <a:t>The max and min Total Score that a proposal can have is : </a:t>
            </a:r>
            <a:endParaRPr lang="en-US" altLang="el-GR" sz="2400" b="1" dirty="0">
              <a:ea typeface="ＭＳ Ｐゴシック" pitchFamily="34" charset="-128"/>
            </a:endParaRPr>
          </a:p>
          <a:p>
            <a:endParaRPr lang="el-GR" dirty="0"/>
          </a:p>
        </p:txBody>
      </p:sp>
      <p:sp>
        <p:nvSpPr>
          <p:cNvPr id="4" name="Τίτλος 3"/>
          <p:cNvSpPr>
            <a:spLocks noGrp="1"/>
          </p:cNvSpPr>
          <p:nvPr>
            <p:ph type="title"/>
          </p:nvPr>
        </p:nvSpPr>
        <p:spPr/>
        <p:txBody>
          <a:bodyPr/>
          <a:lstStyle/>
          <a:p>
            <a:r>
              <a:rPr lang="en-US" dirty="0" smtClean="0"/>
              <a:t>.</a:t>
            </a:r>
            <a:endParaRPr lang="el-GR" dirty="0"/>
          </a:p>
        </p:txBody>
      </p:sp>
      <p:sp>
        <p:nvSpPr>
          <p:cNvPr id="5" name="Κατακόρυφος πάπυρος 4"/>
          <p:cNvSpPr/>
          <p:nvPr/>
        </p:nvSpPr>
        <p:spPr>
          <a:xfrm>
            <a:off x="2051720" y="2564904"/>
            <a:ext cx="5472608" cy="2376264"/>
          </a:xfrm>
          <a:prstGeom prst="vertic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Font typeface="Arial" pitchFamily="34" charset="0"/>
              <a:buNone/>
            </a:pPr>
            <a:r>
              <a:rPr lang="en-US" altLang="el-GR" dirty="0">
                <a:solidFill>
                  <a:schemeClr val="tx1"/>
                </a:solidFill>
                <a:ea typeface="ＭＳ Ｐゴシック" pitchFamily="34" charset="-128"/>
              </a:rPr>
              <a:t>The maximum total score is </a:t>
            </a:r>
            <a:r>
              <a:rPr lang="en-US" altLang="el-GR" dirty="0" smtClean="0">
                <a:solidFill>
                  <a:schemeClr val="tx1"/>
                </a:solidFill>
                <a:ea typeface="ＭＳ Ｐゴシック" pitchFamily="34" charset="-128"/>
              </a:rPr>
              <a:t>110 </a:t>
            </a:r>
            <a:r>
              <a:rPr lang="en-US" altLang="el-GR" dirty="0">
                <a:solidFill>
                  <a:schemeClr val="tx1"/>
                </a:solidFill>
                <a:ea typeface="ＭＳ Ｐゴシック" pitchFamily="34" charset="-128"/>
              </a:rPr>
              <a:t>points. </a:t>
            </a:r>
            <a:endParaRPr lang="en-US" altLang="el-GR" dirty="0" smtClean="0">
              <a:solidFill>
                <a:schemeClr val="tx1"/>
              </a:solidFill>
              <a:ea typeface="ＭＳ Ｐゴシック" pitchFamily="34" charset="-128"/>
            </a:endParaRPr>
          </a:p>
          <a:p>
            <a:pPr>
              <a:lnSpc>
                <a:spcPct val="80000"/>
              </a:lnSpc>
              <a:buFont typeface="Arial" pitchFamily="34" charset="0"/>
              <a:buNone/>
            </a:pPr>
            <a:endParaRPr lang="en-US" altLang="el-GR" dirty="0" smtClean="0">
              <a:solidFill>
                <a:schemeClr val="tx1"/>
              </a:solidFill>
              <a:ea typeface="ＭＳ Ｐゴシック" pitchFamily="34" charset="-128"/>
            </a:endParaRPr>
          </a:p>
          <a:p>
            <a:pPr>
              <a:lnSpc>
                <a:spcPct val="80000"/>
              </a:lnSpc>
              <a:buFont typeface="Arial" pitchFamily="34" charset="0"/>
              <a:buNone/>
            </a:pPr>
            <a:endParaRPr lang="en-US" altLang="el-GR" dirty="0">
              <a:solidFill>
                <a:schemeClr val="tx1"/>
              </a:solidFill>
              <a:ea typeface="ＭＳ Ｐゴシック" pitchFamily="34" charset="-128"/>
            </a:endParaRPr>
          </a:p>
          <a:p>
            <a:pPr>
              <a:lnSpc>
                <a:spcPct val="80000"/>
              </a:lnSpc>
              <a:buFont typeface="Arial" pitchFamily="34" charset="0"/>
              <a:buNone/>
            </a:pPr>
            <a:r>
              <a:rPr lang="en-US" dirty="0" smtClean="0">
                <a:solidFill>
                  <a:schemeClr val="tx1"/>
                </a:solidFill>
                <a:ea typeface="ＭＳ Ｐゴシック" pitchFamily="34" charset="-128"/>
              </a:rPr>
              <a:t>The </a:t>
            </a:r>
            <a:r>
              <a:rPr lang="en-US" dirty="0">
                <a:solidFill>
                  <a:schemeClr val="tx1"/>
                </a:solidFill>
                <a:ea typeface="ＭＳ Ｐゴシック" pitchFamily="34" charset="-128"/>
              </a:rPr>
              <a:t>minimum total score is </a:t>
            </a:r>
            <a:r>
              <a:rPr lang="en-US" dirty="0" smtClean="0">
                <a:solidFill>
                  <a:schemeClr val="tx1"/>
                </a:solidFill>
                <a:ea typeface="ＭＳ Ｐゴシック" pitchFamily="34" charset="-128"/>
              </a:rPr>
              <a:t>60 </a:t>
            </a:r>
            <a:r>
              <a:rPr lang="en-US" dirty="0">
                <a:solidFill>
                  <a:schemeClr val="tx1"/>
                </a:solidFill>
                <a:ea typeface="ＭＳ Ｐゴシック" pitchFamily="34" charset="-128"/>
              </a:rPr>
              <a:t>points.</a:t>
            </a:r>
            <a:endParaRPr lang="es-ES" dirty="0">
              <a:solidFill>
                <a:schemeClr val="tx1"/>
              </a:solidFill>
              <a:ea typeface="ＭＳ Ｐゴシック" pitchFamily="34" charset="-128"/>
            </a:endParaRPr>
          </a:p>
        </p:txBody>
      </p:sp>
      <p:pic>
        <p:nvPicPr>
          <p:cNvPr id="1026" name="Picture 2" descr="C:\Users\ktsamouri\Desktop\sc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39751" cy="10527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tsamouri\Desktop\s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9435" y="5112271"/>
            <a:ext cx="2088232" cy="1755601"/>
          </a:xfrm>
          <a:prstGeom prst="rect">
            <a:avLst/>
          </a:prstGeom>
          <a:noFill/>
          <a:extLst>
            <a:ext uri="{909E8E84-426E-40DD-AFC4-6F175D3DCCD1}">
              <a14:hiddenFill xmlns:a14="http://schemas.microsoft.com/office/drawing/2010/main">
                <a:solidFill>
                  <a:srgbClr val="FFFFFF"/>
                </a:solidFill>
              </a14:hiddenFill>
            </a:ext>
          </a:extLst>
        </p:spPr>
      </p:pic>
      <p:sp>
        <p:nvSpPr>
          <p:cNvPr id="8"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423779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68760"/>
            <a:ext cx="8229600" cy="5112568"/>
          </a:xfrm>
        </p:spPr>
        <p:txBody>
          <a:bodyPr>
            <a:normAutofit/>
          </a:bodyPr>
          <a:lstStyle/>
          <a:p>
            <a:pPr marL="109728" indent="0" algn="ctr">
              <a:lnSpc>
                <a:spcPct val="90000"/>
              </a:lnSpc>
              <a:buNone/>
              <a:defRPr/>
            </a:pPr>
            <a:r>
              <a:rPr lang="en-US" sz="1800" b="1" dirty="0" smtClean="0">
                <a:ea typeface="ＭＳ Ｐゴシック" pitchFamily="34" charset="-128"/>
              </a:rPr>
              <a:t>1rst Phase</a:t>
            </a:r>
            <a:r>
              <a:rPr lang="en-US" sz="1800" dirty="0" smtClean="0">
                <a:ea typeface="ＭＳ Ｐゴシック" pitchFamily="34" charset="-128"/>
              </a:rPr>
              <a:t>              </a:t>
            </a:r>
            <a:r>
              <a:rPr lang="en-US" sz="1800" b="1" dirty="0" smtClean="0">
                <a:ea typeface="ＭＳ Ｐゴシック" pitchFamily="34" charset="-128"/>
              </a:rPr>
              <a:t>an </a:t>
            </a:r>
            <a:r>
              <a:rPr lang="en-US" sz="1800" b="1" dirty="0">
                <a:ea typeface="ＭＳ Ｐゴシック" pitchFamily="34" charset="-128"/>
              </a:rPr>
              <a:t>on-off </a:t>
            </a:r>
            <a:r>
              <a:rPr lang="en-US" sz="1800" b="1" dirty="0" smtClean="0">
                <a:ea typeface="ＭＳ Ｐゴシック" pitchFamily="34" charset="-128"/>
              </a:rPr>
              <a:t>procedure</a:t>
            </a:r>
            <a:endParaRPr lang="en-US" sz="1800" b="1" dirty="0">
              <a:ea typeface="ＭＳ Ｐゴシック" pitchFamily="34" charset="-128"/>
            </a:endParaRPr>
          </a:p>
          <a:p>
            <a:pPr algn="just">
              <a:lnSpc>
                <a:spcPct val="80000"/>
              </a:lnSpc>
              <a:buFontTx/>
              <a:buNone/>
              <a:defRPr/>
            </a:pPr>
            <a:endParaRPr lang="en-US" sz="1800" dirty="0">
              <a:solidFill>
                <a:schemeClr val="tx2"/>
              </a:solidFill>
              <a:ea typeface="ＭＳ Ｐゴシック" pitchFamily="34" charset="-128"/>
            </a:endParaRPr>
          </a:p>
          <a:p>
            <a:pPr algn="just">
              <a:lnSpc>
                <a:spcPct val="80000"/>
              </a:lnSpc>
              <a:buFontTx/>
              <a:buNone/>
              <a:defRPr/>
            </a:pPr>
            <a:r>
              <a:rPr lang="en-US" sz="1600" b="1" i="1" dirty="0">
                <a:solidFill>
                  <a:schemeClr val="tx2"/>
                </a:solidFill>
                <a:ea typeface="ＭＳ Ｐゴシック" pitchFamily="34" charset="-128"/>
              </a:rPr>
              <a:t>	</a:t>
            </a:r>
            <a:r>
              <a:rPr lang="en-US" sz="1600" b="1" u="sng" dirty="0">
                <a:solidFill>
                  <a:schemeClr val="tx2"/>
                </a:solidFill>
                <a:ea typeface="ＭＳ Ｐゴシック" pitchFamily="34" charset="-128"/>
              </a:rPr>
              <a:t>Administrative </a:t>
            </a:r>
            <a:r>
              <a:rPr lang="en-US" sz="1600" b="1" u="sng" dirty="0" smtClean="0">
                <a:solidFill>
                  <a:schemeClr val="tx2"/>
                </a:solidFill>
                <a:ea typeface="ＭＳ Ｐゴシック" pitchFamily="34" charset="-128"/>
              </a:rPr>
              <a:t>criteria (YES / NO / NA)</a:t>
            </a:r>
          </a:p>
          <a:p>
            <a:pPr algn="just">
              <a:lnSpc>
                <a:spcPct val="80000"/>
              </a:lnSpc>
              <a:buFontTx/>
              <a:buNone/>
              <a:defRPr/>
            </a:pPr>
            <a:endParaRPr lang="en-US" sz="800" b="1" u="sng" dirty="0" smtClean="0">
              <a:solidFill>
                <a:schemeClr val="tx2"/>
              </a:solidFill>
              <a:ea typeface="ＭＳ Ｐゴシック" pitchFamily="34" charset="-128"/>
            </a:endParaRPr>
          </a:p>
          <a:p>
            <a:pPr algn="just">
              <a:lnSpc>
                <a:spcPct val="80000"/>
              </a:lnSpc>
              <a:defRPr/>
            </a:pPr>
            <a:r>
              <a:rPr lang="en-US" sz="1600" dirty="0" smtClean="0">
                <a:solidFill>
                  <a:schemeClr val="tx2"/>
                </a:solidFill>
                <a:ea typeface="ＭＳ Ｐゴシック" pitchFamily="34" charset="-128"/>
              </a:rPr>
              <a:t>The proposal has been submitted </a:t>
            </a:r>
            <a:r>
              <a:rPr lang="en-US" sz="1600" b="1" dirty="0" smtClean="0">
                <a:solidFill>
                  <a:schemeClr val="tx2"/>
                </a:solidFill>
                <a:ea typeface="ＭＳ Ｐゴシック" pitchFamily="34" charset="-128"/>
              </a:rPr>
              <a:t>within the deadline</a:t>
            </a:r>
            <a:r>
              <a:rPr lang="en-US" sz="1600" dirty="0" smtClean="0">
                <a:solidFill>
                  <a:schemeClr val="tx2"/>
                </a:solidFill>
                <a:ea typeface="ＭＳ Ｐゴシック" pitchFamily="34" charset="-128"/>
              </a:rPr>
              <a:t>.</a:t>
            </a:r>
          </a:p>
          <a:p>
            <a:pPr algn="just">
              <a:lnSpc>
                <a:spcPct val="80000"/>
              </a:lnSpc>
              <a:defRPr/>
            </a:pPr>
            <a:r>
              <a:rPr lang="en-US" sz="1600" dirty="0" smtClean="0">
                <a:solidFill>
                  <a:schemeClr val="tx2"/>
                </a:solidFill>
                <a:ea typeface="ＭＳ Ｐゴシック" pitchFamily="34" charset="-128"/>
              </a:rPr>
              <a:t>The </a:t>
            </a:r>
            <a:r>
              <a:rPr lang="en-US" sz="1600" dirty="0">
                <a:solidFill>
                  <a:schemeClr val="tx2"/>
                </a:solidFill>
                <a:ea typeface="ＭＳ Ｐゴシック" pitchFamily="34" charset="-128"/>
              </a:rPr>
              <a:t>application package </a:t>
            </a:r>
            <a:r>
              <a:rPr lang="en-GB" sz="1600" dirty="0">
                <a:solidFill>
                  <a:schemeClr val="tx2"/>
                </a:solidFill>
                <a:ea typeface="ＭＳ Ｐゴシック" pitchFamily="34" charset="-128"/>
              </a:rPr>
              <a:t>is </a:t>
            </a:r>
            <a:r>
              <a:rPr lang="en-GB" sz="1600" b="1" dirty="0">
                <a:solidFill>
                  <a:schemeClr val="tx2"/>
                </a:solidFill>
                <a:ea typeface="ＭＳ Ｐゴシック" pitchFamily="34" charset="-128"/>
              </a:rPr>
              <a:t>complete</a:t>
            </a:r>
            <a:r>
              <a:rPr lang="en-GB" sz="1600" dirty="0">
                <a:solidFill>
                  <a:schemeClr val="tx2"/>
                </a:solidFill>
                <a:ea typeface="ＭＳ Ｐゴシック" pitchFamily="34" charset="-128"/>
              </a:rPr>
              <a:t> and </a:t>
            </a:r>
            <a:r>
              <a:rPr lang="en-GB" sz="1600" b="1" dirty="0">
                <a:solidFill>
                  <a:schemeClr val="tx2"/>
                </a:solidFill>
                <a:ea typeface="ＭＳ Ｐゴシック" pitchFamily="34" charset="-128"/>
              </a:rPr>
              <a:t>conforms</a:t>
            </a:r>
            <a:r>
              <a:rPr lang="en-GB" sz="1600" dirty="0">
                <a:solidFill>
                  <a:schemeClr val="tx2"/>
                </a:solidFill>
                <a:ea typeface="ＭＳ Ｐゴシック" pitchFamily="34" charset="-128"/>
              </a:rPr>
              <a:t> to the requirements </a:t>
            </a:r>
            <a:r>
              <a:rPr lang="en-US" sz="1600" dirty="0" smtClean="0">
                <a:solidFill>
                  <a:schemeClr val="tx2"/>
                </a:solidFill>
                <a:ea typeface="ＭＳ Ｐゴシック" pitchFamily="34" charset="-128"/>
              </a:rPr>
              <a:t>set </a:t>
            </a:r>
            <a:r>
              <a:rPr lang="en-US" sz="1600" dirty="0">
                <a:solidFill>
                  <a:schemeClr val="tx2"/>
                </a:solidFill>
                <a:ea typeface="ＭＳ Ｐゴシック" pitchFamily="34" charset="-128"/>
              </a:rPr>
              <a:t>in the respective call.</a:t>
            </a:r>
          </a:p>
          <a:p>
            <a:pPr algn="just">
              <a:lnSpc>
                <a:spcPct val="80000"/>
              </a:lnSpc>
              <a:buFontTx/>
              <a:buNone/>
              <a:defRPr/>
            </a:pPr>
            <a:endParaRPr lang="en-US" sz="1600" b="1" i="1" dirty="0">
              <a:solidFill>
                <a:schemeClr val="tx2"/>
              </a:solidFill>
              <a:ea typeface="ＭＳ Ｐゴシック" pitchFamily="34" charset="-128"/>
            </a:endParaRPr>
          </a:p>
          <a:p>
            <a:pPr algn="just">
              <a:lnSpc>
                <a:spcPct val="80000"/>
              </a:lnSpc>
              <a:buFontTx/>
              <a:buNone/>
              <a:defRPr/>
            </a:pPr>
            <a:r>
              <a:rPr lang="en-US" sz="1600" b="1" i="1" dirty="0">
                <a:solidFill>
                  <a:schemeClr val="tx2"/>
                </a:solidFill>
                <a:ea typeface="ＭＳ Ｐゴシック" pitchFamily="34" charset="-128"/>
              </a:rPr>
              <a:t>	</a:t>
            </a:r>
            <a:r>
              <a:rPr lang="en-US" sz="1600" b="1" u="sng" dirty="0">
                <a:solidFill>
                  <a:schemeClr val="tx2"/>
                </a:solidFill>
                <a:ea typeface="ＭＳ Ｐゴシック" pitchFamily="34" charset="-128"/>
              </a:rPr>
              <a:t>Eligibility </a:t>
            </a:r>
            <a:r>
              <a:rPr lang="en-US" sz="1600" b="1" u="sng" dirty="0" smtClean="0">
                <a:solidFill>
                  <a:schemeClr val="tx2"/>
                </a:solidFill>
                <a:ea typeface="ＭＳ Ｐゴシック" pitchFamily="34" charset="-128"/>
              </a:rPr>
              <a:t>criteria </a:t>
            </a:r>
            <a:r>
              <a:rPr lang="en-US" sz="1600" b="1" u="sng" dirty="0">
                <a:solidFill>
                  <a:schemeClr val="tx2"/>
                </a:solidFill>
                <a:ea typeface="ＭＳ Ｐゴシック" pitchFamily="34" charset="-128"/>
              </a:rPr>
              <a:t>(YES / </a:t>
            </a:r>
            <a:r>
              <a:rPr lang="en-US" sz="1600" b="1" u="sng" dirty="0" smtClean="0">
                <a:solidFill>
                  <a:schemeClr val="tx2"/>
                </a:solidFill>
                <a:ea typeface="ＭＳ Ｐゴシック" pitchFamily="34" charset="-128"/>
              </a:rPr>
              <a:t>NO)</a:t>
            </a:r>
          </a:p>
          <a:p>
            <a:pPr algn="just">
              <a:lnSpc>
                <a:spcPct val="80000"/>
              </a:lnSpc>
              <a:buFontTx/>
              <a:buNone/>
              <a:defRPr/>
            </a:pPr>
            <a:endParaRPr lang="en-US" sz="800" b="1" u="sng" dirty="0" smtClean="0">
              <a:solidFill>
                <a:schemeClr val="tx2"/>
              </a:solidFill>
              <a:ea typeface="ＭＳ Ｐゴシック" pitchFamily="34" charset="-128"/>
            </a:endParaRPr>
          </a:p>
          <a:p>
            <a:pPr algn="just">
              <a:defRPr/>
            </a:pPr>
            <a:r>
              <a:rPr lang="en-US" sz="1600" dirty="0" smtClean="0">
                <a:solidFill>
                  <a:schemeClr val="tx2"/>
                </a:solidFill>
                <a:ea typeface="ＭＳ Ｐゴシック" pitchFamily="34" charset="-128"/>
              </a:rPr>
              <a:t>The proposal </a:t>
            </a:r>
            <a:r>
              <a:rPr lang="en-US" sz="1600" b="1" dirty="0" smtClean="0">
                <a:solidFill>
                  <a:schemeClr val="tx2"/>
                </a:solidFill>
                <a:ea typeface="ＭＳ Ｐゴシック" pitchFamily="34" charset="-128"/>
              </a:rPr>
              <a:t>meets</a:t>
            </a:r>
            <a:r>
              <a:rPr lang="en-US" sz="1600" dirty="0" smtClean="0">
                <a:solidFill>
                  <a:schemeClr val="tx2"/>
                </a:solidFill>
                <a:ea typeface="ＭＳ Ｐゴシック" pitchFamily="34" charset="-128"/>
              </a:rPr>
              <a:t> the </a:t>
            </a:r>
            <a:r>
              <a:rPr lang="en-US" sz="1600" b="1" dirty="0" smtClean="0">
                <a:solidFill>
                  <a:schemeClr val="tx2"/>
                </a:solidFill>
                <a:ea typeface="ＭＳ Ｐゴシック" pitchFamily="34" charset="-128"/>
              </a:rPr>
              <a:t>minimum requirements </a:t>
            </a:r>
            <a:r>
              <a:rPr lang="en-US" sz="1600" dirty="0" smtClean="0">
                <a:solidFill>
                  <a:schemeClr val="tx2"/>
                </a:solidFill>
                <a:ea typeface="ＭＳ Ｐゴシック" pitchFamily="34" charset="-128"/>
              </a:rPr>
              <a:t>of the call.</a:t>
            </a:r>
          </a:p>
          <a:p>
            <a:pPr marL="109728" indent="0" algn="just">
              <a:buNone/>
              <a:defRPr/>
            </a:pPr>
            <a:r>
              <a:rPr lang="en-GB" sz="1600" dirty="0" smtClean="0">
                <a:solidFill>
                  <a:schemeClr val="tx2"/>
                </a:solidFill>
                <a:ea typeface="ＭＳ Ｐゴシック" pitchFamily="34" charset="-128"/>
              </a:rPr>
              <a:t>For example the structure of the cross-border partnership, the compatibility with the Programme objectives and principles, etc.</a:t>
            </a:r>
            <a:endParaRPr lang="en-US" sz="1600" dirty="0" smtClean="0">
              <a:solidFill>
                <a:schemeClr val="tx2"/>
              </a:solidFill>
              <a:ea typeface="ＭＳ Ｐゴシック" pitchFamily="34" charset="-128"/>
            </a:endParaRPr>
          </a:p>
          <a:p>
            <a:pPr algn="just">
              <a:lnSpc>
                <a:spcPct val="80000"/>
              </a:lnSpc>
              <a:buFont typeface="Arial" pitchFamily="34" charset="0"/>
              <a:buNone/>
              <a:defRPr/>
            </a:pPr>
            <a:endParaRPr lang="en-US" sz="1600" dirty="0" smtClean="0">
              <a:solidFill>
                <a:schemeClr val="tx2"/>
              </a:solidFill>
              <a:ea typeface="ＭＳ Ｐゴシック" pitchFamily="34" charset="-128"/>
            </a:endParaRPr>
          </a:p>
          <a:p>
            <a:pPr algn="just">
              <a:lnSpc>
                <a:spcPct val="80000"/>
              </a:lnSpc>
              <a:buFont typeface="Arial" pitchFamily="34" charset="0"/>
              <a:buNone/>
              <a:defRPr/>
            </a:pPr>
            <a:endParaRPr lang="en-US" sz="1600" dirty="0">
              <a:solidFill>
                <a:schemeClr val="tx2"/>
              </a:solidFill>
              <a:ea typeface="ＭＳ Ｐゴシック" pitchFamily="34" charset="-128"/>
            </a:endParaRPr>
          </a:p>
          <a:p>
            <a:pPr marL="109728" indent="0" algn="just">
              <a:lnSpc>
                <a:spcPct val="90000"/>
              </a:lnSpc>
              <a:buNone/>
              <a:defRPr/>
            </a:pPr>
            <a:endParaRPr lang="el-GR" sz="1600" dirty="0"/>
          </a:p>
        </p:txBody>
      </p:sp>
      <p:sp>
        <p:nvSpPr>
          <p:cNvPr id="4" name="3 - Τίτλος"/>
          <p:cNvSpPr>
            <a:spLocks noGrp="1"/>
          </p:cNvSpPr>
          <p:nvPr>
            <p:ph type="title"/>
          </p:nvPr>
        </p:nvSpPr>
        <p:spPr>
          <a:xfrm>
            <a:off x="457200" y="274638"/>
            <a:ext cx="8229600" cy="850106"/>
          </a:xfrm>
        </p:spPr>
        <p:txBody>
          <a:bodyPr>
            <a:normAutofit/>
          </a:bodyPr>
          <a:lstStyle/>
          <a:p>
            <a:pPr algn="ctr"/>
            <a:r>
              <a:rPr lang="en-US" sz="3200" dirty="0" smtClean="0">
                <a:solidFill>
                  <a:schemeClr val="accent5"/>
                </a:solidFill>
                <a:ea typeface="ＭＳ Ｐゴシック" pitchFamily="34" charset="-128"/>
              </a:rPr>
              <a:t>1</a:t>
            </a:r>
            <a:r>
              <a:rPr lang="en-US" sz="3200" baseline="30000" dirty="0" smtClean="0">
                <a:solidFill>
                  <a:schemeClr val="accent5"/>
                </a:solidFill>
                <a:ea typeface="ＭＳ Ｐゴシック" pitchFamily="34" charset="-128"/>
              </a:rPr>
              <a:t>rst</a:t>
            </a:r>
            <a:r>
              <a:rPr lang="en-US" sz="3200" dirty="0" smtClean="0">
                <a:solidFill>
                  <a:schemeClr val="accent5"/>
                </a:solidFill>
                <a:ea typeface="ＭＳ Ｐゴシック" pitchFamily="34" charset="-128"/>
              </a:rPr>
              <a:t>  Phase</a:t>
            </a:r>
            <a:endParaRPr lang="el-GR" sz="3200" dirty="0"/>
          </a:p>
        </p:txBody>
      </p:sp>
      <p:sp>
        <p:nvSpPr>
          <p:cNvPr id="6" name="Ραβδωτό δεξιό βέλος 5"/>
          <p:cNvSpPr/>
          <p:nvPr/>
        </p:nvSpPr>
        <p:spPr>
          <a:xfrm>
            <a:off x="3707904" y="1132012"/>
            <a:ext cx="648072" cy="57606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1796455" y="4581128"/>
            <a:ext cx="5688632" cy="136815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ea typeface="ＭＳ Ｐゴシック" pitchFamily="34" charset="-128"/>
              </a:rPr>
              <a:t>Projects, which </a:t>
            </a:r>
            <a:r>
              <a:rPr lang="en-US" b="1" dirty="0">
                <a:solidFill>
                  <a:schemeClr val="tx1"/>
                </a:solidFill>
                <a:ea typeface="ＭＳ Ｐゴシック" pitchFamily="34" charset="-128"/>
              </a:rPr>
              <a:t>fail</a:t>
            </a:r>
            <a:r>
              <a:rPr lang="en-US" dirty="0">
                <a:solidFill>
                  <a:schemeClr val="tx1"/>
                </a:solidFill>
                <a:ea typeface="ＭＳ Ｐゴシック" pitchFamily="34" charset="-128"/>
              </a:rPr>
              <a:t> to fulfill these criteria, will </a:t>
            </a:r>
            <a:r>
              <a:rPr lang="en-US" b="1" dirty="0">
                <a:solidFill>
                  <a:schemeClr val="tx1"/>
                </a:solidFill>
                <a:ea typeface="ＭＳ Ｐゴシック" pitchFamily="34" charset="-128"/>
              </a:rPr>
              <a:t>be excluded </a:t>
            </a:r>
            <a:r>
              <a:rPr lang="en-US" dirty="0">
                <a:solidFill>
                  <a:schemeClr val="tx1"/>
                </a:solidFill>
                <a:ea typeface="ＭＳ Ｐゴシック" pitchFamily="34" charset="-128"/>
              </a:rPr>
              <a:t>from the 2</a:t>
            </a:r>
            <a:r>
              <a:rPr lang="en-US" baseline="30000" dirty="0">
                <a:solidFill>
                  <a:schemeClr val="tx1"/>
                </a:solidFill>
                <a:ea typeface="ＭＳ Ｐゴシック" pitchFamily="34" charset="-128"/>
              </a:rPr>
              <a:t>nd</a:t>
            </a:r>
            <a:r>
              <a:rPr lang="en-US" dirty="0">
                <a:solidFill>
                  <a:schemeClr val="tx1"/>
                </a:solidFill>
                <a:ea typeface="ＭＳ Ｐゴシック" pitchFamily="34" charset="-128"/>
              </a:rPr>
              <a:t> phase of evaluation</a:t>
            </a:r>
            <a:endParaRPr lang="el-GR" dirty="0">
              <a:solidFill>
                <a:schemeClr val="tx1"/>
              </a:solidFill>
            </a:endParaRPr>
          </a:p>
        </p:txBody>
      </p:sp>
      <p:sp>
        <p:nvSpPr>
          <p:cNvPr id="8" name="Θέση υποσέλιδου 2"/>
          <p:cNvSpPr>
            <a:spLocks noGrp="1"/>
          </p:cNvSpPr>
          <p:nvPr>
            <p:ph type="ftr" sz="quarter" idx="11"/>
          </p:nvPr>
        </p:nvSpPr>
        <p:spPr>
          <a:xfrm>
            <a:off x="4380072" y="6407944"/>
            <a:ext cx="3000240"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pPr algn="ctr"/>
            <a:r>
              <a:rPr lang="en-US" sz="3200" dirty="0">
                <a:solidFill>
                  <a:schemeClr val="accent5"/>
                </a:solidFill>
                <a:ea typeface="ＭＳ Ｐゴシック" pitchFamily="34" charset="-128"/>
              </a:rPr>
              <a:t>2</a:t>
            </a:r>
            <a:r>
              <a:rPr lang="en-US" sz="3200" baseline="30000" dirty="0">
                <a:solidFill>
                  <a:schemeClr val="accent5"/>
                </a:solidFill>
                <a:ea typeface="ＭＳ Ｐゴシック" pitchFamily="34" charset="-128"/>
              </a:rPr>
              <a:t>nd</a:t>
            </a:r>
            <a:r>
              <a:rPr lang="en-US" sz="3200" dirty="0">
                <a:solidFill>
                  <a:schemeClr val="accent5"/>
                </a:solidFill>
                <a:ea typeface="ＭＳ Ｐゴシック" pitchFamily="34" charset="-128"/>
              </a:rPr>
              <a:t> Phase - Quality Assessment</a:t>
            </a:r>
            <a:endParaRPr lang="el-GR" sz="3200" dirty="0"/>
          </a:p>
        </p:txBody>
      </p:sp>
      <p:sp>
        <p:nvSpPr>
          <p:cNvPr id="5" name="Rectangle 2"/>
          <p:cNvSpPr>
            <a:spLocks noGrp="1" noChangeArrowheads="1"/>
          </p:cNvSpPr>
          <p:nvPr>
            <p:ph idx="1"/>
          </p:nvPr>
        </p:nvSpPr>
        <p:spPr bwMode="auto">
          <a:xfrm>
            <a:off x="539552" y="1673359"/>
            <a:ext cx="7920880" cy="4009303"/>
          </a:xfrm>
          <a:prstGeom prst="rect">
            <a:avLst/>
          </a:prstGeom>
          <a:noFill/>
          <a:ln w="9525">
            <a:noFill/>
            <a:miter lim="800000"/>
            <a:headEnd/>
            <a:tailEnd/>
          </a:ln>
          <a:effectLst/>
        </p:spPr>
        <p:txBody>
          <a:bodyPr wrap="square" anchor="ctr">
            <a:spAutoFit/>
          </a:bodyPr>
          <a:lstStyle/>
          <a:p>
            <a:pPr marL="109728" indent="0" algn="ctr">
              <a:lnSpc>
                <a:spcPct val="80000"/>
              </a:lnSpc>
              <a:buNone/>
            </a:pPr>
            <a:r>
              <a:rPr lang="en-US" altLang="el-GR" sz="2000" b="1" dirty="0" smtClean="0">
                <a:ea typeface="ＭＳ Ｐゴシック" pitchFamily="34" charset="-128"/>
              </a:rPr>
              <a:t>The </a:t>
            </a:r>
            <a:r>
              <a:rPr lang="en-US" altLang="el-GR" sz="2000" b="1" dirty="0">
                <a:ea typeface="ＭＳ Ｐゴシック" pitchFamily="34" charset="-128"/>
              </a:rPr>
              <a:t>quality assessment is based on a scoring </a:t>
            </a:r>
            <a:r>
              <a:rPr lang="en-US" altLang="el-GR" sz="2000" b="1" dirty="0" smtClean="0">
                <a:ea typeface="ＭＳ Ｐゴシック" pitchFamily="34" charset="-128"/>
              </a:rPr>
              <a:t>system</a:t>
            </a:r>
          </a:p>
          <a:p>
            <a:pPr marL="109728" indent="0" algn="ctr">
              <a:lnSpc>
                <a:spcPct val="80000"/>
              </a:lnSpc>
              <a:buNone/>
            </a:pPr>
            <a:endParaRPr lang="en-US" altLang="el-GR" sz="2000" b="1" dirty="0">
              <a:ea typeface="ＭＳ Ｐゴシック" pitchFamily="34" charset="-128"/>
            </a:endParaRPr>
          </a:p>
          <a:p>
            <a:pPr marL="109728" indent="0">
              <a:lnSpc>
                <a:spcPct val="80000"/>
              </a:lnSpc>
              <a:buNone/>
            </a:pPr>
            <a:endParaRPr lang="en-US" altLang="el-GR" sz="2000" b="1" i="1" dirty="0">
              <a:ea typeface="ＭＳ Ｐゴシック" pitchFamily="34" charset="-128"/>
            </a:endParaRPr>
          </a:p>
          <a:p>
            <a:pPr>
              <a:lnSpc>
                <a:spcPct val="80000"/>
              </a:lnSpc>
            </a:pPr>
            <a:r>
              <a:rPr lang="en-US" altLang="el-GR" sz="2000" b="1" i="1" dirty="0" smtClean="0">
                <a:ea typeface="ＭＳ Ｐゴシック" pitchFamily="34" charset="-128"/>
              </a:rPr>
              <a:t>Content-related criteria </a:t>
            </a:r>
            <a:r>
              <a:rPr lang="en-US" altLang="el-GR" sz="2000" b="1" dirty="0">
                <a:ea typeface="ＭＳ Ｐゴシック" pitchFamily="34" charset="-128"/>
              </a:rPr>
              <a:t>	</a:t>
            </a:r>
            <a:endParaRPr lang="en-US" altLang="el-GR" sz="2000" b="1" i="1" dirty="0">
              <a:ea typeface="ＭＳ Ｐゴシック" pitchFamily="34" charset="-128"/>
            </a:endParaRPr>
          </a:p>
          <a:p>
            <a:pPr>
              <a:lnSpc>
                <a:spcPct val="80000"/>
              </a:lnSpc>
              <a:buFont typeface="Arial" pitchFamily="34" charset="0"/>
              <a:buNone/>
            </a:pPr>
            <a:r>
              <a:rPr lang="en-US" altLang="el-GR" sz="1800" dirty="0">
                <a:ea typeface="ＭＳ Ｐゴシック" pitchFamily="34" charset="-128"/>
              </a:rPr>
              <a:t>   	</a:t>
            </a:r>
            <a:endParaRPr lang="en-US" altLang="el-GR" sz="1800" dirty="0" smtClean="0">
              <a:ea typeface="ＭＳ Ｐゴシック" pitchFamily="34" charset="-128"/>
            </a:endParaRPr>
          </a:p>
          <a:p>
            <a:pPr>
              <a:lnSpc>
                <a:spcPct val="80000"/>
              </a:lnSpc>
              <a:buFont typeface="Arial" pitchFamily="34" charset="0"/>
              <a:buNone/>
            </a:pPr>
            <a:r>
              <a:rPr lang="en-US" altLang="el-GR" sz="1800" dirty="0">
                <a:ea typeface="ＭＳ Ｐゴシック" pitchFamily="34" charset="-128"/>
              </a:rPr>
              <a:t>	</a:t>
            </a:r>
            <a:r>
              <a:rPr lang="en-US" altLang="el-GR" sz="1800" dirty="0" smtClean="0">
                <a:ea typeface="ＭＳ Ｐゴシック" pitchFamily="34" charset="-128"/>
              </a:rPr>
              <a:t>Score </a:t>
            </a:r>
            <a:r>
              <a:rPr lang="en-US" altLang="el-GR" sz="1800" b="1" dirty="0">
                <a:ea typeface="ＭＳ Ｐゴシック" pitchFamily="34" charset="-128"/>
              </a:rPr>
              <a:t>max</a:t>
            </a:r>
            <a:r>
              <a:rPr lang="en-US" altLang="el-GR" sz="1800" dirty="0">
                <a:ea typeface="ＭＳ Ｐゴシック" pitchFamily="34" charset="-128"/>
              </a:rPr>
              <a:t> </a:t>
            </a:r>
            <a:r>
              <a:rPr lang="en-US" altLang="el-GR" sz="1800" b="1" dirty="0" smtClean="0">
                <a:ea typeface="ＭＳ Ｐゴシック" pitchFamily="34" charset="-128"/>
              </a:rPr>
              <a:t>60</a:t>
            </a:r>
            <a:r>
              <a:rPr lang="en-US" altLang="el-GR" sz="1800" dirty="0" smtClean="0">
                <a:ea typeface="ＭＳ Ｐゴシック" pitchFamily="34" charset="-128"/>
              </a:rPr>
              <a:t> </a:t>
            </a:r>
            <a:r>
              <a:rPr lang="en-US" altLang="el-GR" sz="1800" dirty="0">
                <a:ea typeface="ＭＳ Ｐゴシック" pitchFamily="34" charset="-128"/>
              </a:rPr>
              <a:t>points – </a:t>
            </a:r>
            <a:r>
              <a:rPr lang="en-US" altLang="el-GR" sz="1800" b="1" dirty="0" smtClean="0">
                <a:ea typeface="ＭＳ Ｐゴシック" pitchFamily="34" charset="-128"/>
              </a:rPr>
              <a:t>min</a:t>
            </a:r>
            <a:r>
              <a:rPr lang="en-US" altLang="el-GR" sz="1800" dirty="0" smtClean="0">
                <a:ea typeface="ＭＳ Ｐゴシック" pitchFamily="34" charset="-128"/>
              </a:rPr>
              <a:t> </a:t>
            </a:r>
            <a:r>
              <a:rPr lang="en-US" altLang="el-GR" sz="1800" b="1" dirty="0" smtClean="0">
                <a:ea typeface="ＭＳ Ｐゴシック" pitchFamily="34" charset="-128"/>
              </a:rPr>
              <a:t>30</a:t>
            </a:r>
            <a:r>
              <a:rPr lang="en-US" altLang="el-GR" sz="1800" dirty="0" smtClean="0">
                <a:ea typeface="ＭＳ Ｐゴシック" pitchFamily="34" charset="-128"/>
              </a:rPr>
              <a:t> </a:t>
            </a:r>
            <a:r>
              <a:rPr lang="en-US" altLang="el-GR" sz="1800" dirty="0">
                <a:ea typeface="ＭＳ Ｐゴシック" pitchFamily="34" charset="-128"/>
              </a:rPr>
              <a:t>points </a:t>
            </a:r>
          </a:p>
          <a:p>
            <a:pPr>
              <a:lnSpc>
                <a:spcPct val="80000"/>
              </a:lnSpc>
              <a:buFont typeface="Arial" pitchFamily="34" charset="0"/>
              <a:buNone/>
            </a:pPr>
            <a:endParaRPr lang="en-US" altLang="el-GR" sz="1800" dirty="0">
              <a:ea typeface="ＭＳ Ｐゴシック" pitchFamily="34" charset="-128"/>
            </a:endParaRPr>
          </a:p>
          <a:p>
            <a:pPr>
              <a:lnSpc>
                <a:spcPct val="80000"/>
              </a:lnSpc>
              <a:buFont typeface="Arial" pitchFamily="34" charset="0"/>
              <a:buNone/>
            </a:pPr>
            <a:endParaRPr lang="en-US" altLang="el-GR" sz="1800" dirty="0">
              <a:ea typeface="ＭＳ Ｐゴシック" pitchFamily="34" charset="-128"/>
            </a:endParaRPr>
          </a:p>
          <a:p>
            <a:pPr>
              <a:lnSpc>
                <a:spcPct val="80000"/>
              </a:lnSpc>
            </a:pPr>
            <a:r>
              <a:rPr lang="en-US" altLang="el-GR" sz="2000" b="1" i="1" dirty="0">
                <a:ea typeface="ＭＳ Ｐゴシック" pitchFamily="34" charset="-128"/>
              </a:rPr>
              <a:t>Implementation – related criteria</a:t>
            </a:r>
          </a:p>
          <a:p>
            <a:pPr>
              <a:lnSpc>
                <a:spcPct val="80000"/>
              </a:lnSpc>
              <a:buFont typeface="Arial" pitchFamily="34" charset="0"/>
              <a:buNone/>
            </a:pPr>
            <a:r>
              <a:rPr lang="en-US" altLang="el-GR" sz="1800" dirty="0">
                <a:ea typeface="ＭＳ Ｐゴシック" pitchFamily="34" charset="-128"/>
              </a:rPr>
              <a:t>	</a:t>
            </a:r>
            <a:endParaRPr lang="en-US" altLang="el-GR" sz="1800" dirty="0" smtClean="0">
              <a:ea typeface="ＭＳ Ｐゴシック" pitchFamily="34" charset="-128"/>
            </a:endParaRPr>
          </a:p>
          <a:p>
            <a:pPr>
              <a:lnSpc>
                <a:spcPct val="80000"/>
              </a:lnSpc>
              <a:buFont typeface="Arial" pitchFamily="34" charset="0"/>
              <a:buNone/>
            </a:pPr>
            <a:r>
              <a:rPr lang="en-US" altLang="el-GR" sz="1800" dirty="0">
                <a:ea typeface="ＭＳ Ｐゴシック" pitchFamily="34" charset="-128"/>
              </a:rPr>
              <a:t>	</a:t>
            </a:r>
            <a:r>
              <a:rPr lang="en-US" altLang="el-GR" sz="1800" dirty="0" smtClean="0">
                <a:ea typeface="ＭＳ Ｐゴシック" pitchFamily="34" charset="-128"/>
              </a:rPr>
              <a:t>Score </a:t>
            </a:r>
            <a:r>
              <a:rPr lang="en-US" altLang="el-GR" sz="1800" b="1" dirty="0">
                <a:ea typeface="ＭＳ Ｐゴシック" pitchFamily="34" charset="-128"/>
              </a:rPr>
              <a:t>max </a:t>
            </a:r>
            <a:r>
              <a:rPr lang="en-US" altLang="el-GR" sz="1800" b="1" dirty="0" smtClean="0">
                <a:ea typeface="ＭＳ Ｐゴシック" pitchFamily="34" charset="-128"/>
              </a:rPr>
              <a:t>50 </a:t>
            </a:r>
            <a:r>
              <a:rPr lang="en-US" altLang="el-GR" sz="1800" dirty="0">
                <a:ea typeface="ＭＳ Ｐゴシック" pitchFamily="34" charset="-128"/>
              </a:rPr>
              <a:t>points – </a:t>
            </a:r>
            <a:r>
              <a:rPr lang="en-US" altLang="el-GR" sz="1800" b="1" dirty="0" smtClean="0">
                <a:ea typeface="ＭＳ Ｐゴシック" pitchFamily="34" charset="-128"/>
              </a:rPr>
              <a:t>min</a:t>
            </a:r>
            <a:r>
              <a:rPr lang="en-US" altLang="el-GR" sz="1800" dirty="0" smtClean="0">
                <a:ea typeface="ＭＳ Ｐゴシック" pitchFamily="34" charset="-128"/>
              </a:rPr>
              <a:t> </a:t>
            </a:r>
            <a:r>
              <a:rPr lang="en-US" altLang="el-GR" sz="1800" b="1" dirty="0" smtClean="0">
                <a:ea typeface="ＭＳ Ｐゴシック" pitchFamily="34" charset="-128"/>
              </a:rPr>
              <a:t>30</a:t>
            </a:r>
            <a:r>
              <a:rPr lang="en-US" altLang="el-GR" sz="1800" dirty="0" smtClean="0">
                <a:ea typeface="ＭＳ Ｐゴシック" pitchFamily="34" charset="-128"/>
              </a:rPr>
              <a:t> </a:t>
            </a:r>
            <a:r>
              <a:rPr lang="en-US" altLang="el-GR" sz="1800" dirty="0">
                <a:ea typeface="ＭＳ Ｐゴシック" pitchFamily="34" charset="-128"/>
              </a:rPr>
              <a:t>points </a:t>
            </a:r>
          </a:p>
          <a:p>
            <a:pPr marL="109728" indent="0" algn="ctr">
              <a:lnSpc>
                <a:spcPct val="80000"/>
              </a:lnSpc>
              <a:buNone/>
            </a:pPr>
            <a:endParaRPr lang="en-US" altLang="el-GR" sz="2000" b="1" dirty="0" smtClean="0">
              <a:ea typeface="ＭＳ Ｐゴシック" pitchFamily="34" charset="-128"/>
            </a:endParaRPr>
          </a:p>
          <a:p>
            <a:pPr>
              <a:lnSpc>
                <a:spcPct val="80000"/>
              </a:lnSpc>
              <a:buFont typeface="Arial" pitchFamily="34" charset="0"/>
              <a:buNone/>
            </a:pPr>
            <a:r>
              <a:rPr lang="en-US" altLang="el-GR" sz="1800" dirty="0">
                <a:solidFill>
                  <a:schemeClr val="tx2"/>
                </a:solidFill>
                <a:ea typeface="ＭＳ Ｐゴシック" pitchFamily="34" charset="-128"/>
              </a:rPr>
              <a:t>	</a:t>
            </a:r>
            <a:endParaRPr lang="en-US" altLang="el-GR" sz="1800" dirty="0" smtClean="0">
              <a:solidFill>
                <a:schemeClr val="tx2"/>
              </a:solidFill>
              <a:ea typeface="ＭＳ Ｐゴシック" pitchFamily="34" charset="-128"/>
            </a:endParaRPr>
          </a:p>
          <a:p>
            <a:pPr algn="ctr">
              <a:lnSpc>
                <a:spcPct val="80000"/>
              </a:lnSpc>
              <a:buFont typeface="Arial" pitchFamily="34" charset="0"/>
              <a:buNone/>
            </a:pPr>
            <a:r>
              <a:rPr lang="en-US" altLang="el-GR" sz="1800" dirty="0">
                <a:solidFill>
                  <a:schemeClr val="tx2"/>
                </a:solidFill>
                <a:ea typeface="ＭＳ Ｐゴシック" pitchFamily="34" charset="-128"/>
              </a:rPr>
              <a:t>	</a:t>
            </a:r>
            <a:endParaRPr lang="es-ES" sz="1800" dirty="0">
              <a:solidFill>
                <a:schemeClr val="tx2"/>
              </a:solidFill>
              <a:ea typeface="ＭＳ Ｐゴシック" pitchFamily="34" charset="-128"/>
            </a:endParaRPr>
          </a:p>
        </p:txBody>
      </p:sp>
      <p:sp>
        <p:nvSpPr>
          <p:cNvPr id="6" name="Θέση υποσέλιδου 2"/>
          <p:cNvSpPr>
            <a:spLocks noGrp="1"/>
          </p:cNvSpPr>
          <p:nvPr>
            <p:ph type="ftr" sz="quarter" idx="11"/>
          </p:nvPr>
        </p:nvSpPr>
        <p:spPr>
          <a:xfrm>
            <a:off x="4380072" y="6407944"/>
            <a:ext cx="3072248"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Autofit/>
          </a:bodyPr>
          <a:lstStyle/>
          <a:p>
            <a:pPr algn="ctr">
              <a:defRPr/>
            </a:pPr>
            <a:r>
              <a:rPr lang="en-US" sz="3200" dirty="0">
                <a:solidFill>
                  <a:schemeClr val="accent5"/>
                </a:solidFill>
                <a:ea typeface="ＭＳ Ｐゴシック" pitchFamily="34" charset="-128"/>
              </a:rPr>
              <a:t>2</a:t>
            </a:r>
            <a:r>
              <a:rPr lang="en-US" sz="3200" baseline="30000" dirty="0">
                <a:solidFill>
                  <a:schemeClr val="accent5"/>
                </a:solidFill>
                <a:ea typeface="ＭＳ Ｐゴシック" pitchFamily="34" charset="-128"/>
              </a:rPr>
              <a:t>nd</a:t>
            </a:r>
            <a:r>
              <a:rPr lang="en-US" sz="3200" dirty="0">
                <a:solidFill>
                  <a:schemeClr val="accent5"/>
                </a:solidFill>
                <a:ea typeface="ＭＳ Ｐゴシック" pitchFamily="34" charset="-128"/>
              </a:rPr>
              <a:t> Phase - </a:t>
            </a:r>
            <a:r>
              <a:rPr lang="en-US" sz="3200" dirty="0" smtClean="0">
                <a:solidFill>
                  <a:schemeClr val="accent5"/>
                </a:solidFill>
                <a:ea typeface="ＭＳ Ｐゴシック" pitchFamily="34" charset="-128"/>
              </a:rPr>
              <a:t>Content related criteria</a:t>
            </a:r>
            <a:endParaRPr lang="el-GR" sz="3200" u="sng" dirty="0"/>
          </a:p>
        </p:txBody>
      </p:sp>
      <p:sp>
        <p:nvSpPr>
          <p:cNvPr id="2" name="Θέση περιεχομένου 1"/>
          <p:cNvSpPr>
            <a:spLocks noGrp="1"/>
          </p:cNvSpPr>
          <p:nvPr>
            <p:ph idx="1"/>
          </p:nvPr>
        </p:nvSpPr>
        <p:spPr/>
        <p:txBody>
          <a:bodyPr>
            <a:normAutofit/>
          </a:bodyPr>
          <a:lstStyle/>
          <a:p>
            <a:r>
              <a:rPr lang="en-US" sz="2800" dirty="0">
                <a:solidFill>
                  <a:schemeClr val="tx2"/>
                </a:solidFill>
                <a:ea typeface="ＭＳ Ｐゴシック" pitchFamily="34" charset="-128"/>
              </a:rPr>
              <a:t>Relevance &amp; Strategy</a:t>
            </a:r>
            <a:r>
              <a:rPr lang="en-US" altLang="el-GR" sz="2800" dirty="0">
                <a:solidFill>
                  <a:schemeClr val="tx2"/>
                </a:solidFill>
                <a:ea typeface="ＭＳ Ｐゴシック" pitchFamily="34" charset="-128"/>
              </a:rPr>
              <a:t> (max </a:t>
            </a:r>
            <a:r>
              <a:rPr lang="en-US" altLang="el-GR" sz="2800" dirty="0" smtClean="0">
                <a:solidFill>
                  <a:schemeClr val="tx2"/>
                </a:solidFill>
                <a:ea typeface="ＭＳ Ｐゴシック" pitchFamily="34" charset="-128"/>
              </a:rPr>
              <a:t>15 points</a:t>
            </a:r>
            <a:r>
              <a:rPr lang="en-US" altLang="el-GR" sz="2800" dirty="0">
                <a:solidFill>
                  <a:schemeClr val="tx2"/>
                </a:solidFill>
                <a:ea typeface="ＭＳ Ｐゴシック" pitchFamily="34" charset="-128"/>
              </a:rPr>
              <a:t>)</a:t>
            </a:r>
          </a:p>
          <a:p>
            <a:endParaRPr lang="en-US" sz="2800" dirty="0" smtClean="0">
              <a:solidFill>
                <a:schemeClr val="tx2"/>
              </a:solidFill>
              <a:ea typeface="ＭＳ Ｐゴシック" pitchFamily="34" charset="-128"/>
            </a:endParaRPr>
          </a:p>
          <a:p>
            <a:r>
              <a:rPr lang="en-US" sz="2800" dirty="0" smtClean="0">
                <a:solidFill>
                  <a:schemeClr val="tx2"/>
                </a:solidFill>
                <a:ea typeface="ＭＳ Ｐゴシック" pitchFamily="34" charset="-128"/>
              </a:rPr>
              <a:t>Outcomes</a:t>
            </a:r>
            <a:r>
              <a:rPr lang="en-US" altLang="el-GR" sz="2800" dirty="0" smtClean="0">
                <a:solidFill>
                  <a:schemeClr val="tx2"/>
                </a:solidFill>
                <a:ea typeface="ＭＳ Ｐゴシック" pitchFamily="34" charset="-128"/>
              </a:rPr>
              <a:t> </a:t>
            </a:r>
            <a:r>
              <a:rPr lang="en-US" altLang="el-GR" sz="2800" dirty="0">
                <a:solidFill>
                  <a:schemeClr val="tx2"/>
                </a:solidFill>
                <a:ea typeface="ＭＳ Ｐゴシック" pitchFamily="34" charset="-128"/>
              </a:rPr>
              <a:t>(max </a:t>
            </a:r>
            <a:r>
              <a:rPr lang="en-US" altLang="el-GR" sz="2800" dirty="0" smtClean="0">
                <a:solidFill>
                  <a:schemeClr val="tx2"/>
                </a:solidFill>
                <a:ea typeface="ＭＳ Ｐゴシック" pitchFamily="34" charset="-128"/>
              </a:rPr>
              <a:t>20 points</a:t>
            </a:r>
            <a:r>
              <a:rPr lang="en-US" altLang="el-GR" sz="2800" dirty="0">
                <a:solidFill>
                  <a:schemeClr val="tx2"/>
                </a:solidFill>
                <a:ea typeface="ＭＳ Ｐゴシック" pitchFamily="34" charset="-128"/>
              </a:rPr>
              <a:t>) 		</a:t>
            </a:r>
          </a:p>
          <a:p>
            <a:endParaRPr lang="en-US" altLang="el-GR" sz="2800" dirty="0">
              <a:solidFill>
                <a:schemeClr val="tx2"/>
              </a:solidFill>
              <a:ea typeface="ＭＳ Ｐゴシック" pitchFamily="34" charset="-128"/>
            </a:endParaRPr>
          </a:p>
          <a:p>
            <a:r>
              <a:rPr lang="en-US" sz="2800" dirty="0">
                <a:solidFill>
                  <a:schemeClr val="tx2"/>
                </a:solidFill>
                <a:ea typeface="ＭＳ Ｐゴシック" pitchFamily="34" charset="-128"/>
              </a:rPr>
              <a:t>Added Value</a:t>
            </a:r>
            <a:r>
              <a:rPr lang="en-US" altLang="el-GR" sz="2800" dirty="0">
                <a:solidFill>
                  <a:schemeClr val="tx2"/>
                </a:solidFill>
                <a:ea typeface="ＭＳ Ｐゴシック" pitchFamily="34" charset="-128"/>
              </a:rPr>
              <a:t> (max 20 points) 	</a:t>
            </a:r>
          </a:p>
          <a:p>
            <a:endParaRPr lang="en-US" altLang="el-GR" sz="2800" dirty="0">
              <a:solidFill>
                <a:schemeClr val="tx2"/>
              </a:solidFill>
              <a:ea typeface="ＭＳ Ｐゴシック" pitchFamily="34" charset="-128"/>
            </a:endParaRPr>
          </a:p>
          <a:p>
            <a:r>
              <a:rPr lang="en-US" sz="2800" dirty="0">
                <a:solidFill>
                  <a:schemeClr val="tx2"/>
                </a:solidFill>
                <a:ea typeface="ＭＳ Ｐゴシック" pitchFamily="34" charset="-128"/>
              </a:rPr>
              <a:t>Communication</a:t>
            </a:r>
            <a:r>
              <a:rPr lang="en-US" altLang="el-GR" sz="2800" dirty="0">
                <a:solidFill>
                  <a:schemeClr val="tx2"/>
                </a:solidFill>
                <a:ea typeface="ＭＳ Ｐゴシック" pitchFamily="34" charset="-128"/>
              </a:rPr>
              <a:t> (max </a:t>
            </a:r>
            <a:r>
              <a:rPr lang="en-US" altLang="el-GR" sz="2800" dirty="0" smtClean="0">
                <a:solidFill>
                  <a:schemeClr val="tx2"/>
                </a:solidFill>
                <a:ea typeface="ＭＳ Ｐゴシック" pitchFamily="34" charset="-128"/>
              </a:rPr>
              <a:t>5 </a:t>
            </a:r>
            <a:r>
              <a:rPr lang="en-US" altLang="el-GR" sz="2800" dirty="0">
                <a:solidFill>
                  <a:schemeClr val="tx2"/>
                </a:solidFill>
                <a:ea typeface="ＭＳ Ｐゴシック" pitchFamily="34" charset="-128"/>
              </a:rPr>
              <a:t>points)	</a:t>
            </a:r>
            <a:endParaRPr lang="el-GR" sz="2800" dirty="0">
              <a:solidFill>
                <a:schemeClr val="tx2"/>
              </a:solidFill>
              <a:ea typeface="ＭＳ Ｐゴシック" pitchFamily="34" charset="-128"/>
            </a:endParaRPr>
          </a:p>
        </p:txBody>
      </p:sp>
      <p:pic>
        <p:nvPicPr>
          <p:cNvPr id="6" name="Picture 2" descr="C:\Users\ktsamouri\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225" y="4941540"/>
            <a:ext cx="2390775" cy="1914525"/>
          </a:xfrm>
          <a:prstGeom prst="rect">
            <a:avLst/>
          </a:prstGeom>
          <a:noFill/>
          <a:extLst>
            <a:ext uri="{909E8E84-426E-40DD-AFC4-6F175D3DCCD1}">
              <a14:hiddenFill xmlns:a14="http://schemas.microsoft.com/office/drawing/2010/main">
                <a:solidFill>
                  <a:srgbClr val="FFFFFF"/>
                </a:solidFill>
              </a14:hiddenFill>
            </a:ext>
          </a:extLst>
        </p:spPr>
      </p:pic>
      <p:sp>
        <p:nvSpPr>
          <p:cNvPr id="7" name="Θέση υποσέλιδου 2"/>
          <p:cNvSpPr>
            <a:spLocks noGrp="1"/>
          </p:cNvSpPr>
          <p:nvPr>
            <p:ph type="ftr" sz="quarter" idx="11"/>
          </p:nvPr>
        </p:nvSpPr>
        <p:spPr>
          <a:xfrm>
            <a:off x="3707904" y="6407944"/>
            <a:ext cx="3022849" cy="365125"/>
          </a:xfrm>
        </p:spPr>
        <p:txBody>
          <a:bodyPr/>
          <a:lstStyle/>
          <a:p>
            <a:r>
              <a:rPr lang="en-US" dirty="0"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r>
              <a:rPr lang="en-US" altLang="el-GR" sz="2400" dirty="0">
                <a:solidFill>
                  <a:schemeClr val="tx2"/>
                </a:solidFill>
                <a:latin typeface="Calibri (Body)"/>
                <a:ea typeface="ＭＳ Ｐゴシック" pitchFamily="34" charset="-128"/>
              </a:rPr>
              <a:t>Quality of the partnership (max </a:t>
            </a:r>
            <a:r>
              <a:rPr lang="en-US" altLang="el-GR" sz="2400" dirty="0" smtClean="0">
                <a:solidFill>
                  <a:schemeClr val="tx2"/>
                </a:solidFill>
                <a:latin typeface="Calibri (Body)"/>
                <a:ea typeface="ＭＳ Ｐゴシック" pitchFamily="34" charset="-128"/>
              </a:rPr>
              <a:t>15 </a:t>
            </a:r>
            <a:r>
              <a:rPr lang="en-US" altLang="el-GR" sz="2400" dirty="0">
                <a:solidFill>
                  <a:schemeClr val="tx2"/>
                </a:solidFill>
                <a:latin typeface="Calibri (Body)"/>
                <a:ea typeface="ＭＳ Ｐゴシック" pitchFamily="34" charset="-128"/>
              </a:rPr>
              <a:t>points )</a:t>
            </a:r>
          </a:p>
          <a:p>
            <a:endParaRPr lang="en-US" altLang="el-GR" sz="2400" dirty="0">
              <a:solidFill>
                <a:schemeClr val="tx2"/>
              </a:solidFill>
              <a:latin typeface="Calibri (Body)"/>
              <a:ea typeface="ＭＳ Ｐゴシック" pitchFamily="34" charset="-128"/>
            </a:endParaRPr>
          </a:p>
          <a:p>
            <a:r>
              <a:rPr lang="en-US" altLang="el-GR" sz="2400" dirty="0">
                <a:solidFill>
                  <a:schemeClr val="tx2"/>
                </a:solidFill>
                <a:latin typeface="Calibri (Body)"/>
                <a:ea typeface="ＭＳ Ｐゴシック" pitchFamily="34" charset="-128"/>
              </a:rPr>
              <a:t>Quality of management (max </a:t>
            </a:r>
            <a:r>
              <a:rPr lang="en-US" altLang="el-GR" sz="2400" dirty="0" smtClean="0">
                <a:solidFill>
                  <a:schemeClr val="tx2"/>
                </a:solidFill>
                <a:latin typeface="Calibri (Body)"/>
                <a:ea typeface="ＭＳ Ｐゴシック" pitchFamily="34" charset="-128"/>
              </a:rPr>
              <a:t>6 </a:t>
            </a:r>
            <a:r>
              <a:rPr lang="en-US" altLang="el-GR" sz="2400" dirty="0">
                <a:solidFill>
                  <a:schemeClr val="tx2"/>
                </a:solidFill>
                <a:latin typeface="Calibri (Body)"/>
                <a:ea typeface="ＭＳ Ｐゴシック" pitchFamily="34" charset="-128"/>
              </a:rPr>
              <a:t>points)</a:t>
            </a:r>
          </a:p>
          <a:p>
            <a:endParaRPr lang="en-US" altLang="el-GR" sz="2400" dirty="0">
              <a:solidFill>
                <a:schemeClr val="tx2"/>
              </a:solidFill>
              <a:latin typeface="Calibri (Body)"/>
              <a:ea typeface="ＭＳ Ｐゴシック" pitchFamily="34" charset="-128"/>
            </a:endParaRPr>
          </a:p>
          <a:p>
            <a:r>
              <a:rPr lang="en-US" altLang="el-GR" sz="2400" dirty="0">
                <a:solidFill>
                  <a:schemeClr val="tx2"/>
                </a:solidFill>
                <a:latin typeface="Calibri (Body)"/>
                <a:ea typeface="ＭＳ Ｐゴシック" pitchFamily="34" charset="-128"/>
              </a:rPr>
              <a:t>Quality of the methodological approach concerning the content of the project  (max </a:t>
            </a:r>
            <a:r>
              <a:rPr lang="en-US" altLang="el-GR" sz="2400" dirty="0" smtClean="0">
                <a:solidFill>
                  <a:schemeClr val="tx2"/>
                </a:solidFill>
                <a:latin typeface="Calibri (Body)"/>
                <a:ea typeface="ＭＳ Ｐゴシック" pitchFamily="34" charset="-128"/>
              </a:rPr>
              <a:t>15 </a:t>
            </a:r>
            <a:r>
              <a:rPr lang="en-US" altLang="el-GR" sz="2400" dirty="0">
                <a:solidFill>
                  <a:schemeClr val="tx2"/>
                </a:solidFill>
                <a:latin typeface="Calibri (Body)"/>
                <a:ea typeface="ＭＳ Ｐゴシック" pitchFamily="34" charset="-128"/>
              </a:rPr>
              <a:t>points)</a:t>
            </a:r>
          </a:p>
          <a:p>
            <a:endParaRPr lang="en-US" altLang="el-GR" sz="2400" dirty="0">
              <a:solidFill>
                <a:schemeClr val="tx2"/>
              </a:solidFill>
              <a:latin typeface="Calibri (Body)"/>
              <a:ea typeface="ＭＳ Ｐゴシック" pitchFamily="34" charset="-128"/>
            </a:endParaRPr>
          </a:p>
          <a:p>
            <a:r>
              <a:rPr lang="en-US" altLang="el-GR" sz="2400" dirty="0">
                <a:solidFill>
                  <a:schemeClr val="tx2"/>
                </a:solidFill>
                <a:latin typeface="Calibri (Body)"/>
                <a:ea typeface="ＭＳ Ｐゴシック" pitchFamily="34" charset="-128"/>
              </a:rPr>
              <a:t>Budget and finance (max </a:t>
            </a:r>
            <a:r>
              <a:rPr lang="en-US" altLang="el-GR" sz="2400" dirty="0" smtClean="0">
                <a:solidFill>
                  <a:schemeClr val="tx2"/>
                </a:solidFill>
                <a:latin typeface="Calibri (Body)"/>
                <a:ea typeface="ＭＳ Ｐゴシック" pitchFamily="34" charset="-128"/>
              </a:rPr>
              <a:t>14 </a:t>
            </a:r>
            <a:r>
              <a:rPr lang="en-US" altLang="el-GR" sz="2400" dirty="0">
                <a:solidFill>
                  <a:schemeClr val="tx2"/>
                </a:solidFill>
                <a:latin typeface="Calibri (Body)"/>
                <a:ea typeface="ＭＳ Ｐゴシック" pitchFamily="34" charset="-128"/>
              </a:rPr>
              <a:t>points)</a:t>
            </a:r>
            <a:endParaRPr lang="el-GR" sz="2300" dirty="0" smtClean="0"/>
          </a:p>
        </p:txBody>
      </p:sp>
      <p:sp>
        <p:nvSpPr>
          <p:cNvPr id="4" name="3 - Τίτλος"/>
          <p:cNvSpPr>
            <a:spLocks noGrp="1"/>
          </p:cNvSpPr>
          <p:nvPr>
            <p:ph type="title"/>
          </p:nvPr>
        </p:nvSpPr>
        <p:spPr/>
        <p:txBody>
          <a:bodyPr>
            <a:normAutofit/>
          </a:bodyPr>
          <a:lstStyle/>
          <a:p>
            <a:pPr algn="ctr"/>
            <a:r>
              <a:rPr lang="en-US" sz="3200" dirty="0" smtClean="0">
                <a:solidFill>
                  <a:schemeClr val="accent5"/>
                </a:solidFill>
                <a:ea typeface="ＭＳ Ｐゴシック" pitchFamily="34" charset="-128"/>
              </a:rPr>
              <a:t>2</a:t>
            </a:r>
            <a:r>
              <a:rPr lang="en-US" sz="3200" baseline="30000" dirty="0" smtClean="0">
                <a:solidFill>
                  <a:schemeClr val="accent5"/>
                </a:solidFill>
                <a:ea typeface="ＭＳ Ｐゴシック" pitchFamily="34" charset="-128"/>
              </a:rPr>
              <a:t>nd</a:t>
            </a:r>
            <a:r>
              <a:rPr lang="en-US" sz="3200" dirty="0" smtClean="0">
                <a:solidFill>
                  <a:schemeClr val="accent5"/>
                </a:solidFill>
                <a:ea typeface="ＭＳ Ｐゴシック" pitchFamily="34" charset="-128"/>
              </a:rPr>
              <a:t> Phase - Implementation related </a:t>
            </a:r>
            <a:r>
              <a:rPr lang="en-US" sz="3200" dirty="0">
                <a:solidFill>
                  <a:schemeClr val="accent5"/>
                </a:solidFill>
                <a:ea typeface="ＭＳ Ｐゴシック" pitchFamily="34" charset="-128"/>
              </a:rPr>
              <a:t>criteria</a:t>
            </a:r>
            <a:endParaRPr lang="el-GR" sz="3200" dirty="0"/>
          </a:p>
        </p:txBody>
      </p:sp>
      <p:pic>
        <p:nvPicPr>
          <p:cNvPr id="7" name="Picture 2" descr="C:\Users\ktsamouri\Desktop\e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242942"/>
            <a:ext cx="2438400" cy="1600200"/>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υποσέλιδου 2"/>
          <p:cNvSpPr>
            <a:spLocks noGrp="1"/>
          </p:cNvSpPr>
          <p:nvPr>
            <p:ph type="ftr" sz="quarter" idx="11"/>
          </p:nvPr>
        </p:nvSpPr>
        <p:spPr>
          <a:xfrm>
            <a:off x="3635896" y="6407944"/>
            <a:ext cx="3094857" cy="365125"/>
          </a:xfrm>
        </p:spPr>
        <p:txBody>
          <a:bodyPr/>
          <a:lstStyle/>
          <a:p>
            <a:r>
              <a:rPr lang="en-US" smtClean="0"/>
              <a:t>Info Days 4th Call, Albania 20, 22/11/2018  Greece 07/12/2018</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196752"/>
            <a:ext cx="8229600" cy="5328592"/>
          </a:xfrm>
        </p:spPr>
        <p:txBody>
          <a:bodyPr>
            <a:noAutofit/>
          </a:bodyPr>
          <a:lstStyle/>
          <a:p>
            <a:pPr marL="0" indent="0" algn="just">
              <a:lnSpc>
                <a:spcPct val="120000"/>
              </a:lnSpc>
              <a:spcBef>
                <a:spcPts val="0"/>
              </a:spcBef>
              <a:buSzPct val="100000"/>
              <a:buNone/>
            </a:pPr>
            <a:r>
              <a:rPr lang="en-US" sz="1600" b="1" dirty="0">
                <a:solidFill>
                  <a:schemeClr val="tx2"/>
                </a:solidFill>
                <a:ea typeface="ＭＳ Ｐゴシック" pitchFamily="34" charset="-128"/>
              </a:rPr>
              <a:t>State aid</a:t>
            </a:r>
            <a:r>
              <a:rPr lang="en-US" sz="1600" dirty="0">
                <a:solidFill>
                  <a:schemeClr val="tx2"/>
                </a:solidFill>
                <a:ea typeface="ＭＳ Ｐゴシック" pitchFamily="34" charset="-128"/>
              </a:rPr>
              <a:t> is defined as </a:t>
            </a:r>
            <a:r>
              <a:rPr lang="en-US" sz="1600" b="1" dirty="0">
                <a:solidFill>
                  <a:schemeClr val="tx2"/>
                </a:solidFill>
                <a:ea typeface="ＭＳ Ｐゴシック" pitchFamily="34" charset="-128"/>
              </a:rPr>
              <a:t>any aid granted by a Member State or through State resources in any form whatsoever which distorts or threatens to distort competition by favoring certain undertakings or the production of certain goods.</a:t>
            </a:r>
          </a:p>
          <a:p>
            <a:pPr marL="109728" indent="0" algn="just">
              <a:spcAft>
                <a:spcPts val="1200"/>
              </a:spcAft>
              <a:buNone/>
            </a:pPr>
            <a:endParaRPr lang="en-US" sz="1600" dirty="0" smtClean="0">
              <a:solidFill>
                <a:schemeClr val="tx2"/>
              </a:solidFill>
              <a:ea typeface="ＭＳ Ｐゴシック" pitchFamily="34" charset="-128"/>
            </a:endParaRPr>
          </a:p>
          <a:p>
            <a:pPr marL="109728" indent="0" algn="just">
              <a:spcAft>
                <a:spcPts val="1200"/>
              </a:spcAft>
              <a:buNone/>
            </a:pPr>
            <a:r>
              <a:rPr lang="en-US" sz="1600" dirty="0" smtClean="0">
                <a:solidFill>
                  <a:schemeClr val="tx2"/>
                </a:solidFill>
                <a:ea typeface="ＭＳ Ｐゴシック" pitchFamily="34" charset="-128"/>
              </a:rPr>
              <a:t>There </a:t>
            </a:r>
            <a:r>
              <a:rPr lang="en-US" sz="1600" dirty="0">
                <a:solidFill>
                  <a:schemeClr val="tx2"/>
                </a:solidFill>
                <a:ea typeface="ＭＳ Ｐゴシック" pitchFamily="34" charset="-128"/>
              </a:rPr>
              <a:t>is State aid only </a:t>
            </a:r>
            <a:r>
              <a:rPr lang="en-US" sz="1600" b="1" dirty="0">
                <a:solidFill>
                  <a:schemeClr val="tx2"/>
                </a:solidFill>
                <a:ea typeface="ＭＳ Ｐゴシック" pitchFamily="34" charset="-128"/>
              </a:rPr>
              <a:t>if ALL the following 5 points </a:t>
            </a:r>
            <a:r>
              <a:rPr lang="en-US" sz="1600" dirty="0">
                <a:solidFill>
                  <a:schemeClr val="tx2"/>
                </a:solidFill>
                <a:ea typeface="ＭＳ Ｐゴシック" pitchFamily="34" charset="-128"/>
              </a:rPr>
              <a:t>(cumulative criteria) </a:t>
            </a:r>
            <a:r>
              <a:rPr lang="en-US" sz="1600" b="1" dirty="0">
                <a:solidFill>
                  <a:schemeClr val="tx2"/>
                </a:solidFill>
                <a:ea typeface="ＭＳ Ｐゴシック" pitchFamily="34" charset="-128"/>
              </a:rPr>
              <a:t>are fulfilled</a:t>
            </a:r>
            <a:r>
              <a:rPr lang="en-US" sz="1600" dirty="0" smtClean="0">
                <a:solidFill>
                  <a:schemeClr val="tx2"/>
                </a:solidFill>
                <a:ea typeface="ＭＳ Ｐゴシック" pitchFamily="34" charset="-128"/>
              </a:rPr>
              <a:t>:</a:t>
            </a:r>
            <a:endParaRPr lang="en-US" sz="1600" dirty="0">
              <a:solidFill>
                <a:schemeClr val="tx2"/>
              </a:solidFill>
              <a:ea typeface="ＭＳ Ｐゴシック" pitchFamily="34" charset="-128"/>
            </a:endParaRPr>
          </a:p>
          <a:p>
            <a:pPr algn="just">
              <a:lnSpc>
                <a:spcPct val="120000"/>
              </a:lnSpc>
              <a:spcBef>
                <a:spcPts val="600"/>
              </a:spcBef>
              <a:spcAft>
                <a:spcPts val="600"/>
              </a:spcAft>
              <a:buSzPct val="100000"/>
              <a:buFont typeface="Wingdings" panose="05000000000000000000" pitchFamily="2" charset="2"/>
              <a:buChar char="ü"/>
            </a:pPr>
            <a:r>
              <a:rPr lang="en-US" sz="1500" dirty="0" smtClean="0">
                <a:solidFill>
                  <a:schemeClr val="tx2"/>
                </a:solidFill>
                <a:ea typeface="ＭＳ Ｐゴシック" pitchFamily="34" charset="-128"/>
              </a:rPr>
              <a:t>The </a:t>
            </a:r>
            <a:r>
              <a:rPr lang="en-US" sz="1500" dirty="0">
                <a:solidFill>
                  <a:schemeClr val="tx2"/>
                </a:solidFill>
                <a:ea typeface="ＭＳ Ｐゴシック" pitchFamily="34" charset="-128"/>
              </a:rPr>
              <a:t>measure must confer a benefit or advantage on the recipient which it would not otherwise have received (which is always the case for any ETC </a:t>
            </a:r>
            <a:r>
              <a:rPr lang="en-US" sz="1500" dirty="0" err="1">
                <a:solidFill>
                  <a:schemeClr val="tx2"/>
                </a:solidFill>
                <a:ea typeface="ＭＳ Ｐゴシック" pitchFamily="34" charset="-128"/>
              </a:rPr>
              <a:t>Programme</a:t>
            </a:r>
            <a:r>
              <a:rPr lang="en-US" sz="1500" dirty="0" smtClean="0">
                <a:solidFill>
                  <a:schemeClr val="tx2"/>
                </a:solidFill>
                <a:ea typeface="ＭＳ Ｐゴシック" pitchFamily="34" charset="-128"/>
              </a:rPr>
              <a:t>).</a:t>
            </a:r>
            <a:endParaRPr lang="en-US" sz="1500" dirty="0">
              <a:solidFill>
                <a:schemeClr val="tx2"/>
              </a:solidFill>
              <a:ea typeface="ＭＳ Ｐゴシック" pitchFamily="34" charset="-128"/>
            </a:endParaRPr>
          </a:p>
          <a:p>
            <a:pPr algn="just">
              <a:lnSpc>
                <a:spcPct val="120000"/>
              </a:lnSpc>
              <a:spcBef>
                <a:spcPts val="600"/>
              </a:spcBef>
              <a:spcAft>
                <a:spcPts val="600"/>
              </a:spcAft>
              <a:buSzPct val="100000"/>
              <a:buFont typeface="Wingdings" panose="05000000000000000000" pitchFamily="2" charset="2"/>
              <a:buChar char="ü"/>
            </a:pPr>
            <a:r>
              <a:rPr lang="en-US" sz="1500" dirty="0" smtClean="0">
                <a:solidFill>
                  <a:schemeClr val="tx2"/>
                </a:solidFill>
                <a:ea typeface="ＭＳ Ｐゴシック" pitchFamily="34" charset="-128"/>
              </a:rPr>
              <a:t>It </a:t>
            </a:r>
            <a:r>
              <a:rPr lang="en-US" sz="1500" dirty="0">
                <a:solidFill>
                  <a:schemeClr val="tx2"/>
                </a:solidFill>
                <a:ea typeface="ＭＳ Ｐゴシック" pitchFamily="34" charset="-128"/>
              </a:rPr>
              <a:t>must be granted by a Member State or through State resources (which is always the case for any ETC </a:t>
            </a:r>
            <a:r>
              <a:rPr lang="en-US" sz="1500" dirty="0" err="1">
                <a:solidFill>
                  <a:schemeClr val="tx2"/>
                </a:solidFill>
                <a:ea typeface="ＭＳ Ｐゴシック" pitchFamily="34" charset="-128"/>
              </a:rPr>
              <a:t>Programme</a:t>
            </a:r>
            <a:r>
              <a:rPr lang="en-US" sz="1500" dirty="0" smtClean="0">
                <a:solidFill>
                  <a:schemeClr val="tx2"/>
                </a:solidFill>
                <a:ea typeface="ＭＳ Ｐゴシック" pitchFamily="34" charset="-128"/>
              </a:rPr>
              <a:t>). </a:t>
            </a:r>
            <a:endParaRPr lang="el-GR" sz="1500" dirty="0">
              <a:solidFill>
                <a:schemeClr val="tx2"/>
              </a:solidFill>
              <a:ea typeface="ＭＳ Ｐゴシック" pitchFamily="34" charset="-128"/>
            </a:endParaRPr>
          </a:p>
          <a:p>
            <a:pPr algn="just">
              <a:lnSpc>
                <a:spcPct val="120000"/>
              </a:lnSpc>
              <a:spcBef>
                <a:spcPts val="600"/>
              </a:spcBef>
              <a:spcAft>
                <a:spcPts val="600"/>
              </a:spcAft>
              <a:buSzPct val="100000"/>
              <a:buFont typeface="Wingdings" panose="05000000000000000000" pitchFamily="2" charset="2"/>
              <a:buChar char="ü"/>
            </a:pPr>
            <a:r>
              <a:rPr lang="en-US" sz="1500" dirty="0" smtClean="0">
                <a:solidFill>
                  <a:schemeClr val="tx2"/>
                </a:solidFill>
                <a:ea typeface="ＭＳ Ｐゴシック" pitchFamily="34" charset="-128"/>
              </a:rPr>
              <a:t>It </a:t>
            </a:r>
            <a:r>
              <a:rPr lang="en-US" sz="1500" dirty="0">
                <a:solidFill>
                  <a:schemeClr val="tx2"/>
                </a:solidFill>
                <a:ea typeface="ＭＳ Ｐゴシック" pitchFamily="34" charset="-128"/>
              </a:rPr>
              <a:t>must selectively favor certain undertakings or the production of certain </a:t>
            </a:r>
            <a:r>
              <a:rPr lang="en-US" sz="1500" dirty="0" smtClean="0">
                <a:solidFill>
                  <a:schemeClr val="tx2"/>
                </a:solidFill>
                <a:ea typeface="ＭＳ Ｐゴシック" pitchFamily="34" charset="-128"/>
              </a:rPr>
              <a:t>goods. </a:t>
            </a:r>
            <a:endParaRPr lang="el-GR" sz="1500" dirty="0">
              <a:solidFill>
                <a:schemeClr val="tx2"/>
              </a:solidFill>
              <a:ea typeface="ＭＳ Ｐゴシック" pitchFamily="34" charset="-128"/>
            </a:endParaRPr>
          </a:p>
          <a:p>
            <a:pPr algn="just">
              <a:lnSpc>
                <a:spcPct val="120000"/>
              </a:lnSpc>
              <a:spcBef>
                <a:spcPts val="600"/>
              </a:spcBef>
              <a:spcAft>
                <a:spcPts val="600"/>
              </a:spcAft>
              <a:buSzPct val="100000"/>
              <a:buFont typeface="Wingdings" panose="05000000000000000000" pitchFamily="2" charset="2"/>
              <a:buChar char="ü"/>
            </a:pPr>
            <a:r>
              <a:rPr lang="en-US" sz="1500" dirty="0" smtClean="0">
                <a:solidFill>
                  <a:schemeClr val="tx2"/>
                </a:solidFill>
                <a:ea typeface="ＭＳ Ｐゴシック" pitchFamily="34" charset="-128"/>
              </a:rPr>
              <a:t>It </a:t>
            </a:r>
            <a:r>
              <a:rPr lang="en-US" sz="1500" dirty="0">
                <a:solidFill>
                  <a:schemeClr val="tx2"/>
                </a:solidFill>
                <a:ea typeface="ＭＳ Ｐゴシック" pitchFamily="34" charset="-128"/>
              </a:rPr>
              <a:t>must distort or threaten to distort </a:t>
            </a:r>
            <a:r>
              <a:rPr lang="en-US" sz="1500" dirty="0" smtClean="0">
                <a:solidFill>
                  <a:schemeClr val="tx2"/>
                </a:solidFill>
                <a:ea typeface="ＭＳ Ｐゴシック" pitchFamily="34" charset="-128"/>
              </a:rPr>
              <a:t>competition. </a:t>
            </a:r>
            <a:endParaRPr lang="el-GR" sz="1500" dirty="0">
              <a:solidFill>
                <a:schemeClr val="tx2"/>
              </a:solidFill>
              <a:ea typeface="ＭＳ Ｐゴシック" pitchFamily="34" charset="-128"/>
            </a:endParaRPr>
          </a:p>
          <a:p>
            <a:pPr algn="just">
              <a:lnSpc>
                <a:spcPct val="120000"/>
              </a:lnSpc>
              <a:spcBef>
                <a:spcPts val="600"/>
              </a:spcBef>
              <a:spcAft>
                <a:spcPts val="600"/>
              </a:spcAft>
              <a:buSzPct val="100000"/>
              <a:buFont typeface="Wingdings" panose="05000000000000000000" pitchFamily="2" charset="2"/>
              <a:buChar char="ü"/>
            </a:pPr>
            <a:r>
              <a:rPr lang="en-US" sz="1500" dirty="0" smtClean="0">
                <a:solidFill>
                  <a:schemeClr val="tx2"/>
                </a:solidFill>
                <a:ea typeface="ＭＳ Ｐゴシック" pitchFamily="34" charset="-128"/>
              </a:rPr>
              <a:t>It </a:t>
            </a:r>
            <a:r>
              <a:rPr lang="en-US" sz="1500" dirty="0">
                <a:solidFill>
                  <a:schemeClr val="tx2"/>
                </a:solidFill>
                <a:ea typeface="ＭＳ Ｐゴシック" pitchFamily="34" charset="-128"/>
              </a:rPr>
              <a:t>must affect trade between Member States. </a:t>
            </a:r>
            <a:endParaRPr lang="el-GR" sz="1500" dirty="0">
              <a:solidFill>
                <a:schemeClr val="tx2"/>
              </a:solidFill>
              <a:ea typeface="ＭＳ Ｐゴシック" pitchFamily="34" charset="-128"/>
            </a:endParaRPr>
          </a:p>
          <a:p>
            <a:pPr algn="just">
              <a:lnSpc>
                <a:spcPct val="200000"/>
              </a:lnSpc>
            </a:pPr>
            <a:endParaRPr lang="el-GR" sz="1600" dirty="0">
              <a:solidFill>
                <a:schemeClr val="tx2"/>
              </a:solidFill>
              <a:ea typeface="ＭＳ Ｐゴシック" pitchFamily="34" charset="-128"/>
            </a:endParaRPr>
          </a:p>
        </p:txBody>
      </p:sp>
      <p:sp>
        <p:nvSpPr>
          <p:cNvPr id="4" name="3 - Τίτλος"/>
          <p:cNvSpPr>
            <a:spLocks noGrp="1"/>
          </p:cNvSpPr>
          <p:nvPr>
            <p:ph type="title"/>
          </p:nvPr>
        </p:nvSpPr>
        <p:spPr/>
        <p:txBody>
          <a:bodyPr>
            <a:normAutofit/>
          </a:bodyPr>
          <a:lstStyle/>
          <a:p>
            <a:pPr algn="ctr"/>
            <a:r>
              <a:rPr lang="en-US" sz="2400" dirty="0" smtClean="0">
                <a:solidFill>
                  <a:schemeClr val="accent5"/>
                </a:solidFill>
                <a:ea typeface="ＭＳ Ｐゴシック" pitchFamily="34" charset="-128"/>
              </a:rPr>
              <a:t>STATE </a:t>
            </a:r>
            <a:r>
              <a:rPr lang="en-US" sz="2400" dirty="0">
                <a:solidFill>
                  <a:schemeClr val="accent5"/>
                </a:solidFill>
                <a:ea typeface="ＭＳ Ｐゴシック" pitchFamily="34" charset="-128"/>
              </a:rPr>
              <a:t>AID (</a:t>
            </a:r>
            <a:r>
              <a:rPr lang="en-US" sz="2400" dirty="0" smtClean="0">
                <a:solidFill>
                  <a:schemeClr val="accent5"/>
                </a:solidFill>
                <a:ea typeface="ＭＳ Ｐゴシック" pitchFamily="34" charset="-128"/>
              </a:rPr>
              <a:t>1/2) </a:t>
            </a:r>
            <a:endParaRPr lang="el-GR" sz="2400" dirty="0">
              <a:solidFill>
                <a:schemeClr val="accent5"/>
              </a:solidFill>
              <a:ea typeface="ＭＳ Ｐゴシック" pitchFamily="34" charset="-128"/>
            </a:endParaRPr>
          </a:p>
        </p:txBody>
      </p:sp>
      <p:sp>
        <p:nvSpPr>
          <p:cNvPr id="6" name="Θέση υποσέλιδου 2"/>
          <p:cNvSpPr>
            <a:spLocks noGrp="1"/>
          </p:cNvSpPr>
          <p:nvPr>
            <p:ph type="ftr" sz="quarter" idx="11"/>
          </p:nvPr>
        </p:nvSpPr>
        <p:spPr>
          <a:xfrm>
            <a:off x="4380072" y="6448251"/>
            <a:ext cx="3144256"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2623510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1435</TotalTime>
  <Words>1675</Words>
  <Application>Microsoft Office PowerPoint</Application>
  <PresentationFormat>Προβολή στην οθόνη (4:3)</PresentationFormat>
  <Paragraphs>209</Paragraphs>
  <Slides>21</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Συγκέντρωση</vt:lpstr>
      <vt:lpstr>Παρουσίαση του PowerPoint</vt:lpstr>
      <vt:lpstr>Evaluation Methodology and Selection Criteria</vt:lpstr>
      <vt:lpstr>Evaluation Methodology and Selection Criteria</vt:lpstr>
      <vt:lpstr>.</vt:lpstr>
      <vt:lpstr>1rst  Phase</vt:lpstr>
      <vt:lpstr>2nd Phase - Quality Assessment</vt:lpstr>
      <vt:lpstr>2nd Phase - Content related criteria</vt:lpstr>
      <vt:lpstr>2nd Phase - Implementation related criteria</vt:lpstr>
      <vt:lpstr>STATE AID (1/2) </vt:lpstr>
      <vt:lpstr>STATE AID (2/2) </vt:lpstr>
      <vt:lpstr>S.E.A. COMPATIBILITY   (STRATEGIC ENVIROMENTAL ASSESMENT)</vt:lpstr>
      <vt:lpstr>STATE AID - S.E.A. COMPATIBILITY </vt:lpstr>
      <vt:lpstr>Evaluation Procedure</vt:lpstr>
      <vt:lpstr>Evaluation Procedure</vt:lpstr>
      <vt:lpstr>Evaluation Procedure</vt:lpstr>
      <vt:lpstr>Joint Complaints Committee</vt:lpstr>
      <vt:lpstr>Management of the Complaints  (1/2)</vt:lpstr>
      <vt:lpstr>Management of the Complaints  (2/2)</vt:lpstr>
      <vt:lpstr>Useful Hints</vt:lpstr>
      <vt:lpstr>General Information</vt:lpstr>
      <vt:lpstr>Παρουσίαση του PowerPoint</vt:lpstr>
    </vt:vector>
  </TitlesOfParts>
  <Company>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akoktsidou</dc:creator>
  <cp:lastModifiedBy>ΠΑΠΑΔΟΠΟΥΛΟΣ ΓΙΩΡΓΟΣ (PAPADOPOULOS GIORGOS)</cp:lastModifiedBy>
  <cp:revision>118</cp:revision>
  <cp:lastPrinted>2016-03-02T06:21:27Z</cp:lastPrinted>
  <dcterms:created xsi:type="dcterms:W3CDTF">2016-02-04T12:22:57Z</dcterms:created>
  <dcterms:modified xsi:type="dcterms:W3CDTF">2018-11-15T09:34:40Z</dcterms:modified>
</cp:coreProperties>
</file>