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8" r:id="rId3"/>
    <p:sldId id="259" r:id="rId4"/>
    <p:sldId id="260" r:id="rId5"/>
    <p:sldId id="261" r:id="rId6"/>
    <p:sldId id="262" r:id="rId7"/>
    <p:sldId id="263" r:id="rId8"/>
    <p:sldId id="264" r:id="rId9"/>
    <p:sldId id="282" r:id="rId10"/>
    <p:sldId id="265" r:id="rId11"/>
    <p:sldId id="276" r:id="rId12"/>
    <p:sldId id="266" r:id="rId13"/>
    <p:sldId id="280" r:id="rId14"/>
    <p:sldId id="267" r:id="rId15"/>
    <p:sldId id="277" r:id="rId16"/>
    <p:sldId id="268" r:id="rId17"/>
    <p:sldId id="281" r:id="rId18"/>
    <p:sldId id="269" r:id="rId19"/>
    <p:sldId id="270" r:id="rId20"/>
    <p:sldId id="274" r:id="rId21"/>
    <p:sldId id="271" r:id="rId22"/>
    <p:sldId id="272" r:id="rId23"/>
    <p:sldId id="279" r:id="rId24"/>
    <p:sldId id="273"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1" autoAdjust="0"/>
    <p:restoredTop sz="9466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9FA00-B314-4010-A3E8-67B36A4FB5C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sq-AL"/>
        </a:p>
      </dgm:t>
    </dgm:pt>
    <dgm:pt modelId="{47964323-F391-43B9-89BD-71F0A43D9426}">
      <dgm:prSet phldrT="[Text]" custT="1"/>
      <dgm:spPr>
        <a:effectLst>
          <a:outerShdw blurRad="50800" dist="50800" dir="5400000" algn="ctr" rotWithShape="0">
            <a:srgbClr val="000000">
              <a:alpha val="68000"/>
            </a:srgbClr>
          </a:outerShdw>
        </a:effectLst>
      </dgm:spPr>
      <dgm:t>
        <a:bodyPr/>
        <a:lstStyle/>
        <a:p>
          <a:r>
            <a:rPr lang="en-GB" sz="2000" b="1" dirty="0">
              <a:latin typeface="+mj-lt"/>
            </a:rPr>
            <a:t>First Level Controller</a:t>
          </a:r>
        </a:p>
      </dgm:t>
    </dgm:pt>
    <dgm:pt modelId="{C626B94E-8D76-4D42-ABD1-BD54E3B1B43B}" type="parTrans" cxnId="{C4C6A096-4D31-429A-A241-A7BCE5263226}">
      <dgm:prSet/>
      <dgm:spPr/>
      <dgm:t>
        <a:bodyPr/>
        <a:lstStyle/>
        <a:p>
          <a:endParaRPr lang="sq-AL"/>
        </a:p>
      </dgm:t>
    </dgm:pt>
    <dgm:pt modelId="{0D5C0CED-3B8B-41FB-A5B3-4CB73BFF384B}" type="sibTrans" cxnId="{C4C6A096-4D31-429A-A241-A7BCE5263226}">
      <dgm:prSet/>
      <dgm:spPr/>
      <dgm:t>
        <a:bodyPr/>
        <a:lstStyle/>
        <a:p>
          <a:endParaRPr lang="sq-AL"/>
        </a:p>
      </dgm:t>
    </dgm:pt>
    <dgm:pt modelId="{0CF95477-A6B4-45D0-91CB-E6A019539D0A}">
      <dgm:prSet phldrT="[Text]" custT="1"/>
      <dgm:spPr>
        <a:effectLst>
          <a:outerShdw blurRad="50800" dist="50800" dir="5400000" algn="ctr" rotWithShape="0">
            <a:srgbClr val="000000">
              <a:alpha val="68000"/>
            </a:srgbClr>
          </a:outerShdw>
        </a:effectLst>
      </dgm:spPr>
      <dgm:t>
        <a:bodyPr/>
        <a:lstStyle/>
        <a:p>
          <a:r>
            <a:rPr lang="en-GB" sz="2000" b="1" dirty="0">
              <a:latin typeface="+mj-lt"/>
            </a:rPr>
            <a:t>First Level Controller</a:t>
          </a:r>
        </a:p>
      </dgm:t>
    </dgm:pt>
    <dgm:pt modelId="{A4F28ED6-9DEF-4384-9BBB-0A8D7C05AB19}" type="parTrans" cxnId="{C6F24503-DADE-43BC-ADED-27585C89F00B}">
      <dgm:prSet/>
      <dgm:spPr/>
      <dgm:t>
        <a:bodyPr/>
        <a:lstStyle/>
        <a:p>
          <a:endParaRPr lang="sq-AL"/>
        </a:p>
      </dgm:t>
    </dgm:pt>
    <dgm:pt modelId="{38EB0B30-D30D-4294-B345-2C4595C207AC}" type="sibTrans" cxnId="{C6F24503-DADE-43BC-ADED-27585C89F00B}">
      <dgm:prSet/>
      <dgm:spPr/>
      <dgm:t>
        <a:bodyPr/>
        <a:lstStyle/>
        <a:p>
          <a:endParaRPr lang="sq-AL"/>
        </a:p>
      </dgm:t>
    </dgm:pt>
    <dgm:pt modelId="{AC64931E-7951-4F18-9F13-8F6A76FD8BC3}" type="asst">
      <dgm:prSet phldrT="[Text]" custT="1"/>
      <dgm:spPr>
        <a:effectLst>
          <a:outerShdw blurRad="50800" dist="50800" dir="5400000" algn="ctr" rotWithShape="0">
            <a:srgbClr val="000000">
              <a:alpha val="75000"/>
            </a:srgbClr>
          </a:outerShdw>
        </a:effectLst>
      </dgm:spPr>
      <dgm:t>
        <a:bodyPr/>
        <a:lstStyle/>
        <a:p>
          <a:r>
            <a:rPr lang="en-GB" sz="2000" b="1" dirty="0">
              <a:latin typeface="+mj-lt"/>
            </a:rPr>
            <a:t>Head of the First Level Control Office</a:t>
          </a:r>
        </a:p>
      </dgm:t>
    </dgm:pt>
    <dgm:pt modelId="{820AE086-6C73-49CB-80A8-9922322D27F9}" type="sibTrans" cxnId="{83C3908E-6073-4FDF-8DE0-254341858C42}">
      <dgm:prSet/>
      <dgm:spPr/>
      <dgm:t>
        <a:bodyPr/>
        <a:lstStyle/>
        <a:p>
          <a:endParaRPr lang="sq-AL"/>
        </a:p>
      </dgm:t>
    </dgm:pt>
    <dgm:pt modelId="{D0AA8699-32AD-45F9-B23D-8A0DC1858F0B}" type="parTrans" cxnId="{83C3908E-6073-4FDF-8DE0-254341858C42}">
      <dgm:prSet/>
      <dgm:spPr/>
      <dgm:t>
        <a:bodyPr/>
        <a:lstStyle/>
        <a:p>
          <a:endParaRPr lang="sq-AL"/>
        </a:p>
      </dgm:t>
    </dgm:pt>
    <dgm:pt modelId="{E889ED0A-27C2-4ACF-B1DE-688DD00C3D67}" type="pres">
      <dgm:prSet presAssocID="{7839FA00-B314-4010-A3E8-67B36A4FB5C9}" presName="hierChild1" presStyleCnt="0">
        <dgm:presLayoutVars>
          <dgm:orgChart val="1"/>
          <dgm:chPref val="1"/>
          <dgm:dir/>
          <dgm:animOne val="branch"/>
          <dgm:animLvl val="lvl"/>
          <dgm:resizeHandles/>
        </dgm:presLayoutVars>
      </dgm:prSet>
      <dgm:spPr/>
      <dgm:t>
        <a:bodyPr/>
        <a:lstStyle/>
        <a:p>
          <a:endParaRPr lang="en-US"/>
        </a:p>
      </dgm:t>
    </dgm:pt>
    <dgm:pt modelId="{CB15983B-57D2-483C-9B98-D0586AF6113D}" type="pres">
      <dgm:prSet presAssocID="{AC64931E-7951-4F18-9F13-8F6A76FD8BC3}" presName="hierRoot1" presStyleCnt="0">
        <dgm:presLayoutVars>
          <dgm:hierBranch val="init"/>
        </dgm:presLayoutVars>
      </dgm:prSet>
      <dgm:spPr/>
    </dgm:pt>
    <dgm:pt modelId="{4BD3A575-9D11-4E45-9D6B-B401C5ED5997}" type="pres">
      <dgm:prSet presAssocID="{AC64931E-7951-4F18-9F13-8F6A76FD8BC3}" presName="rootComposite1" presStyleCnt="0"/>
      <dgm:spPr/>
    </dgm:pt>
    <dgm:pt modelId="{F5B8A572-2FB5-48CC-9BA9-164D7B7A40D0}" type="pres">
      <dgm:prSet presAssocID="{AC64931E-7951-4F18-9F13-8F6A76FD8BC3}" presName="rootText1" presStyleLbl="node0" presStyleIdx="0" presStyleCnt="1" custScaleX="120534" custScaleY="68910">
        <dgm:presLayoutVars>
          <dgm:chPref val="3"/>
        </dgm:presLayoutVars>
      </dgm:prSet>
      <dgm:spPr/>
      <dgm:t>
        <a:bodyPr/>
        <a:lstStyle/>
        <a:p>
          <a:endParaRPr lang="en-US"/>
        </a:p>
      </dgm:t>
    </dgm:pt>
    <dgm:pt modelId="{57A161E3-CF65-4743-8893-44AF602CEF42}" type="pres">
      <dgm:prSet presAssocID="{AC64931E-7951-4F18-9F13-8F6A76FD8BC3}" presName="rootConnector1" presStyleLbl="asst0" presStyleIdx="0" presStyleCnt="0"/>
      <dgm:spPr/>
      <dgm:t>
        <a:bodyPr/>
        <a:lstStyle/>
        <a:p>
          <a:endParaRPr lang="en-US"/>
        </a:p>
      </dgm:t>
    </dgm:pt>
    <dgm:pt modelId="{E9839086-5CF7-42E3-B380-8762263B2F26}" type="pres">
      <dgm:prSet presAssocID="{AC64931E-7951-4F18-9F13-8F6A76FD8BC3}" presName="hierChild2" presStyleCnt="0"/>
      <dgm:spPr/>
    </dgm:pt>
    <dgm:pt modelId="{E43684BC-877E-401D-BB87-1B2348964449}" type="pres">
      <dgm:prSet presAssocID="{C626B94E-8D76-4D42-ABD1-BD54E3B1B43B}" presName="Name37" presStyleLbl="parChTrans1D2" presStyleIdx="0" presStyleCnt="2"/>
      <dgm:spPr/>
      <dgm:t>
        <a:bodyPr/>
        <a:lstStyle/>
        <a:p>
          <a:endParaRPr lang="en-US"/>
        </a:p>
      </dgm:t>
    </dgm:pt>
    <dgm:pt modelId="{E9328315-0B9F-4A4C-A503-EBE0B2682490}" type="pres">
      <dgm:prSet presAssocID="{47964323-F391-43B9-89BD-71F0A43D9426}" presName="hierRoot2" presStyleCnt="0">
        <dgm:presLayoutVars>
          <dgm:hierBranch val="init"/>
        </dgm:presLayoutVars>
      </dgm:prSet>
      <dgm:spPr/>
    </dgm:pt>
    <dgm:pt modelId="{C907C2C7-ADB4-4F31-B209-408906D789FF}" type="pres">
      <dgm:prSet presAssocID="{47964323-F391-43B9-89BD-71F0A43D9426}" presName="rootComposite" presStyleCnt="0"/>
      <dgm:spPr/>
    </dgm:pt>
    <dgm:pt modelId="{36A1FD6D-C3B0-4159-8DED-7863A3535611}" type="pres">
      <dgm:prSet presAssocID="{47964323-F391-43B9-89BD-71F0A43D9426}" presName="rootText" presStyleLbl="node2" presStyleIdx="0" presStyleCnt="2" custScaleX="81817" custScaleY="61568">
        <dgm:presLayoutVars>
          <dgm:chPref val="3"/>
        </dgm:presLayoutVars>
      </dgm:prSet>
      <dgm:spPr/>
      <dgm:t>
        <a:bodyPr/>
        <a:lstStyle/>
        <a:p>
          <a:endParaRPr lang="en-US"/>
        </a:p>
      </dgm:t>
    </dgm:pt>
    <dgm:pt modelId="{E0C269B1-96DF-4FEC-BD2F-66B90A343799}" type="pres">
      <dgm:prSet presAssocID="{47964323-F391-43B9-89BD-71F0A43D9426}" presName="rootConnector" presStyleLbl="node2" presStyleIdx="0" presStyleCnt="2"/>
      <dgm:spPr/>
      <dgm:t>
        <a:bodyPr/>
        <a:lstStyle/>
        <a:p>
          <a:endParaRPr lang="en-US"/>
        </a:p>
      </dgm:t>
    </dgm:pt>
    <dgm:pt modelId="{5B523671-D235-44DF-BFDD-419A31E45E87}" type="pres">
      <dgm:prSet presAssocID="{47964323-F391-43B9-89BD-71F0A43D9426}" presName="hierChild4" presStyleCnt="0"/>
      <dgm:spPr/>
    </dgm:pt>
    <dgm:pt modelId="{C2BC3C6F-0F91-4912-A0A7-A4A4D459CF06}" type="pres">
      <dgm:prSet presAssocID="{47964323-F391-43B9-89BD-71F0A43D9426}" presName="hierChild5" presStyleCnt="0"/>
      <dgm:spPr/>
    </dgm:pt>
    <dgm:pt modelId="{FA510AC5-B2C8-4709-BC85-42CB8A9382C2}" type="pres">
      <dgm:prSet presAssocID="{A4F28ED6-9DEF-4384-9BBB-0A8D7C05AB19}" presName="Name37" presStyleLbl="parChTrans1D2" presStyleIdx="1" presStyleCnt="2"/>
      <dgm:spPr/>
      <dgm:t>
        <a:bodyPr/>
        <a:lstStyle/>
        <a:p>
          <a:endParaRPr lang="en-US"/>
        </a:p>
      </dgm:t>
    </dgm:pt>
    <dgm:pt modelId="{F91801C6-9579-41B2-9AA3-D3F9CCC21A79}" type="pres">
      <dgm:prSet presAssocID="{0CF95477-A6B4-45D0-91CB-E6A019539D0A}" presName="hierRoot2" presStyleCnt="0">
        <dgm:presLayoutVars>
          <dgm:hierBranch val="init"/>
        </dgm:presLayoutVars>
      </dgm:prSet>
      <dgm:spPr/>
    </dgm:pt>
    <dgm:pt modelId="{D58F4970-6208-4E12-A613-BE61140AECD3}" type="pres">
      <dgm:prSet presAssocID="{0CF95477-A6B4-45D0-91CB-E6A019539D0A}" presName="rootComposite" presStyleCnt="0"/>
      <dgm:spPr/>
    </dgm:pt>
    <dgm:pt modelId="{00E5635D-AFDF-46D8-8BF9-E09B83AE71CB}" type="pres">
      <dgm:prSet presAssocID="{0CF95477-A6B4-45D0-91CB-E6A019539D0A}" presName="rootText" presStyleLbl="node2" presStyleIdx="1" presStyleCnt="2" custScaleX="88755" custScaleY="61568">
        <dgm:presLayoutVars>
          <dgm:chPref val="3"/>
        </dgm:presLayoutVars>
      </dgm:prSet>
      <dgm:spPr/>
      <dgm:t>
        <a:bodyPr/>
        <a:lstStyle/>
        <a:p>
          <a:endParaRPr lang="en-US"/>
        </a:p>
      </dgm:t>
    </dgm:pt>
    <dgm:pt modelId="{45735846-3A03-4A13-8F96-37523991BEC7}" type="pres">
      <dgm:prSet presAssocID="{0CF95477-A6B4-45D0-91CB-E6A019539D0A}" presName="rootConnector" presStyleLbl="node2" presStyleIdx="1" presStyleCnt="2"/>
      <dgm:spPr/>
      <dgm:t>
        <a:bodyPr/>
        <a:lstStyle/>
        <a:p>
          <a:endParaRPr lang="en-US"/>
        </a:p>
      </dgm:t>
    </dgm:pt>
    <dgm:pt modelId="{C27EE4A7-EC00-4447-89D0-DFACF5CD767C}" type="pres">
      <dgm:prSet presAssocID="{0CF95477-A6B4-45D0-91CB-E6A019539D0A}" presName="hierChild4" presStyleCnt="0"/>
      <dgm:spPr/>
    </dgm:pt>
    <dgm:pt modelId="{2C5421B0-A1A7-4072-8527-30028CD978C2}" type="pres">
      <dgm:prSet presAssocID="{0CF95477-A6B4-45D0-91CB-E6A019539D0A}" presName="hierChild5" presStyleCnt="0"/>
      <dgm:spPr/>
    </dgm:pt>
    <dgm:pt modelId="{FAE27BB0-AE05-4E78-BC24-CF18A138FB2E}" type="pres">
      <dgm:prSet presAssocID="{AC64931E-7951-4F18-9F13-8F6A76FD8BC3}" presName="hierChild3" presStyleCnt="0"/>
      <dgm:spPr/>
    </dgm:pt>
  </dgm:ptLst>
  <dgm:cxnLst>
    <dgm:cxn modelId="{C4C6A096-4D31-429A-A241-A7BCE5263226}" srcId="{AC64931E-7951-4F18-9F13-8F6A76FD8BC3}" destId="{47964323-F391-43B9-89BD-71F0A43D9426}" srcOrd="0" destOrd="0" parTransId="{C626B94E-8D76-4D42-ABD1-BD54E3B1B43B}" sibTransId="{0D5C0CED-3B8B-41FB-A5B3-4CB73BFF384B}"/>
    <dgm:cxn modelId="{EEC383BC-24E1-4E19-A79E-2408C0B4BD66}" type="presOf" srcId="{47964323-F391-43B9-89BD-71F0A43D9426}" destId="{E0C269B1-96DF-4FEC-BD2F-66B90A343799}" srcOrd="1" destOrd="0" presId="urn:microsoft.com/office/officeart/2005/8/layout/orgChart1"/>
    <dgm:cxn modelId="{E327E0B9-09F2-4588-9D69-23F360640166}" type="presOf" srcId="{0CF95477-A6B4-45D0-91CB-E6A019539D0A}" destId="{00E5635D-AFDF-46D8-8BF9-E09B83AE71CB}" srcOrd="0" destOrd="0" presId="urn:microsoft.com/office/officeart/2005/8/layout/orgChart1"/>
    <dgm:cxn modelId="{83C3908E-6073-4FDF-8DE0-254341858C42}" srcId="{7839FA00-B314-4010-A3E8-67B36A4FB5C9}" destId="{AC64931E-7951-4F18-9F13-8F6A76FD8BC3}" srcOrd="0" destOrd="0" parTransId="{D0AA8699-32AD-45F9-B23D-8A0DC1858F0B}" sibTransId="{820AE086-6C73-49CB-80A8-9922322D27F9}"/>
    <dgm:cxn modelId="{B9E59CA6-5AAD-42BB-B7AE-35BA0747BE1C}" type="presOf" srcId="{47964323-F391-43B9-89BD-71F0A43D9426}" destId="{36A1FD6D-C3B0-4159-8DED-7863A3535611}" srcOrd="0" destOrd="0" presId="urn:microsoft.com/office/officeart/2005/8/layout/orgChart1"/>
    <dgm:cxn modelId="{C6F24503-DADE-43BC-ADED-27585C89F00B}" srcId="{AC64931E-7951-4F18-9F13-8F6A76FD8BC3}" destId="{0CF95477-A6B4-45D0-91CB-E6A019539D0A}" srcOrd="1" destOrd="0" parTransId="{A4F28ED6-9DEF-4384-9BBB-0A8D7C05AB19}" sibTransId="{38EB0B30-D30D-4294-B345-2C4595C207AC}"/>
    <dgm:cxn modelId="{FC60CD02-CC51-41E6-9C7C-8275ED3FF670}" type="presOf" srcId="{7839FA00-B314-4010-A3E8-67B36A4FB5C9}" destId="{E889ED0A-27C2-4ACF-B1DE-688DD00C3D67}" srcOrd="0" destOrd="0" presId="urn:microsoft.com/office/officeart/2005/8/layout/orgChart1"/>
    <dgm:cxn modelId="{49CCF13D-20BE-4D1B-A9AD-31E0A6D593D6}" type="presOf" srcId="{0CF95477-A6B4-45D0-91CB-E6A019539D0A}" destId="{45735846-3A03-4A13-8F96-37523991BEC7}" srcOrd="1" destOrd="0" presId="urn:microsoft.com/office/officeart/2005/8/layout/orgChart1"/>
    <dgm:cxn modelId="{EA124620-36BD-4058-BAE0-0586C99E5414}" type="presOf" srcId="{AC64931E-7951-4F18-9F13-8F6A76FD8BC3}" destId="{57A161E3-CF65-4743-8893-44AF602CEF42}" srcOrd="1" destOrd="0" presId="urn:microsoft.com/office/officeart/2005/8/layout/orgChart1"/>
    <dgm:cxn modelId="{58A2753C-A507-431B-AEC0-5B686B5B33AA}" type="presOf" srcId="{AC64931E-7951-4F18-9F13-8F6A76FD8BC3}" destId="{F5B8A572-2FB5-48CC-9BA9-164D7B7A40D0}" srcOrd="0" destOrd="0" presId="urn:microsoft.com/office/officeart/2005/8/layout/orgChart1"/>
    <dgm:cxn modelId="{21E888CD-4302-440F-92DE-F1306F749BE0}" type="presOf" srcId="{C626B94E-8D76-4D42-ABD1-BD54E3B1B43B}" destId="{E43684BC-877E-401D-BB87-1B2348964449}" srcOrd="0" destOrd="0" presId="urn:microsoft.com/office/officeart/2005/8/layout/orgChart1"/>
    <dgm:cxn modelId="{C9987B7D-001A-4690-B564-792EF65B8911}" type="presOf" srcId="{A4F28ED6-9DEF-4384-9BBB-0A8D7C05AB19}" destId="{FA510AC5-B2C8-4709-BC85-42CB8A9382C2}" srcOrd="0" destOrd="0" presId="urn:microsoft.com/office/officeart/2005/8/layout/orgChart1"/>
    <dgm:cxn modelId="{08FD168B-C61E-4574-9372-DB064B3DFDEE}" type="presParOf" srcId="{E889ED0A-27C2-4ACF-B1DE-688DD00C3D67}" destId="{CB15983B-57D2-483C-9B98-D0586AF6113D}" srcOrd="0" destOrd="0" presId="urn:microsoft.com/office/officeart/2005/8/layout/orgChart1"/>
    <dgm:cxn modelId="{9570ACCD-A1A6-4C86-9BB5-22B83B1F1F6F}" type="presParOf" srcId="{CB15983B-57D2-483C-9B98-D0586AF6113D}" destId="{4BD3A575-9D11-4E45-9D6B-B401C5ED5997}" srcOrd="0" destOrd="0" presId="urn:microsoft.com/office/officeart/2005/8/layout/orgChart1"/>
    <dgm:cxn modelId="{D7CEC076-2F86-412A-BC3E-42A78EC45FAF}" type="presParOf" srcId="{4BD3A575-9D11-4E45-9D6B-B401C5ED5997}" destId="{F5B8A572-2FB5-48CC-9BA9-164D7B7A40D0}" srcOrd="0" destOrd="0" presId="urn:microsoft.com/office/officeart/2005/8/layout/orgChart1"/>
    <dgm:cxn modelId="{DD3F5D18-D51D-4999-A7A0-87443F8A816E}" type="presParOf" srcId="{4BD3A575-9D11-4E45-9D6B-B401C5ED5997}" destId="{57A161E3-CF65-4743-8893-44AF602CEF42}" srcOrd="1" destOrd="0" presId="urn:microsoft.com/office/officeart/2005/8/layout/orgChart1"/>
    <dgm:cxn modelId="{14074AA8-B835-4564-80AA-B7F2E9EB492A}" type="presParOf" srcId="{CB15983B-57D2-483C-9B98-D0586AF6113D}" destId="{E9839086-5CF7-42E3-B380-8762263B2F26}" srcOrd="1" destOrd="0" presId="urn:microsoft.com/office/officeart/2005/8/layout/orgChart1"/>
    <dgm:cxn modelId="{2C90308E-5F19-449C-AE2B-155E19818DCA}" type="presParOf" srcId="{E9839086-5CF7-42E3-B380-8762263B2F26}" destId="{E43684BC-877E-401D-BB87-1B2348964449}" srcOrd="0" destOrd="0" presId="urn:microsoft.com/office/officeart/2005/8/layout/orgChart1"/>
    <dgm:cxn modelId="{9E78339C-9FA4-4FA5-9607-331087CA3574}" type="presParOf" srcId="{E9839086-5CF7-42E3-B380-8762263B2F26}" destId="{E9328315-0B9F-4A4C-A503-EBE0B2682490}" srcOrd="1" destOrd="0" presId="urn:microsoft.com/office/officeart/2005/8/layout/orgChart1"/>
    <dgm:cxn modelId="{6EAAA6F2-2A5D-4C60-AA74-F9B4F55A1529}" type="presParOf" srcId="{E9328315-0B9F-4A4C-A503-EBE0B2682490}" destId="{C907C2C7-ADB4-4F31-B209-408906D789FF}" srcOrd="0" destOrd="0" presId="urn:microsoft.com/office/officeart/2005/8/layout/orgChart1"/>
    <dgm:cxn modelId="{130ECC22-56B4-40E9-9535-F5896FB103DE}" type="presParOf" srcId="{C907C2C7-ADB4-4F31-B209-408906D789FF}" destId="{36A1FD6D-C3B0-4159-8DED-7863A3535611}" srcOrd="0" destOrd="0" presId="urn:microsoft.com/office/officeart/2005/8/layout/orgChart1"/>
    <dgm:cxn modelId="{7EF7F693-7BD8-4207-A3A7-885ACAAB1CF6}" type="presParOf" srcId="{C907C2C7-ADB4-4F31-B209-408906D789FF}" destId="{E0C269B1-96DF-4FEC-BD2F-66B90A343799}" srcOrd="1" destOrd="0" presId="urn:microsoft.com/office/officeart/2005/8/layout/orgChart1"/>
    <dgm:cxn modelId="{368D4BA0-4D82-4429-91C2-26B4C7373686}" type="presParOf" srcId="{E9328315-0B9F-4A4C-A503-EBE0B2682490}" destId="{5B523671-D235-44DF-BFDD-419A31E45E87}" srcOrd="1" destOrd="0" presId="urn:microsoft.com/office/officeart/2005/8/layout/orgChart1"/>
    <dgm:cxn modelId="{70795535-A089-4595-9170-F94FC73490D4}" type="presParOf" srcId="{E9328315-0B9F-4A4C-A503-EBE0B2682490}" destId="{C2BC3C6F-0F91-4912-A0A7-A4A4D459CF06}" srcOrd="2" destOrd="0" presId="urn:microsoft.com/office/officeart/2005/8/layout/orgChart1"/>
    <dgm:cxn modelId="{A407ED99-1CEA-4E3A-80C9-7DB3F92ADBE5}" type="presParOf" srcId="{E9839086-5CF7-42E3-B380-8762263B2F26}" destId="{FA510AC5-B2C8-4709-BC85-42CB8A9382C2}" srcOrd="2" destOrd="0" presId="urn:microsoft.com/office/officeart/2005/8/layout/orgChart1"/>
    <dgm:cxn modelId="{1A45B999-2633-4B9D-ABC6-37EE1736F195}" type="presParOf" srcId="{E9839086-5CF7-42E3-B380-8762263B2F26}" destId="{F91801C6-9579-41B2-9AA3-D3F9CCC21A79}" srcOrd="3" destOrd="0" presId="urn:microsoft.com/office/officeart/2005/8/layout/orgChart1"/>
    <dgm:cxn modelId="{CD86B5F3-EF47-4B78-B5CF-959FC925B3E0}" type="presParOf" srcId="{F91801C6-9579-41B2-9AA3-D3F9CCC21A79}" destId="{D58F4970-6208-4E12-A613-BE61140AECD3}" srcOrd="0" destOrd="0" presId="urn:microsoft.com/office/officeart/2005/8/layout/orgChart1"/>
    <dgm:cxn modelId="{08EAE884-763C-49EA-A01A-91742FA47D42}" type="presParOf" srcId="{D58F4970-6208-4E12-A613-BE61140AECD3}" destId="{00E5635D-AFDF-46D8-8BF9-E09B83AE71CB}" srcOrd="0" destOrd="0" presId="urn:microsoft.com/office/officeart/2005/8/layout/orgChart1"/>
    <dgm:cxn modelId="{206415B7-3FB8-48CD-B01A-6DF3E7751FD4}" type="presParOf" srcId="{D58F4970-6208-4E12-A613-BE61140AECD3}" destId="{45735846-3A03-4A13-8F96-37523991BEC7}" srcOrd="1" destOrd="0" presId="urn:microsoft.com/office/officeart/2005/8/layout/orgChart1"/>
    <dgm:cxn modelId="{4DAB799E-1B8D-4728-B1EC-BD63A8819667}" type="presParOf" srcId="{F91801C6-9579-41B2-9AA3-D3F9CCC21A79}" destId="{C27EE4A7-EC00-4447-89D0-DFACF5CD767C}" srcOrd="1" destOrd="0" presId="urn:microsoft.com/office/officeart/2005/8/layout/orgChart1"/>
    <dgm:cxn modelId="{FD9BAE32-0819-4F90-A106-322105C65C76}" type="presParOf" srcId="{F91801C6-9579-41B2-9AA3-D3F9CCC21A79}" destId="{2C5421B0-A1A7-4072-8527-30028CD978C2}" srcOrd="2" destOrd="0" presId="urn:microsoft.com/office/officeart/2005/8/layout/orgChart1"/>
    <dgm:cxn modelId="{FA9D456C-9F0E-42FB-AF2B-29436BFF2F79}" type="presParOf" srcId="{CB15983B-57D2-483C-9B98-D0586AF6113D}" destId="{FAE27BB0-AE05-4E78-BC24-CF18A138FB2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10AC5-B2C8-4709-BC85-42CB8A9382C2}">
      <dsp:nvSpPr>
        <dsp:cNvPr id="0" name=""/>
        <dsp:cNvSpPr/>
      </dsp:nvSpPr>
      <dsp:spPr>
        <a:xfrm>
          <a:off x="3581400" y="822255"/>
          <a:ext cx="1224882" cy="500355"/>
        </a:xfrm>
        <a:custGeom>
          <a:avLst/>
          <a:gdLst/>
          <a:ahLst/>
          <a:cxnLst/>
          <a:rect l="0" t="0" r="0" b="0"/>
          <a:pathLst>
            <a:path>
              <a:moveTo>
                <a:pt x="0" y="0"/>
              </a:moveTo>
              <a:lnTo>
                <a:pt x="0" y="250177"/>
              </a:lnTo>
              <a:lnTo>
                <a:pt x="1224882" y="250177"/>
              </a:lnTo>
              <a:lnTo>
                <a:pt x="1224882" y="5003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3684BC-877E-401D-BB87-1B2348964449}">
      <dsp:nvSpPr>
        <dsp:cNvPr id="0" name=""/>
        <dsp:cNvSpPr/>
      </dsp:nvSpPr>
      <dsp:spPr>
        <a:xfrm>
          <a:off x="2273863" y="822255"/>
          <a:ext cx="1307536" cy="500355"/>
        </a:xfrm>
        <a:custGeom>
          <a:avLst/>
          <a:gdLst/>
          <a:ahLst/>
          <a:cxnLst/>
          <a:rect l="0" t="0" r="0" b="0"/>
          <a:pathLst>
            <a:path>
              <a:moveTo>
                <a:pt x="1307536" y="0"/>
              </a:moveTo>
              <a:lnTo>
                <a:pt x="1307536" y="250177"/>
              </a:lnTo>
              <a:lnTo>
                <a:pt x="0" y="250177"/>
              </a:lnTo>
              <a:lnTo>
                <a:pt x="0" y="5003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B8A572-2FB5-48CC-9BA9-164D7B7A40D0}">
      <dsp:nvSpPr>
        <dsp:cNvPr id="0" name=""/>
        <dsp:cNvSpPr/>
      </dsp:nvSpPr>
      <dsp:spPr>
        <a:xfrm>
          <a:off x="2145451" y="1315"/>
          <a:ext cx="2871897" cy="8209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50800" dist="50800" dir="5400000" algn="ctr" rotWithShape="0">
            <a:srgbClr val="000000">
              <a:alpha val="75000"/>
            </a:srgb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a:latin typeface="+mj-lt"/>
            </a:rPr>
            <a:t>Head of the First Level Control Office</a:t>
          </a:r>
        </a:p>
      </dsp:txBody>
      <dsp:txXfrm>
        <a:off x="2145451" y="1315"/>
        <a:ext cx="2871897" cy="820940"/>
      </dsp:txXfrm>
    </dsp:sp>
    <dsp:sp modelId="{36A1FD6D-C3B0-4159-8DED-7863A3535611}">
      <dsp:nvSpPr>
        <dsp:cNvPr id="0" name=""/>
        <dsp:cNvSpPr/>
      </dsp:nvSpPr>
      <dsp:spPr>
        <a:xfrm>
          <a:off x="1299159" y="1322611"/>
          <a:ext cx="1949408" cy="7334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50800" dist="50800" dir="5400000" algn="ctr" rotWithShape="0">
            <a:srgbClr val="000000">
              <a:alpha val="68000"/>
            </a:srgb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a:latin typeface="+mj-lt"/>
            </a:rPr>
            <a:t>First Level Controller</a:t>
          </a:r>
        </a:p>
      </dsp:txBody>
      <dsp:txXfrm>
        <a:off x="1299159" y="1322611"/>
        <a:ext cx="1949408" cy="733473"/>
      </dsp:txXfrm>
    </dsp:sp>
    <dsp:sp modelId="{00E5635D-AFDF-46D8-8BF9-E09B83AE71CB}">
      <dsp:nvSpPr>
        <dsp:cNvPr id="0" name=""/>
        <dsp:cNvSpPr/>
      </dsp:nvSpPr>
      <dsp:spPr>
        <a:xfrm>
          <a:off x="3748923" y="1322611"/>
          <a:ext cx="2114716" cy="7334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50800" dist="50800" dir="5400000" algn="ctr" rotWithShape="0">
            <a:srgbClr val="000000">
              <a:alpha val="68000"/>
            </a:srgb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a:latin typeface="+mj-lt"/>
            </a:rPr>
            <a:t>First Level Controller</a:t>
          </a:r>
        </a:p>
      </dsp:txBody>
      <dsp:txXfrm>
        <a:off x="3748923" y="1322611"/>
        <a:ext cx="2114716" cy="7334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5F2AC04-DA3C-4C97-BA28-9039A20A115C}" type="datetimeFigureOut">
              <a:rPr lang="en-US" smtClean="0"/>
              <a:pPr/>
              <a:t>6/1/2018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AF17615-3B91-4B42-B736-A6C426AD41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F2AC04-DA3C-4C97-BA28-9039A20A115C}"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17615-3B91-4B42-B736-A6C426AD41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F2AC04-DA3C-4C97-BA28-9039A20A115C}"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17615-3B91-4B42-B736-A6C426AD41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5F2AC04-DA3C-4C97-BA28-9039A20A115C}"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17615-3B91-4B42-B736-A6C426AD41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5F2AC04-DA3C-4C97-BA28-9039A20A115C}"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17615-3B91-4B42-B736-A6C426AD41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5F2AC04-DA3C-4C97-BA28-9039A20A115C}" type="datetimeFigureOut">
              <a:rPr lang="en-US" smtClean="0"/>
              <a:pPr/>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17615-3B91-4B42-B736-A6C426AD41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5F2AC04-DA3C-4C97-BA28-9039A20A115C}" type="datetimeFigureOut">
              <a:rPr lang="en-US" smtClean="0"/>
              <a:pPr/>
              <a:t>6/1/2018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17615-3B91-4B42-B736-A6C426AD41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5F2AC04-DA3C-4C97-BA28-9039A20A115C}" type="datetimeFigureOut">
              <a:rPr lang="en-US" smtClean="0"/>
              <a:pPr/>
              <a:t>6/1/2018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17615-3B91-4B42-B736-A6C426AD41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2AC04-DA3C-4C97-BA28-9039A20A115C}" type="datetimeFigureOut">
              <a:rPr lang="en-US" smtClean="0"/>
              <a:pPr/>
              <a:t>6/1/2018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17615-3B91-4B42-B736-A6C426AD41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5F2AC04-DA3C-4C97-BA28-9039A20A115C}" type="datetimeFigureOut">
              <a:rPr lang="en-US" smtClean="0"/>
              <a:pPr/>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17615-3B91-4B42-B736-A6C426AD41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5F2AC04-DA3C-4C97-BA28-9039A20A115C}" type="datetimeFigureOut">
              <a:rPr lang="en-US" smtClean="0"/>
              <a:pPr/>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AF17615-3B91-4B42-B736-A6C426AD41F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F2AC04-DA3C-4C97-BA28-9039A20A115C}" type="datetimeFigureOut">
              <a:rPr lang="en-US" smtClean="0"/>
              <a:pPr/>
              <a:t>6/1/2018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F17615-3B91-4B42-B736-A6C426AD41F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ec.europa.eu/budget/contracts_grants/info_contracts/inforeuro/index_en.cf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2800" dirty="0" smtClean="0"/>
              <a:t>INTERREG IPA CBC PROGRAMME</a:t>
            </a:r>
            <a:r>
              <a:rPr lang="en-US" sz="2800" dirty="0"/>
              <a:t/>
            </a:r>
            <a:br>
              <a:rPr lang="en-US" sz="2800" dirty="0"/>
            </a:br>
            <a:r>
              <a:rPr lang="en-US" sz="2800" dirty="0"/>
              <a:t>“GREECE-ALBANIA 2014-2020”</a:t>
            </a:r>
            <a:br>
              <a:rPr lang="en-US" sz="2800" dirty="0"/>
            </a:br>
            <a:r>
              <a:rPr lang="en-US" sz="3100" b="0" i="1" dirty="0" err="1">
                <a:solidFill>
                  <a:schemeClr val="tx1"/>
                </a:solidFill>
              </a:rPr>
              <a:t>Gjirokastër</a:t>
            </a:r>
            <a:r>
              <a:rPr lang="en-US" sz="3100" b="0" i="1" dirty="0">
                <a:solidFill>
                  <a:schemeClr val="tx1"/>
                </a:solidFill>
              </a:rPr>
              <a:t> 04/06/2018</a:t>
            </a:r>
            <a:br>
              <a:rPr lang="en-US" sz="3100" b="0" i="1" dirty="0">
                <a:solidFill>
                  <a:schemeClr val="tx1"/>
                </a:solidFill>
              </a:rPr>
            </a:br>
            <a:r>
              <a:rPr lang="en-US" sz="3100" b="0" i="1" dirty="0" err="1">
                <a:solidFill>
                  <a:schemeClr val="tx1"/>
                </a:solidFill>
              </a:rPr>
              <a:t>Korçë</a:t>
            </a:r>
            <a:r>
              <a:rPr lang="en-US" sz="3100" b="0" i="1" dirty="0">
                <a:solidFill>
                  <a:schemeClr val="tx1"/>
                </a:solidFill>
              </a:rPr>
              <a:t> 06/06/2018</a:t>
            </a:r>
            <a:r>
              <a:rPr lang="en-US" sz="2800" dirty="0"/>
              <a:t/>
            </a:r>
            <a:br>
              <a:rPr lang="en-US" sz="2800" dirty="0"/>
            </a:br>
            <a:endParaRPr lang="en-US" sz="2800" b="0" dirty="0"/>
          </a:p>
        </p:txBody>
      </p:sp>
      <p:sp>
        <p:nvSpPr>
          <p:cNvPr id="3" name="Subtitle 2"/>
          <p:cNvSpPr>
            <a:spLocks noGrp="1"/>
          </p:cNvSpPr>
          <p:nvPr>
            <p:ph type="subTitle" idx="1"/>
          </p:nvPr>
        </p:nvSpPr>
        <p:spPr>
          <a:effectLst>
            <a:outerShdw blurRad="50800" dist="50800" dir="5400000" algn="ctr" rotWithShape="0">
              <a:srgbClr val="000000">
                <a:alpha val="69000"/>
              </a:srgbClr>
            </a:outerShdw>
          </a:effectLst>
        </p:spPr>
        <p:txBody>
          <a:bodyPr>
            <a:normAutofit/>
          </a:bodyPr>
          <a:lstStyle/>
          <a:p>
            <a:pPr algn="ctr"/>
            <a:r>
              <a:rPr lang="en-US" dirty="0"/>
              <a:t>First Level Control Office</a:t>
            </a:r>
          </a:p>
          <a:p>
            <a:pPr algn="ctr"/>
            <a:r>
              <a:rPr lang="en-US" dirty="0"/>
              <a:t>INFODAY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“Desk-based checks 3/3”</a:t>
            </a:r>
          </a:p>
        </p:txBody>
      </p:sp>
      <p:sp>
        <p:nvSpPr>
          <p:cNvPr id="3" name="Content Placeholder 2"/>
          <p:cNvSpPr>
            <a:spLocks noGrp="1"/>
          </p:cNvSpPr>
          <p:nvPr>
            <p:ph idx="1"/>
          </p:nvPr>
        </p:nvSpPr>
        <p:spPr>
          <a:xfrm>
            <a:off x="457200" y="1752600"/>
            <a:ext cx="8229600" cy="4572000"/>
          </a:xfrm>
        </p:spPr>
        <p:txBody>
          <a:bodyPr/>
          <a:lstStyle/>
          <a:p>
            <a:pPr algn="just"/>
            <a:r>
              <a:rPr lang="en-US" sz="1400" dirty="0"/>
              <a:t>When the FLCO receives the documentation of the expenditure by the Beneficiary (hard copy version of the Progress Report and related supporting documents), the Controller/s shall initiate the verification of 100% of the expenditure declared, focusing the check on the administrative aspects of the project. </a:t>
            </a:r>
          </a:p>
          <a:p>
            <a:pPr algn="just">
              <a:buNone/>
            </a:pPr>
            <a:endParaRPr lang="en-US" sz="1400" dirty="0"/>
          </a:p>
          <a:p>
            <a:pPr algn="just"/>
            <a:r>
              <a:rPr lang="en-US" sz="1400" i="1" dirty="0"/>
              <a:t>All desk-based checks shall be completed before issuing a CVE.</a:t>
            </a:r>
          </a:p>
          <a:p>
            <a:pPr algn="just">
              <a:buNone/>
            </a:pPr>
            <a:endParaRPr lang="en-US" sz="1400" i="1" dirty="0"/>
          </a:p>
          <a:p>
            <a:pPr algn="just"/>
            <a:r>
              <a:rPr lang="en-US" sz="1400" dirty="0"/>
              <a:t>Prior to filling in a progress report, the Lead Beneficiary will collect the expenditure made by all project beneficiaries, which must be accompanied by the relevant verifications signed by the competent controller of the respective country. The verified expenditure of all beneficiaries must be attached to the relevant progress reports.</a:t>
            </a:r>
          </a:p>
          <a:p>
            <a:pPr algn="just">
              <a:buNone/>
            </a:pPr>
            <a:r>
              <a:rPr lang="en-US" sz="1400" dirty="0"/>
              <a:t> </a:t>
            </a:r>
          </a:p>
          <a:p>
            <a:pPr algn="just"/>
            <a:r>
              <a:rPr lang="en-US" sz="1400" i="1" dirty="0"/>
              <a:t>Certificates of Verified Expenditures</a:t>
            </a:r>
            <a:r>
              <a:rPr lang="en-US" sz="1400" dirty="0"/>
              <a:t> can also be sent to the JS at random intervals as they become available, electronically and in hardcopy and be included in Reimbursement Claim to the Commission at any stage. However, these must be always re-submitted along with the Progress report in which they will be reported.</a:t>
            </a:r>
          </a:p>
          <a:p>
            <a:pPr algn="just"/>
            <a:endParaRPr lang="en-US" sz="1600" dirty="0"/>
          </a:p>
          <a:p>
            <a:pPr algn="just"/>
            <a:endParaRPr lang="en-US" sz="1600" dirty="0"/>
          </a:p>
          <a:p>
            <a:pPr algn="just"/>
            <a:endParaRPr lang="en-US" dirty="0"/>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Timing Administrative Checks</a:t>
            </a:r>
          </a:p>
        </p:txBody>
      </p:sp>
      <p:graphicFrame>
        <p:nvGraphicFramePr>
          <p:cNvPr id="4" name="Table 3"/>
          <p:cNvGraphicFramePr>
            <a:graphicFrameLocks noGrp="1"/>
          </p:cNvGraphicFramePr>
          <p:nvPr>
            <p:extLst>
              <p:ext uri="{D42A27DB-BD31-4B8C-83A1-F6EECF244321}">
                <p14:modId xmlns:p14="http://schemas.microsoft.com/office/powerpoint/2010/main" val="3175580854"/>
              </p:ext>
            </p:extLst>
          </p:nvPr>
        </p:nvGraphicFramePr>
        <p:xfrm>
          <a:off x="1295400" y="1905000"/>
          <a:ext cx="6698342" cy="3703320"/>
        </p:xfrm>
        <a:graphic>
          <a:graphicData uri="http://schemas.openxmlformats.org/drawingml/2006/table">
            <a:tbl>
              <a:tblPr firstRow="1" bandRow="1">
                <a:effectLst>
                  <a:outerShdw blurRad="50800" dist="38100" dir="5400000" algn="t" rotWithShape="0">
                    <a:prstClr val="black"/>
                  </a:outerShdw>
                </a:effectLst>
                <a:tableStyleId>{5C22544A-7EE6-4342-B048-85BDC9FD1C3A}</a:tableStyleId>
              </a:tblPr>
              <a:tblGrid>
                <a:gridCol w="3349171">
                  <a:extLst>
                    <a:ext uri="{9D8B030D-6E8A-4147-A177-3AD203B41FA5}">
                      <a16:colId xmlns:a16="http://schemas.microsoft.com/office/drawing/2014/main" xmlns="" val="20000"/>
                    </a:ext>
                  </a:extLst>
                </a:gridCol>
                <a:gridCol w="3349171">
                  <a:extLst>
                    <a:ext uri="{9D8B030D-6E8A-4147-A177-3AD203B41FA5}">
                      <a16:colId xmlns:a16="http://schemas.microsoft.com/office/drawing/2014/main" xmlns="" val="20001"/>
                    </a:ext>
                  </a:extLst>
                </a:gridCol>
              </a:tblGrid>
              <a:tr h="455991">
                <a:tc>
                  <a:txBody>
                    <a:bodyPr/>
                    <a:lstStyle/>
                    <a:p>
                      <a:pPr algn="ctr"/>
                      <a:endParaRPr lang="en-US" dirty="0"/>
                    </a:p>
                    <a:p>
                      <a:pPr algn="ctr"/>
                      <a:r>
                        <a:rPr lang="en-US" dirty="0"/>
                        <a:t>Intensity</a:t>
                      </a:r>
                      <a:r>
                        <a:rPr lang="en-US" baseline="0" dirty="0"/>
                        <a:t> </a:t>
                      </a:r>
                      <a:endParaRPr lang="en-US" dirty="0"/>
                    </a:p>
                  </a:txBody>
                  <a:tcPr>
                    <a:solidFill>
                      <a:schemeClr val="bg1">
                        <a:lumMod val="7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t>Administrative Checks </a:t>
                      </a:r>
                      <a:r>
                        <a:rPr lang="en-US" sz="1800" baseline="0" dirty="0"/>
                        <a:t>(for all work packages)</a:t>
                      </a:r>
                      <a:endParaRPr lang="en-US" sz="1800" dirty="0"/>
                    </a:p>
                  </a:txBody>
                  <a:tcPr>
                    <a:solidFill>
                      <a:schemeClr val="bg1">
                        <a:lumMod val="75000"/>
                      </a:schemeClr>
                    </a:solidFill>
                  </a:tcPr>
                </a:tc>
                <a:extLst>
                  <a:ext uri="{0D108BD9-81ED-4DB2-BD59-A6C34878D82A}">
                    <a16:rowId xmlns:a16="http://schemas.microsoft.com/office/drawing/2014/main" xmlns="" val="10000"/>
                  </a:ext>
                </a:extLst>
              </a:tr>
              <a:tr h="1942908">
                <a:tc>
                  <a:txBody>
                    <a:bodyPr/>
                    <a:lstStyle/>
                    <a:p>
                      <a:pPr algn="ctr">
                        <a:buFont typeface="Arial" pitchFamily="34" charset="0"/>
                        <a:buNone/>
                      </a:pPr>
                      <a:endParaRPr lang="en-US" sz="1300" baseline="0" dirty="0">
                        <a:latin typeface="Times New Roman" panose="02020603050405020304" pitchFamily="18" charset="0"/>
                        <a:cs typeface="Times New Roman" panose="02020603050405020304" pitchFamily="18" charset="0"/>
                      </a:endParaRPr>
                    </a:p>
                    <a:p>
                      <a:pPr algn="ctr">
                        <a:buFont typeface="Arial" pitchFamily="34" charset="0"/>
                        <a:buNone/>
                      </a:pPr>
                      <a:endParaRPr lang="en-US" sz="1300" baseline="0" dirty="0">
                        <a:latin typeface="Times New Roman" panose="02020603050405020304" pitchFamily="18" charset="0"/>
                        <a:cs typeface="Times New Roman" panose="02020603050405020304" pitchFamily="18" charset="0"/>
                      </a:endParaRPr>
                    </a:p>
                    <a:p>
                      <a:pPr algn="ctr">
                        <a:buFont typeface="Arial" pitchFamily="34" charset="0"/>
                        <a:buNone/>
                      </a:pPr>
                      <a:endParaRPr lang="en-US" sz="1300" baseline="0" dirty="0">
                        <a:latin typeface="Times New Roman" panose="02020603050405020304" pitchFamily="18" charset="0"/>
                        <a:cs typeface="Times New Roman" panose="02020603050405020304" pitchFamily="18" charset="0"/>
                      </a:endParaRPr>
                    </a:p>
                    <a:p>
                      <a:pPr algn="ctr">
                        <a:buFont typeface="Arial" pitchFamily="34" charset="0"/>
                        <a:buNone/>
                      </a:pPr>
                      <a:endParaRPr lang="en-US" sz="1300" baseline="0" dirty="0">
                        <a:latin typeface="Times New Roman" panose="02020603050405020304" pitchFamily="18" charset="0"/>
                        <a:cs typeface="Times New Roman" panose="02020603050405020304" pitchFamily="18" charset="0"/>
                      </a:endParaRPr>
                    </a:p>
                    <a:p>
                      <a:pPr algn="ctr">
                        <a:buFont typeface="Arial" pitchFamily="34" charset="0"/>
                        <a:buNone/>
                      </a:pPr>
                      <a:r>
                        <a:rPr lang="en-US" sz="1300" baseline="0" dirty="0">
                          <a:latin typeface="Times New Roman" panose="02020603050405020304" pitchFamily="18" charset="0"/>
                          <a:cs typeface="Times New Roman" panose="02020603050405020304" pitchFamily="18" charset="0"/>
                        </a:rPr>
                        <a:t>Management verifications of </a:t>
                      </a:r>
                      <a:r>
                        <a:rPr lang="en-US" sz="1300" b="1" baseline="0" dirty="0">
                          <a:latin typeface="Times New Roman" panose="02020603050405020304" pitchFamily="18" charset="0"/>
                          <a:cs typeface="Times New Roman" panose="02020603050405020304" pitchFamily="18" charset="0"/>
                        </a:rPr>
                        <a:t>100%</a:t>
                      </a:r>
                      <a:r>
                        <a:rPr lang="en-US" sz="1300" baseline="0" dirty="0">
                          <a:latin typeface="Times New Roman" panose="02020603050405020304" pitchFamily="18" charset="0"/>
                          <a:cs typeface="Times New Roman" panose="02020603050405020304" pitchFamily="18" charset="0"/>
                        </a:rPr>
                        <a:t> of the applications for reimbursement</a:t>
                      </a: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lnSpc>
                          <a:spcPct val="100000"/>
                        </a:lnSpc>
                        <a:buFont typeface="Arial" pitchFamily="34" charset="0"/>
                        <a:buNone/>
                      </a:pPr>
                      <a:r>
                        <a:rPr lang="en-US" sz="1300" dirty="0">
                          <a:latin typeface="Times New Roman" panose="02020603050405020304" pitchFamily="18" charset="0"/>
                          <a:cs typeface="Times New Roman" panose="02020603050405020304" pitchFamily="18" charset="0"/>
                        </a:rPr>
                        <a:t>Approved application</a:t>
                      </a:r>
                      <a:r>
                        <a:rPr lang="en-US" sz="1300" baseline="0" dirty="0">
                          <a:latin typeface="Times New Roman" panose="02020603050405020304" pitchFamily="18" charset="0"/>
                          <a:cs typeface="Times New Roman" panose="02020603050405020304" pitchFamily="18" charset="0"/>
                        </a:rPr>
                        <a:t> form </a:t>
                      </a:r>
                    </a:p>
                    <a:p>
                      <a:pPr algn="ctr">
                        <a:lnSpc>
                          <a:spcPct val="100000"/>
                        </a:lnSpc>
                        <a:buFont typeface="Arial" pitchFamily="34" charset="0"/>
                        <a:buNone/>
                      </a:pPr>
                      <a:r>
                        <a:rPr lang="en-US" sz="1300" baseline="0" dirty="0">
                          <a:latin typeface="Times New Roman" panose="02020603050405020304" pitchFamily="18" charset="0"/>
                          <a:cs typeface="Times New Roman" panose="02020603050405020304" pitchFamily="18" charset="0"/>
                        </a:rPr>
                        <a:t>Partnership agreements </a:t>
                      </a:r>
                      <a:endParaRPr lang="en-US" sz="1300" dirty="0">
                        <a:latin typeface="Times New Roman" panose="02020603050405020304" pitchFamily="18" charset="0"/>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300" baseline="0" dirty="0">
                          <a:latin typeface="Times New Roman" panose="02020603050405020304" pitchFamily="18" charset="0"/>
                          <a:cs typeface="Times New Roman" panose="02020603050405020304" pitchFamily="18" charset="0"/>
                        </a:rPr>
                        <a:t>Procurements Procedure Documents</a:t>
                      </a:r>
                    </a:p>
                    <a:p>
                      <a:pPr marL="0" marR="0" lvl="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300" baseline="0" dirty="0">
                          <a:latin typeface="Times New Roman" panose="02020603050405020304" pitchFamily="18" charset="0"/>
                          <a:cs typeface="Times New Roman" panose="02020603050405020304" pitchFamily="18" charset="0"/>
                        </a:rPr>
                        <a:t>Contracts</a:t>
                      </a:r>
                    </a:p>
                    <a:p>
                      <a:pPr algn="ctr">
                        <a:lnSpc>
                          <a:spcPct val="100000"/>
                        </a:lnSpc>
                        <a:buFont typeface="Arial" pitchFamily="34" charset="0"/>
                        <a:buNone/>
                      </a:pPr>
                      <a:r>
                        <a:rPr lang="en-US" sz="1300" dirty="0">
                          <a:latin typeface="Times New Roman" panose="02020603050405020304" pitchFamily="18" charset="0"/>
                          <a:cs typeface="Times New Roman" panose="02020603050405020304" pitchFamily="18" charset="0"/>
                        </a:rPr>
                        <a:t>Invoices</a:t>
                      </a:r>
                      <a:endParaRPr lang="en-US" sz="1300" baseline="0" dirty="0">
                        <a:latin typeface="Times New Roman" panose="02020603050405020304" pitchFamily="18" charset="0"/>
                        <a:cs typeface="Times New Roman" panose="02020603050405020304" pitchFamily="18" charset="0"/>
                      </a:endParaRPr>
                    </a:p>
                    <a:p>
                      <a:pPr algn="ctr">
                        <a:lnSpc>
                          <a:spcPct val="100000"/>
                        </a:lnSpc>
                        <a:buFont typeface="Arial" pitchFamily="34" charset="0"/>
                        <a:buNone/>
                      </a:pPr>
                      <a:r>
                        <a:rPr lang="en-US" sz="1300" baseline="0" dirty="0">
                          <a:latin typeface="Times New Roman" panose="02020603050405020304" pitchFamily="18" charset="0"/>
                          <a:cs typeface="Times New Roman" panose="02020603050405020304" pitchFamily="18" charset="0"/>
                        </a:rPr>
                        <a:t>Bank Statements</a:t>
                      </a:r>
                    </a:p>
                    <a:p>
                      <a:pPr algn="ctr">
                        <a:lnSpc>
                          <a:spcPct val="100000"/>
                        </a:lnSpc>
                        <a:buFont typeface="Arial" pitchFamily="34" charset="0"/>
                        <a:buNone/>
                      </a:pPr>
                      <a:r>
                        <a:rPr lang="en-US" sz="1300" baseline="0" dirty="0">
                          <a:latin typeface="Times New Roman" panose="02020603050405020304" pitchFamily="18" charset="0"/>
                          <a:cs typeface="Times New Roman" panose="02020603050405020304" pitchFamily="18" charset="0"/>
                        </a:rPr>
                        <a:t>Payment Orders </a:t>
                      </a:r>
                    </a:p>
                    <a:p>
                      <a:pPr algn="ctr">
                        <a:lnSpc>
                          <a:spcPct val="100000"/>
                        </a:lnSpc>
                        <a:buFont typeface="Arial" pitchFamily="34" charset="0"/>
                        <a:buNone/>
                      </a:pPr>
                      <a:r>
                        <a:rPr lang="en-US" sz="1300" baseline="0" dirty="0">
                          <a:latin typeface="Times New Roman" panose="02020603050405020304" pitchFamily="18" charset="0"/>
                          <a:cs typeface="Times New Roman" panose="02020603050405020304" pitchFamily="18" charset="0"/>
                        </a:rPr>
                        <a:t>Travel authorization</a:t>
                      </a:r>
                    </a:p>
                    <a:p>
                      <a:pPr algn="ctr">
                        <a:lnSpc>
                          <a:spcPct val="100000"/>
                        </a:lnSpc>
                        <a:buFont typeface="Arial" pitchFamily="34" charset="0"/>
                        <a:buNone/>
                      </a:pPr>
                      <a:r>
                        <a:rPr lang="en-US" sz="1300" baseline="0" dirty="0">
                          <a:latin typeface="Times New Roman" panose="02020603050405020304" pitchFamily="18" charset="0"/>
                          <a:cs typeface="Times New Roman" panose="02020603050405020304" pitchFamily="18" charset="0"/>
                        </a:rPr>
                        <a:t>Time-sheets</a:t>
                      </a:r>
                    </a:p>
                    <a:p>
                      <a:pPr algn="ctr">
                        <a:lnSpc>
                          <a:spcPct val="100000"/>
                        </a:lnSpc>
                        <a:buFont typeface="Arial" pitchFamily="34" charset="0"/>
                        <a:buNone/>
                      </a:pPr>
                      <a:r>
                        <a:rPr lang="en-US" sz="1300" baseline="0" dirty="0">
                          <a:latin typeface="Times New Roman" panose="02020603050405020304" pitchFamily="18" charset="0"/>
                          <a:cs typeface="Times New Roman" panose="02020603050405020304" pitchFamily="18" charset="0"/>
                        </a:rPr>
                        <a:t>Proof of participation</a:t>
                      </a:r>
                    </a:p>
                    <a:p>
                      <a:pPr algn="ctr">
                        <a:lnSpc>
                          <a:spcPct val="100000"/>
                        </a:lnSpc>
                        <a:buFont typeface="Arial" pitchFamily="34" charset="0"/>
                        <a:buNone/>
                      </a:pPr>
                      <a:r>
                        <a:rPr lang="en-US" sz="1300" baseline="0" dirty="0">
                          <a:latin typeface="Times New Roman" panose="02020603050405020304" pitchFamily="18" charset="0"/>
                          <a:cs typeface="Times New Roman" panose="02020603050405020304" pitchFamily="18" charset="0"/>
                        </a:rPr>
                        <a:t>Agenda of meetings</a:t>
                      </a:r>
                    </a:p>
                    <a:p>
                      <a:pPr algn="ctr">
                        <a:lnSpc>
                          <a:spcPct val="100000"/>
                        </a:lnSpc>
                        <a:buFont typeface="Arial" pitchFamily="34" charset="0"/>
                        <a:buNone/>
                      </a:pPr>
                      <a:r>
                        <a:rPr lang="en-US" sz="1300" baseline="0" dirty="0">
                          <a:latin typeface="Times New Roman" panose="02020603050405020304" pitchFamily="18" charset="0"/>
                          <a:cs typeface="Times New Roman" panose="02020603050405020304" pitchFamily="18" charset="0"/>
                        </a:rPr>
                        <a:t>Proof of existence (photos, etc.)</a:t>
                      </a:r>
                    </a:p>
                    <a:p>
                      <a:pPr marL="0" marR="0" lvl="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300" baseline="0" dirty="0">
                          <a:latin typeface="Times New Roman" panose="02020603050405020304" pitchFamily="18" charset="0"/>
                          <a:cs typeface="Times New Roman" panose="02020603050405020304" pitchFamily="18" charset="0"/>
                        </a:rPr>
                        <a:t>Reports, Minutes</a:t>
                      </a:r>
                    </a:p>
                    <a:p>
                      <a:pPr algn="ctr">
                        <a:lnSpc>
                          <a:spcPct val="100000"/>
                        </a:lnSpc>
                        <a:buFont typeface="Arial" pitchFamily="34" charset="0"/>
                        <a:buNone/>
                      </a:pPr>
                      <a:r>
                        <a:rPr lang="en-US" sz="1300" baseline="0" dirty="0">
                          <a:latin typeface="Times New Roman" panose="02020603050405020304" pitchFamily="18" charset="0"/>
                          <a:cs typeface="Times New Roman" panose="02020603050405020304" pitchFamily="18" charset="0"/>
                        </a:rPr>
                        <a:t>etc.</a:t>
                      </a:r>
                    </a:p>
                    <a:p>
                      <a:pPr algn="ctr">
                        <a:buFont typeface="Arial" pitchFamily="34" charset="0"/>
                        <a:buNone/>
                      </a:pPr>
                      <a:endParaRPr lang="en-US" sz="1300" baseline="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001"/>
                  </a:ext>
                </a:extLst>
              </a:tr>
            </a:tbl>
          </a:graphicData>
        </a:graphic>
      </p:graphicFrame>
      <p:pic>
        <p:nvPicPr>
          <p:cNvPr id="6" name="Picture 5"/>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“On-the-spot checks 1/3”</a:t>
            </a:r>
          </a:p>
        </p:txBody>
      </p:sp>
      <p:sp>
        <p:nvSpPr>
          <p:cNvPr id="3" name="Content Placeholder 2"/>
          <p:cNvSpPr>
            <a:spLocks noGrp="1"/>
          </p:cNvSpPr>
          <p:nvPr>
            <p:ph idx="1"/>
          </p:nvPr>
        </p:nvSpPr>
        <p:spPr>
          <a:xfrm>
            <a:off x="457200" y="1447800"/>
            <a:ext cx="8229600" cy="5257800"/>
          </a:xfrm>
        </p:spPr>
        <p:txBody>
          <a:bodyPr>
            <a:noAutofit/>
          </a:bodyPr>
          <a:lstStyle/>
          <a:p>
            <a:pPr algn="just">
              <a:buNone/>
            </a:pPr>
            <a:r>
              <a:rPr lang="en-US" sz="1800" b="1" dirty="0"/>
              <a:t>Verifications of the accounting system and audit trail:</a:t>
            </a:r>
          </a:p>
          <a:p>
            <a:pPr algn="just">
              <a:buNone/>
            </a:pPr>
            <a:endParaRPr lang="en-US" sz="1400" b="1" dirty="0"/>
          </a:p>
          <a:p>
            <a:pPr algn="just"/>
            <a:r>
              <a:rPr lang="en-US" sz="1400" dirty="0"/>
              <a:t>If a Lead beneficiary’s separate bank account is opened to receive and shall further transfer the respective Union’s Support to the Project Beneficiaries (PB) from Albania within one month of its receipt.</a:t>
            </a:r>
          </a:p>
          <a:p>
            <a:pPr algn="just"/>
            <a:r>
              <a:rPr lang="en-US" sz="1400" dirty="0"/>
              <a:t>Project beneficiaries must have a dedicated interest-free bank account for the purpose of their project implementation and sound financial management.</a:t>
            </a:r>
          </a:p>
          <a:p>
            <a:pPr algn="just"/>
            <a:r>
              <a:rPr lang="en-US" sz="1400" dirty="0"/>
              <a:t>Payment of the eligible preparation costs should be included preferably in the first progress report .</a:t>
            </a:r>
          </a:p>
          <a:p>
            <a:pPr algn="just"/>
            <a:r>
              <a:rPr lang="en-US" sz="1400" dirty="0"/>
              <a:t>Adequate accounting codifications for all transactions relating to an action are used for the project in the accounting system which allows the identification of costs.</a:t>
            </a:r>
          </a:p>
          <a:p>
            <a:pPr algn="just"/>
            <a:r>
              <a:rPr lang="en-US" sz="1400" dirty="0"/>
              <a:t>The expenditure reported corresponds to the accounting records and supporting documents held by the beneficiary.</a:t>
            </a:r>
          </a:p>
          <a:p>
            <a:pPr algn="just"/>
            <a:r>
              <a:rPr lang="en-US" sz="1400" dirty="0"/>
              <a:t>Original invoices or other accounting documents of probative value related to the expenditure already reported are available.</a:t>
            </a:r>
          </a:p>
          <a:p>
            <a:pPr algn="just"/>
            <a:r>
              <a:rPr lang="en-US" sz="1400" dirty="0"/>
              <a:t>Audit trail relevant for the Lead beneficiary exists, are complete and are available at the premises of the Lead beneficiary.</a:t>
            </a:r>
          </a:p>
          <a:p>
            <a:pPr algn="just"/>
            <a:r>
              <a:rPr lang="en-US" sz="1400" dirty="0"/>
              <a:t>If revenues are reported, evidence exists in the accountings documents of the Lead beneficiary on the revenues generated by the project. </a:t>
            </a:r>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“On-the-spot checks 2/3”</a:t>
            </a:r>
          </a:p>
        </p:txBody>
      </p:sp>
      <p:sp>
        <p:nvSpPr>
          <p:cNvPr id="3" name="Content Placeholder 2"/>
          <p:cNvSpPr>
            <a:spLocks noGrp="1"/>
          </p:cNvSpPr>
          <p:nvPr>
            <p:ph idx="1"/>
          </p:nvPr>
        </p:nvSpPr>
        <p:spPr>
          <a:xfrm>
            <a:off x="457200" y="1447800"/>
            <a:ext cx="8229600" cy="5257800"/>
          </a:xfrm>
        </p:spPr>
        <p:txBody>
          <a:bodyPr>
            <a:noAutofit/>
          </a:bodyPr>
          <a:lstStyle/>
          <a:p>
            <a:pPr algn="just">
              <a:buNone/>
            </a:pPr>
            <a:r>
              <a:rPr lang="en-US" sz="1800" b="1" dirty="0"/>
              <a:t>Verifications of the accounting system and audit trail:</a:t>
            </a:r>
          </a:p>
          <a:p>
            <a:pPr algn="just">
              <a:buNone/>
            </a:pPr>
            <a:endParaRPr lang="en-US" sz="1400" b="1" dirty="0"/>
          </a:p>
          <a:p>
            <a:pPr algn="just">
              <a:buNone/>
            </a:pPr>
            <a:r>
              <a:rPr lang="en-US" sz="1600" b="1" dirty="0"/>
              <a:t>II. Verification of expenditure :</a:t>
            </a:r>
          </a:p>
          <a:p>
            <a:pPr algn="just"/>
            <a:r>
              <a:rPr lang="en-US" sz="1600" dirty="0"/>
              <a:t>Services already reported within the project have been delivered in reality, are available on the premises of the project beneficiary and are used in line with the project purposes.</a:t>
            </a:r>
          </a:p>
          <a:p>
            <a:pPr algn="just"/>
            <a:r>
              <a:rPr lang="en-US" sz="1600" dirty="0"/>
              <a:t>Equipment/materials/studies already reported within the project have been purchased/rented/leased/produced in reality and are used for the project purposes.</a:t>
            </a:r>
          </a:p>
          <a:p>
            <a:pPr algn="just"/>
            <a:r>
              <a:rPr lang="en-US" sz="1600" dirty="0"/>
              <a:t>Activities already reported within the project have been implemented in reality.</a:t>
            </a:r>
          </a:p>
          <a:p>
            <a:pPr algn="just">
              <a:buNone/>
            </a:pPr>
            <a:endParaRPr lang="en-US" sz="1600" dirty="0"/>
          </a:p>
          <a:p>
            <a:pPr algn="just">
              <a:buNone/>
            </a:pPr>
            <a:r>
              <a:rPr lang="en-US" sz="1600" b="1" dirty="0"/>
              <a:t>III. Verification of the compliance with EU policies and other </a:t>
            </a:r>
          </a:p>
          <a:p>
            <a:pPr algn="just"/>
            <a:r>
              <a:rPr lang="en-US" sz="1600" dirty="0"/>
              <a:t>Evidence that the selected public procurement procedures are in line with the public procurement rules. </a:t>
            </a:r>
          </a:p>
          <a:p>
            <a:pPr algn="just"/>
            <a:r>
              <a:rPr lang="en-US" sz="1600" dirty="0"/>
              <a:t>Any actor implementing IPA II assistance shall fulfill the requirements on information, publicity and transparency.</a:t>
            </a:r>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“On-the-spot checks 3/3”</a:t>
            </a:r>
          </a:p>
        </p:txBody>
      </p:sp>
      <p:sp>
        <p:nvSpPr>
          <p:cNvPr id="3" name="Content Placeholder 2"/>
          <p:cNvSpPr>
            <a:spLocks noGrp="1"/>
          </p:cNvSpPr>
          <p:nvPr>
            <p:ph idx="1"/>
          </p:nvPr>
        </p:nvSpPr>
        <p:spPr>
          <a:xfrm>
            <a:off x="457200" y="1676400"/>
            <a:ext cx="8229600" cy="4648200"/>
          </a:xfrm>
        </p:spPr>
        <p:txBody>
          <a:bodyPr>
            <a:normAutofit lnSpcReduction="10000"/>
          </a:bodyPr>
          <a:lstStyle/>
          <a:p>
            <a:pPr algn="just"/>
            <a:r>
              <a:rPr lang="en-US" sz="1900" dirty="0"/>
              <a:t>On-the-spot checks have to cover the additional verifications from financial, technical and physical aspects of the project and can be performed proportionally to the amount of public support to an operation and to the level of risk identified by such verifications, according to the type of project and of the related Beneficiary.</a:t>
            </a:r>
          </a:p>
          <a:p>
            <a:pPr algn="just">
              <a:buNone/>
            </a:pPr>
            <a:endParaRPr lang="en-US" sz="1900" dirty="0"/>
          </a:p>
          <a:p>
            <a:pPr algn="just"/>
            <a:r>
              <a:rPr lang="en-US" sz="1900" dirty="0"/>
              <a:t>On-the-spot check means control checks undertaken by First Level Controllers on the premises of a Beneficiary or any other project-related site.</a:t>
            </a:r>
          </a:p>
          <a:p>
            <a:pPr algn="just">
              <a:buNone/>
            </a:pPr>
            <a:endParaRPr lang="en-US" sz="1900" dirty="0"/>
          </a:p>
          <a:p>
            <a:pPr algn="just"/>
            <a:r>
              <a:rPr lang="en-US" sz="1900" dirty="0"/>
              <a:t>The verification covering only administrative aspects performed on the premises of the Lead/Project Beneficiary cannot be considered as on-the-spot checks, unless the requirements of the on-the-spot verification are covered.</a:t>
            </a:r>
          </a:p>
          <a:p>
            <a:pPr algn="just"/>
            <a:endParaRPr lang="en-US" dirty="0"/>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a:effectLst>
            <a:outerShdw blurRad="50800" dist="50800" dir="5400000" algn="ctr" rotWithShape="0">
              <a:srgbClr val="000000">
                <a:alpha val="69000"/>
              </a:srgbClr>
            </a:outerShdw>
          </a:effectLst>
        </p:spPr>
        <p:txBody>
          <a:bodyPr>
            <a:normAutofit/>
          </a:bodyPr>
          <a:lstStyle/>
          <a:p>
            <a:pPr algn="ctr"/>
            <a:r>
              <a:rPr lang="en-US" sz="3600" dirty="0"/>
              <a:t>Timing of the “On the Spot Checks”</a:t>
            </a:r>
          </a:p>
        </p:txBody>
      </p:sp>
      <p:graphicFrame>
        <p:nvGraphicFramePr>
          <p:cNvPr id="4" name="Table 3"/>
          <p:cNvGraphicFramePr>
            <a:graphicFrameLocks noGrp="1"/>
          </p:cNvGraphicFramePr>
          <p:nvPr/>
        </p:nvGraphicFramePr>
        <p:xfrm>
          <a:off x="1295400" y="2514600"/>
          <a:ext cx="6698342" cy="2726751"/>
        </p:xfrm>
        <a:graphic>
          <a:graphicData uri="http://schemas.openxmlformats.org/drawingml/2006/table">
            <a:tbl>
              <a:tblPr firstRow="1" bandRow="1">
                <a:effectLst>
                  <a:outerShdw blurRad="50800" algn="ctr" rotWithShape="0">
                    <a:prstClr val="black"/>
                  </a:outerShdw>
                </a:effectLst>
                <a:tableStyleId>{5C22544A-7EE6-4342-B048-85BDC9FD1C3A}</a:tableStyleId>
              </a:tblPr>
              <a:tblGrid>
                <a:gridCol w="3349171">
                  <a:extLst>
                    <a:ext uri="{9D8B030D-6E8A-4147-A177-3AD203B41FA5}">
                      <a16:colId xmlns:a16="http://schemas.microsoft.com/office/drawing/2014/main" xmlns="" val="20000"/>
                    </a:ext>
                  </a:extLst>
                </a:gridCol>
                <a:gridCol w="3349171">
                  <a:extLst>
                    <a:ext uri="{9D8B030D-6E8A-4147-A177-3AD203B41FA5}">
                      <a16:colId xmlns:a16="http://schemas.microsoft.com/office/drawing/2014/main" xmlns="" val="20001"/>
                    </a:ext>
                  </a:extLst>
                </a:gridCol>
              </a:tblGrid>
              <a:tr h="455991">
                <a:tc>
                  <a:txBody>
                    <a:bodyPr/>
                    <a:lstStyle/>
                    <a:p>
                      <a:pPr algn="ctr"/>
                      <a:r>
                        <a:rPr lang="en-US" baseline="0" dirty="0"/>
                        <a:t>Timing/Intensity</a:t>
                      </a:r>
                      <a:endParaRPr lang="en-US" dirty="0"/>
                    </a:p>
                  </a:txBody>
                  <a:tcPr>
                    <a:solidFill>
                      <a:schemeClr val="bg1">
                        <a:lumMod val="75000"/>
                      </a:schemeClr>
                    </a:solidFill>
                  </a:tcPr>
                </a:tc>
                <a:tc>
                  <a:txBody>
                    <a:bodyPr/>
                    <a:lstStyle/>
                    <a:p>
                      <a:pPr algn="ctr"/>
                      <a:r>
                        <a:rPr lang="en-US" dirty="0"/>
                        <a:t>On</a:t>
                      </a:r>
                      <a:r>
                        <a:rPr lang="en-US" baseline="0" dirty="0"/>
                        <a:t> the Spot Checks</a:t>
                      </a:r>
                      <a:endParaRPr lang="en-US" dirty="0"/>
                    </a:p>
                  </a:txBody>
                  <a:tcPr>
                    <a:solidFill>
                      <a:schemeClr val="bg1">
                        <a:lumMod val="75000"/>
                      </a:schemeClr>
                    </a:solidFill>
                  </a:tcPr>
                </a:tc>
                <a:extLst>
                  <a:ext uri="{0D108BD9-81ED-4DB2-BD59-A6C34878D82A}">
                    <a16:rowId xmlns:a16="http://schemas.microsoft.com/office/drawing/2014/main" xmlns="" val="10000"/>
                  </a:ext>
                </a:extLst>
              </a:tr>
              <a:tr h="1942908">
                <a:tc>
                  <a:txBody>
                    <a:bodyPr/>
                    <a:lstStyle/>
                    <a:p>
                      <a:pPr algn="ctr">
                        <a:buFont typeface="Arial" pitchFamily="34" charset="0"/>
                        <a:buNone/>
                      </a:pPr>
                      <a:endParaRPr lang="en-US" sz="1100" baseline="0" dirty="0"/>
                    </a:p>
                    <a:p>
                      <a:pPr algn="ctr">
                        <a:buFont typeface="Arial" pitchFamily="34" charset="0"/>
                        <a:buNone/>
                      </a:pPr>
                      <a:r>
                        <a:rPr lang="en-GB" sz="1100" kern="1200" dirty="0">
                          <a:solidFill>
                            <a:schemeClr val="dk1"/>
                          </a:solidFill>
                          <a:latin typeface="+mn-lt"/>
                          <a:ea typeface="+mn-ea"/>
                          <a:cs typeface="+mn-cs"/>
                        </a:rPr>
                        <a:t>At least one on-the-spot check to be carried out for each partner during the lifetime of the project</a:t>
                      </a:r>
                    </a:p>
                    <a:p>
                      <a:pPr algn="ctr">
                        <a:buFont typeface="Arial" pitchFamily="34" charset="0"/>
                        <a:buNone/>
                      </a:pPr>
                      <a:endParaRPr lang="en-US" sz="1100" baseline="0" dirty="0"/>
                    </a:p>
                    <a:p>
                      <a:pPr algn="ctr">
                        <a:buFont typeface="Arial" pitchFamily="34" charset="0"/>
                        <a:buNone/>
                      </a:pPr>
                      <a:r>
                        <a:rPr lang="en-US" sz="1100" kern="1200" baseline="0" dirty="0">
                          <a:solidFill>
                            <a:schemeClr val="dk1"/>
                          </a:solidFill>
                          <a:latin typeface="+mn-lt"/>
                          <a:ea typeface="+mn-ea"/>
                          <a:cs typeface="+mn-cs"/>
                        </a:rPr>
                        <a:t>It is highly recommended, that the checks are carried out when the project is in progress</a:t>
                      </a:r>
                    </a:p>
                    <a:p>
                      <a:pPr algn="ctr">
                        <a:buFont typeface="Arial" pitchFamily="34" charset="0"/>
                        <a:buNone/>
                      </a:pPr>
                      <a:endParaRPr lang="en-US" sz="1100" kern="1200" baseline="0" dirty="0">
                        <a:solidFill>
                          <a:schemeClr val="dk1"/>
                        </a:solidFill>
                        <a:latin typeface="+mn-lt"/>
                        <a:ea typeface="+mn-ea"/>
                        <a:cs typeface="+mn-cs"/>
                      </a:endParaRPr>
                    </a:p>
                    <a:p>
                      <a:pPr algn="ctr">
                        <a:buFont typeface="Arial" pitchFamily="34" charset="0"/>
                        <a:buNone/>
                      </a:pPr>
                      <a:r>
                        <a:rPr lang="en-US" sz="1100" kern="1200" baseline="0" dirty="0">
                          <a:solidFill>
                            <a:schemeClr val="dk1"/>
                          </a:solidFill>
                          <a:latin typeface="+mn-lt"/>
                          <a:ea typeface="+mn-ea"/>
                          <a:cs typeface="+mn-cs"/>
                        </a:rPr>
                        <a:t>Follow-up verifications through risk-based approach according to findings during previous desk-based checks</a:t>
                      </a:r>
                    </a:p>
                    <a:p>
                      <a:pPr algn="ctr">
                        <a:buFont typeface="Arial" pitchFamily="34" charset="0"/>
                        <a:buNone/>
                      </a:pPr>
                      <a:endParaRPr lang="en-US" sz="1100" kern="1200" baseline="0" dirty="0">
                        <a:solidFill>
                          <a:schemeClr val="dk1"/>
                        </a:solidFill>
                        <a:latin typeface="+mn-lt"/>
                        <a:ea typeface="+mn-ea"/>
                        <a:cs typeface="+mn-cs"/>
                      </a:endParaRPr>
                    </a:p>
                    <a:p>
                      <a:pPr algn="ctr">
                        <a:buFont typeface="Arial" pitchFamily="34" charset="0"/>
                        <a:buNone/>
                      </a:pPr>
                      <a:endParaRPr lang="en-US" sz="1100" kern="1200" baseline="0" dirty="0">
                        <a:solidFill>
                          <a:schemeClr val="dk1"/>
                        </a:solidFill>
                        <a:latin typeface="+mn-lt"/>
                        <a:ea typeface="+mn-ea"/>
                        <a:cs typeface="+mn-cs"/>
                      </a:endParaRPr>
                    </a:p>
                  </a:txBody>
                  <a:tcPr>
                    <a:solidFill>
                      <a:schemeClr val="accent1">
                        <a:tint val="40000"/>
                      </a:schemeClr>
                    </a:solidFill>
                  </a:tcPr>
                </a:tc>
                <a:tc>
                  <a:txBody>
                    <a:bodyPr/>
                    <a:lstStyle/>
                    <a:p>
                      <a:pPr algn="ctr">
                        <a:buFont typeface="Arial" pitchFamily="34" charset="0"/>
                        <a:buNone/>
                      </a:pPr>
                      <a:endParaRPr lang="en-US" sz="1100" dirty="0"/>
                    </a:p>
                    <a:p>
                      <a:pPr algn="ctr">
                        <a:buFont typeface="Arial" pitchFamily="34" charset="0"/>
                        <a:buNone/>
                      </a:pPr>
                      <a:r>
                        <a:rPr lang="en-US" sz="1100" baseline="0" dirty="0"/>
                        <a:t>Control of the services works and supplies rendered during the project implementation</a:t>
                      </a:r>
                    </a:p>
                    <a:p>
                      <a:pPr algn="ctr">
                        <a:buFont typeface="Arial" pitchFamily="34" charset="0"/>
                        <a:buNone/>
                      </a:pPr>
                      <a:r>
                        <a:rPr lang="en-US" sz="1100" baseline="0" dirty="0"/>
                        <a:t> </a:t>
                      </a:r>
                    </a:p>
                    <a:p>
                      <a:pPr marL="0" marR="0" lvl="0" indent="0" algn="ctr" defTabSz="457200" rtl="0" eaLnBrk="1" fontAlgn="auto" latinLnBrk="0" hangingPunct="1">
                        <a:lnSpc>
                          <a:spcPct val="100000"/>
                        </a:lnSpc>
                        <a:spcBef>
                          <a:spcPts val="0"/>
                        </a:spcBef>
                        <a:spcAft>
                          <a:spcPts val="0"/>
                        </a:spcAft>
                        <a:buClrTx/>
                        <a:buSzTx/>
                        <a:buFont typeface="Arial" pitchFamily="34" charset="0"/>
                        <a:buNone/>
                        <a:tabLst/>
                        <a:defRPr/>
                      </a:pPr>
                      <a:r>
                        <a:rPr lang="en-US" sz="1100" kern="1200" baseline="0" dirty="0">
                          <a:solidFill>
                            <a:schemeClr val="dk1"/>
                          </a:solidFill>
                          <a:latin typeface="+mn-lt"/>
                          <a:ea typeface="+mn-ea"/>
                          <a:cs typeface="+mn-cs"/>
                        </a:rPr>
                        <a:t>Compliance of the expenditure with the project - realization of the expenditure</a:t>
                      </a:r>
                      <a:endParaRPr lang="sq-AL" sz="1100" kern="1200" baseline="0" dirty="0">
                        <a:solidFill>
                          <a:schemeClr val="dk1"/>
                        </a:solidFill>
                        <a:latin typeface="+mn-lt"/>
                        <a:ea typeface="+mn-ea"/>
                        <a:cs typeface="+mn-cs"/>
                      </a:endParaRPr>
                    </a:p>
                    <a:p>
                      <a:pPr algn="ctr">
                        <a:buFont typeface="Arial" pitchFamily="34" charset="0"/>
                        <a:buNone/>
                      </a:pPr>
                      <a:endParaRPr lang="en-US" sz="1100" baseline="0" dirty="0"/>
                    </a:p>
                    <a:p>
                      <a:pPr algn="ctr">
                        <a:buFont typeface="Arial" pitchFamily="34" charset="0"/>
                        <a:buNone/>
                      </a:pPr>
                      <a:r>
                        <a:rPr lang="en-US" sz="1100" baseline="0" dirty="0"/>
                        <a:t>Conformity of the original documents with the documents submitted to the FLC Office</a:t>
                      </a:r>
                    </a:p>
                    <a:p>
                      <a:pPr algn="ctr">
                        <a:buFont typeface="Arial" pitchFamily="34" charset="0"/>
                        <a:buNone/>
                      </a:pPr>
                      <a:endParaRPr lang="en-US" sz="1100" baseline="0" dirty="0"/>
                    </a:p>
                    <a:p>
                      <a:pPr algn="ctr">
                        <a:buFont typeface="Arial" pitchFamily="34" charset="0"/>
                        <a:buNone/>
                      </a:pPr>
                      <a:r>
                        <a:rPr lang="en-US" sz="1100" baseline="0" dirty="0"/>
                        <a:t>Financial and Physical progress of the project</a:t>
                      </a:r>
                    </a:p>
                    <a:p>
                      <a:pPr algn="ctr">
                        <a:buFont typeface="Arial" pitchFamily="34" charset="0"/>
                        <a:buNone/>
                      </a:pPr>
                      <a:endParaRPr lang="en-US" sz="1100" baseline="0" dirty="0"/>
                    </a:p>
                    <a:p>
                      <a:pPr algn="ctr">
                        <a:buFont typeface="Arial" pitchFamily="34" charset="0"/>
                        <a:buNone/>
                      </a:pPr>
                      <a:endParaRPr lang="en-US" sz="1100" baseline="0" dirty="0"/>
                    </a:p>
                  </a:txBody>
                  <a:tcPr/>
                </a:tc>
                <a:extLst>
                  <a:ext uri="{0D108BD9-81ED-4DB2-BD59-A6C34878D82A}">
                    <a16:rowId xmlns:a16="http://schemas.microsoft.com/office/drawing/2014/main" xmlns="" val="10001"/>
                  </a:ext>
                </a:extLst>
              </a:tr>
            </a:tbl>
          </a:graphicData>
        </a:graphic>
      </p:graphicFrame>
      <p:pic>
        <p:nvPicPr>
          <p:cNvPr id="6" name="Picture 5"/>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a:effectLst>
            <a:outerShdw blurRad="50800" dist="50800" dir="5400000" algn="ctr" rotWithShape="0">
              <a:srgbClr val="000000">
                <a:alpha val="69000"/>
              </a:srgbClr>
            </a:outerShdw>
          </a:effectLst>
        </p:spPr>
        <p:txBody>
          <a:bodyPr>
            <a:noAutofit/>
          </a:bodyPr>
          <a:lstStyle/>
          <a:p>
            <a:pPr algn="ctr"/>
            <a:r>
              <a:rPr lang="en-US" sz="3600" dirty="0"/>
              <a:t>Progress Report package 1/2</a:t>
            </a:r>
          </a:p>
        </p:txBody>
      </p:sp>
      <p:sp>
        <p:nvSpPr>
          <p:cNvPr id="3" name="Content Placeholder 2"/>
          <p:cNvSpPr>
            <a:spLocks noGrp="1"/>
          </p:cNvSpPr>
          <p:nvPr>
            <p:ph idx="1"/>
          </p:nvPr>
        </p:nvSpPr>
        <p:spPr>
          <a:xfrm>
            <a:off x="457200" y="1905000"/>
            <a:ext cx="8229600" cy="4724400"/>
          </a:xfrm>
        </p:spPr>
        <p:txBody>
          <a:bodyPr>
            <a:noAutofit/>
          </a:bodyPr>
          <a:lstStyle/>
          <a:p>
            <a:pPr algn="just"/>
            <a:r>
              <a:rPr lang="en-US" sz="1600" dirty="0"/>
              <a:t>Progress Report package (containing Activity and Financial Report, as well as supporting documentation) are firstly submitted through the M.I.S, where it will be automatically stored. After this, the First Level Control Offices will receive by the </a:t>
            </a:r>
            <a:r>
              <a:rPr lang="en-US" sz="1600" dirty="0" smtClean="0"/>
              <a:t>Lead Beneficiaries </a:t>
            </a:r>
            <a:r>
              <a:rPr lang="en-US" sz="1600" dirty="0"/>
              <a:t>a complete paper version of:</a:t>
            </a:r>
            <a:endParaRPr lang="en-US" sz="1100" b="1" i="1" dirty="0"/>
          </a:p>
          <a:p>
            <a:pPr algn="just">
              <a:buNone/>
            </a:pPr>
            <a:endParaRPr lang="en-US" sz="1800" b="1" i="1" dirty="0"/>
          </a:p>
          <a:p>
            <a:pPr algn="just">
              <a:buFont typeface="Wingdings" pitchFamily="2" charset="2"/>
              <a:buChar char="q"/>
            </a:pPr>
            <a:r>
              <a:rPr lang="en-US" sz="1800" i="1" dirty="0"/>
              <a:t> the file (in </a:t>
            </a:r>
            <a:r>
              <a:rPr lang="en-US" sz="1800" i="1" dirty="0" err="1"/>
              <a:t>pdf</a:t>
            </a:r>
            <a:r>
              <a:rPr lang="en-US" sz="1800" i="1" dirty="0"/>
              <a:t>)  produced by the M.I.S. named “Progress Report”, signed and stamped by the Legal/authorized representative of the Beneficiary,</a:t>
            </a:r>
          </a:p>
          <a:p>
            <a:pPr algn="just">
              <a:buFont typeface="Wingdings" pitchFamily="2" charset="2"/>
              <a:buChar char="q"/>
            </a:pPr>
            <a:r>
              <a:rPr lang="en-US" sz="1800" i="1" dirty="0"/>
              <a:t>all necessary documents supporting the reported expenditures annexed to the Progress Report.</a:t>
            </a:r>
          </a:p>
        </p:txBody>
      </p:sp>
      <p:pic>
        <p:nvPicPr>
          <p:cNvPr id="5" name="Picture 4"/>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a:effectLst>
            <a:outerShdw blurRad="50800" dist="50800" dir="5400000" algn="ctr" rotWithShape="0">
              <a:srgbClr val="000000">
                <a:alpha val="69000"/>
              </a:srgbClr>
            </a:outerShdw>
          </a:effectLst>
        </p:spPr>
        <p:txBody>
          <a:bodyPr>
            <a:noAutofit/>
          </a:bodyPr>
          <a:lstStyle/>
          <a:p>
            <a:pPr algn="ctr"/>
            <a:r>
              <a:rPr lang="en-US" sz="3600" dirty="0"/>
              <a:t>Progress Report package 2/2</a:t>
            </a:r>
          </a:p>
        </p:txBody>
      </p:sp>
      <p:sp>
        <p:nvSpPr>
          <p:cNvPr id="3" name="Content Placeholder 2"/>
          <p:cNvSpPr>
            <a:spLocks noGrp="1"/>
          </p:cNvSpPr>
          <p:nvPr>
            <p:ph idx="1"/>
          </p:nvPr>
        </p:nvSpPr>
        <p:spPr>
          <a:xfrm>
            <a:off x="457200" y="1447800"/>
            <a:ext cx="8229600" cy="5181600"/>
          </a:xfrm>
        </p:spPr>
        <p:txBody>
          <a:bodyPr>
            <a:noAutofit/>
          </a:bodyPr>
          <a:lstStyle/>
          <a:p>
            <a:pPr algn="just">
              <a:buNone/>
            </a:pPr>
            <a:endParaRPr lang="en-US" sz="1400" dirty="0"/>
          </a:p>
          <a:p>
            <a:pPr algn="just"/>
            <a:r>
              <a:rPr lang="en-US" sz="1400" dirty="0"/>
              <a:t>When the Progress Report package has been formally received by the FLC, the Controllers should immediately insert into the M.I.S. the date of the documentation received from each project beneficiary</a:t>
            </a:r>
            <a:r>
              <a:rPr lang="en-US" sz="1400" dirty="0" smtClean="0"/>
              <a:t>.</a:t>
            </a:r>
            <a:br>
              <a:rPr lang="en-US" sz="1400" dirty="0" smtClean="0"/>
            </a:br>
            <a:endParaRPr lang="en-US" sz="1400" dirty="0"/>
          </a:p>
          <a:p>
            <a:pPr algn="just"/>
            <a:r>
              <a:rPr lang="en-US" sz="1400" dirty="0"/>
              <a:t>The First Level Controllers may also ask the Beneficiaries to provide more in-depth documentation</a:t>
            </a:r>
            <a:r>
              <a:rPr lang="en-US" sz="1400" dirty="0" smtClean="0"/>
              <a:t>.</a:t>
            </a:r>
            <a:br>
              <a:rPr lang="en-US" sz="1400" dirty="0" smtClean="0"/>
            </a:br>
            <a:endParaRPr lang="en-US" sz="1400" dirty="0"/>
          </a:p>
          <a:p>
            <a:pPr algn="just"/>
            <a:r>
              <a:rPr lang="en-US" sz="1400" dirty="0"/>
              <a:t>It is proposed, that the insertion of additional necessary documents/information, which can be later referred to as “integrations” shall be required by FLCOs through the emission of the concerned CVE (declaring expenditure as “Awaiting for Integrations”). FLCOs may anyway decide, according to their internal procedure, firstly to require needed integrations outside the M.I.S. </a:t>
            </a:r>
            <a:r>
              <a:rPr lang="en-US" sz="1400" dirty="0" smtClean="0"/>
              <a:t>(asking </a:t>
            </a:r>
            <a:r>
              <a:rPr lang="en-US" sz="1400" dirty="0"/>
              <a:t>for integrations within 10 days </a:t>
            </a:r>
            <a:r>
              <a:rPr lang="en-US" sz="1400" dirty="0" smtClean="0"/>
              <a:t>before finalizing </a:t>
            </a:r>
            <a:r>
              <a:rPr lang="en-US" sz="1400" dirty="0"/>
              <a:t>the CVE) and, secondly, to proceed with the request through the emission of the CVE in case the Beneficiary does not provide what </a:t>
            </a:r>
            <a:r>
              <a:rPr lang="en-US" sz="1400" dirty="0" smtClean="0"/>
              <a:t>is required</a:t>
            </a:r>
            <a:r>
              <a:rPr lang="en-US" sz="1400" dirty="0"/>
              <a:t>. After having received the integrations by the Beneficiary within the set timeframe, and if there are no further outstanding issues regarding the same Progress Report, the related CVE can be issued</a:t>
            </a:r>
            <a:r>
              <a:rPr lang="en-US" sz="1400" dirty="0" smtClean="0"/>
              <a:t>.</a:t>
            </a:r>
            <a:br>
              <a:rPr lang="en-US" sz="1400" dirty="0" smtClean="0"/>
            </a:br>
            <a:endParaRPr lang="en-US" sz="1400" dirty="0"/>
          </a:p>
          <a:p>
            <a:pPr algn="just"/>
            <a:r>
              <a:rPr lang="en-US" sz="1400" dirty="0"/>
              <a:t>However, the application of this procedure shall not in any case affect the three-month deadline FLCOs have to issue a CVE according  to the Article 23(4) of (EU) Regulation No.1299/2013</a:t>
            </a:r>
            <a:r>
              <a:rPr lang="en-US" sz="1400" dirty="0" smtClean="0"/>
              <a:t>.</a:t>
            </a:r>
            <a:br>
              <a:rPr lang="en-US" sz="1400" dirty="0" smtClean="0"/>
            </a:br>
            <a:endParaRPr lang="en-US" sz="1400" dirty="0"/>
          </a:p>
          <a:p>
            <a:pPr algn="just"/>
            <a:r>
              <a:rPr lang="en-US" sz="1400" dirty="0" smtClean="0"/>
              <a:t>The </a:t>
            </a:r>
            <a:r>
              <a:rPr lang="en-US" sz="1400" dirty="0"/>
              <a:t>FLC Office will store only the copy of the  progress reports. All the original documents should be kept by the beneficiaries at their premises for at least 3 years after the end of the </a:t>
            </a:r>
            <a:r>
              <a:rPr lang="en-US" sz="1400" dirty="0" err="1"/>
              <a:t>Programme</a:t>
            </a:r>
            <a:r>
              <a:rPr lang="en-US" sz="1400" dirty="0"/>
              <a:t>.</a:t>
            </a:r>
          </a:p>
        </p:txBody>
      </p:sp>
      <p:pic>
        <p:nvPicPr>
          <p:cNvPr id="5" name="Picture 4"/>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685800"/>
          </a:xfrm>
          <a:effectLst>
            <a:outerShdw blurRad="50800" dist="38100" dir="5400000" algn="t" rotWithShape="0">
              <a:prstClr val="black">
                <a:alpha val="40000"/>
              </a:prstClr>
            </a:outerShdw>
          </a:effectLst>
        </p:spPr>
        <p:txBody>
          <a:bodyPr>
            <a:normAutofit/>
          </a:bodyPr>
          <a:lstStyle/>
          <a:p>
            <a:pPr algn="ctr"/>
            <a:r>
              <a:rPr lang="en-US" sz="3600" dirty="0"/>
              <a:t>Use of the Euro</a:t>
            </a:r>
          </a:p>
        </p:txBody>
      </p:sp>
      <p:sp>
        <p:nvSpPr>
          <p:cNvPr id="3" name="Content Placeholder 2"/>
          <p:cNvSpPr>
            <a:spLocks noGrp="1"/>
          </p:cNvSpPr>
          <p:nvPr>
            <p:ph idx="1"/>
          </p:nvPr>
        </p:nvSpPr>
        <p:spPr>
          <a:xfrm>
            <a:off x="457200" y="1600200"/>
            <a:ext cx="8229600" cy="4724400"/>
          </a:xfrm>
        </p:spPr>
        <p:txBody>
          <a:bodyPr>
            <a:normAutofit/>
          </a:bodyPr>
          <a:lstStyle/>
          <a:p>
            <a:pPr algn="just">
              <a:buNone/>
            </a:pPr>
            <a:r>
              <a:rPr lang="en-US" sz="2000" dirty="0"/>
              <a:t>Taking into account the following regulations:</a:t>
            </a:r>
          </a:p>
          <a:p>
            <a:pPr algn="just">
              <a:buNone/>
            </a:pPr>
            <a:endParaRPr lang="en-US" sz="2000" dirty="0"/>
          </a:p>
          <a:p>
            <a:pPr algn="just">
              <a:buFont typeface="Wingdings" pitchFamily="2" charset="2"/>
              <a:buChar char="Ø"/>
            </a:pPr>
            <a:r>
              <a:rPr lang="en-US" sz="1600" i="1" dirty="0"/>
              <a:t>Regulation (EU) No 1299/2013, Article 28; </a:t>
            </a:r>
          </a:p>
          <a:p>
            <a:pPr algn="just">
              <a:buFont typeface="Wingdings" pitchFamily="2" charset="2"/>
              <a:buChar char="Ø"/>
            </a:pPr>
            <a:r>
              <a:rPr lang="en-US" sz="1600" i="1" dirty="0"/>
              <a:t>Regulation (EU) No 1303/2013, Article 133 </a:t>
            </a:r>
          </a:p>
          <a:p>
            <a:pPr algn="just">
              <a:buNone/>
            </a:pPr>
            <a:endParaRPr lang="en-US" sz="2000" dirty="0"/>
          </a:p>
          <a:p>
            <a:pPr algn="just"/>
            <a:r>
              <a:rPr lang="en-US" sz="2000" dirty="0"/>
              <a:t>Any expenditure incurred in a currency other than euro, shall be converted into euro, using the monthly accounting exchange rate of the Commission in the month during which that expenditure was incurred. The method chosen shall be applicable to all beneficiaries. The conversion shall be verified by the controller in Albania where the beneficiary is located. </a:t>
            </a:r>
          </a:p>
          <a:p>
            <a:pPr algn="just">
              <a:buNone/>
            </a:pPr>
            <a:endParaRPr lang="en-US" sz="2000" dirty="0"/>
          </a:p>
          <a:p>
            <a:pPr algn="just"/>
            <a:r>
              <a:rPr lang="en-US" sz="2000" i="1" dirty="0"/>
              <a:t>The monthly exchange rates of the Commission are published on:</a:t>
            </a:r>
            <a:r>
              <a:rPr lang="en-US" sz="2000" dirty="0"/>
              <a:t> </a:t>
            </a:r>
          </a:p>
          <a:p>
            <a:pPr algn="just">
              <a:buNone/>
            </a:pPr>
            <a:r>
              <a:rPr lang="en-US" sz="1600" dirty="0">
                <a:hlinkClick r:id="rId2"/>
              </a:rPr>
              <a:t>http://ec.europa.eu/budget/contracts_grants/info_contracts/inforeuro/index_en.cfm</a:t>
            </a:r>
            <a:endParaRPr lang="en-US" sz="1600" dirty="0"/>
          </a:p>
          <a:p>
            <a:pPr algn="just"/>
            <a:endParaRPr lang="en-US" dirty="0"/>
          </a:p>
        </p:txBody>
      </p:sp>
      <p:pic>
        <p:nvPicPr>
          <p:cNvPr id="5" name="Picture 4"/>
          <p:cNvPicPr>
            <a:picLocks noChangeAspect="1" noChangeArrowheads="1"/>
          </p:cNvPicPr>
          <p:nvPr/>
        </p:nvPicPr>
        <p:blipFill>
          <a:blip r:embed="rId3"/>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Procurement</a:t>
            </a:r>
          </a:p>
        </p:txBody>
      </p:sp>
      <p:sp>
        <p:nvSpPr>
          <p:cNvPr id="3" name="Content Placeholder 2"/>
          <p:cNvSpPr>
            <a:spLocks noGrp="1"/>
          </p:cNvSpPr>
          <p:nvPr>
            <p:ph idx="1"/>
          </p:nvPr>
        </p:nvSpPr>
        <p:spPr>
          <a:xfrm>
            <a:off x="457200" y="1524000"/>
            <a:ext cx="8229600" cy="4800600"/>
          </a:xfrm>
        </p:spPr>
        <p:txBody>
          <a:bodyPr>
            <a:normAutofit/>
          </a:bodyPr>
          <a:lstStyle/>
          <a:p>
            <a:pPr algn="just"/>
            <a:endParaRPr lang="en-US" sz="1800" dirty="0"/>
          </a:p>
          <a:p>
            <a:pPr algn="just"/>
            <a:r>
              <a:rPr lang="en-US" sz="1800" dirty="0"/>
              <a:t>As stated in the </a:t>
            </a:r>
            <a:r>
              <a:rPr lang="en-US" sz="1800" dirty="0" err="1"/>
              <a:t>programme</a:t>
            </a:r>
            <a:r>
              <a:rPr lang="en-US" sz="1800" dirty="0"/>
              <a:t> and project manual, according to article 45 of the “Commission Implementing Regulation (EU) No 447/2014 on specific rules for Implementing Regulation (EU) No 231/2014 on IPA II for the award of service, supply and work contracts, by beneficiaries of Interreg IPA Greece-Albania CBC </a:t>
            </a:r>
            <a:r>
              <a:rPr lang="en-US" sz="1800" dirty="0" err="1"/>
              <a:t>Programme</a:t>
            </a:r>
            <a:r>
              <a:rPr lang="en-US" sz="1800" dirty="0"/>
              <a:t> 2014-2020 the procurement procedures shall follow the provisions of Chapter 3 of Title IV of Part Two of Regulation (EU, Euratom) No 966/2012 and of Chapter 3 of Title II of Part Two of Delegated Regulation (EU) No 1268/2012 which apply in the whole </a:t>
            </a:r>
            <a:r>
              <a:rPr lang="en-US" sz="1800" dirty="0" err="1"/>
              <a:t>programme</a:t>
            </a:r>
            <a:r>
              <a:rPr lang="en-US" sz="1800" dirty="0"/>
              <a:t> area, both on the Member State and on the IPA II beneficiary/</a:t>
            </a:r>
            <a:r>
              <a:rPr lang="en-US" sz="1800" dirty="0" err="1"/>
              <a:t>ies</a:t>
            </a:r>
            <a:r>
              <a:rPr lang="en-US" sz="1800" dirty="0"/>
              <a:t>' territory.</a:t>
            </a:r>
          </a:p>
          <a:p>
            <a:pPr algn="just">
              <a:buNone/>
            </a:pPr>
            <a:endParaRPr lang="en-US" sz="1800" dirty="0"/>
          </a:p>
          <a:p>
            <a:pPr algn="just"/>
            <a:r>
              <a:rPr lang="en-US" sz="1800" i="1" dirty="0"/>
              <a:t>Albanian beneficiaries are suggested to apply the official standard templates from </a:t>
            </a:r>
            <a:r>
              <a:rPr lang="en-US" sz="1800" b="1" i="1" dirty="0"/>
              <a:t>PRAG</a:t>
            </a:r>
            <a:r>
              <a:rPr lang="en-US" sz="1800" i="1" dirty="0"/>
              <a:t> published by the EU commission, in order to facilitate the relevant procedures.</a:t>
            </a:r>
          </a:p>
        </p:txBody>
      </p:sp>
      <p:pic>
        <p:nvPicPr>
          <p:cNvPr id="5" name="Picture 4"/>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a:effectLst>
            <a:outerShdw blurRad="50800" dist="50800" dir="5400000" algn="ctr" rotWithShape="0">
              <a:srgbClr val="000000">
                <a:alpha val="69000"/>
              </a:srgbClr>
            </a:outerShdw>
          </a:effectLst>
        </p:spPr>
        <p:txBody>
          <a:bodyPr>
            <a:normAutofit/>
          </a:bodyPr>
          <a:lstStyle/>
          <a:p>
            <a:pPr algn="ctr"/>
            <a:r>
              <a:rPr lang="en-US" sz="3600" dirty="0"/>
              <a:t>FLC Office Structure</a:t>
            </a:r>
          </a:p>
        </p:txBody>
      </p:sp>
      <p:sp>
        <p:nvSpPr>
          <p:cNvPr id="3" name="Content Placeholder 2"/>
          <p:cNvSpPr>
            <a:spLocks noGrp="1"/>
          </p:cNvSpPr>
          <p:nvPr>
            <p:ph idx="1"/>
          </p:nvPr>
        </p:nvSpPr>
        <p:spPr/>
        <p:txBody>
          <a:bodyPr>
            <a:normAutofit/>
          </a:bodyPr>
          <a:lstStyle/>
          <a:p>
            <a:pPr algn="just"/>
            <a:r>
              <a:rPr lang="en-US" sz="1800" dirty="0">
                <a:latin typeface="+mj-lt"/>
              </a:rPr>
              <a:t>In frame of Interreg IPA II CBC Greece-Albania Program, Albania has established a centralized First Level Control System, coordinated by the Ministry for Europe and Foreign Affairs. The FLCO performs the verification of co-funded expenditures for beneficiaries located in Albania.</a:t>
            </a:r>
          </a:p>
          <a:p>
            <a:pPr algn="just"/>
            <a:endParaRPr lang="en-US" sz="1800" dirty="0">
              <a:latin typeface="+mj-lt"/>
            </a:endParaRPr>
          </a:p>
          <a:p>
            <a:pPr algn="just"/>
            <a:r>
              <a:rPr lang="en-US" sz="1800" dirty="0">
                <a:latin typeface="+mj-lt"/>
              </a:rPr>
              <a:t>The office is composed by the Head and two First Level Controllers. The staff costs are covered by the TA project budget currently under implementation in frame of this Program</a:t>
            </a:r>
            <a:r>
              <a:rPr lang="en-US" sz="1800" dirty="0"/>
              <a:t>.</a:t>
            </a:r>
          </a:p>
          <a:p>
            <a:pPr algn="just">
              <a:buNone/>
            </a:pPr>
            <a:endParaRPr lang="en-US" sz="2400" dirty="0">
              <a:latin typeface="+mj-lt"/>
            </a:endParaRPr>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graphicFrame>
        <p:nvGraphicFramePr>
          <p:cNvPr id="5" name="Content Placeholder 3"/>
          <p:cNvGraphicFramePr>
            <a:graphicFrameLocks/>
          </p:cNvGraphicFramePr>
          <p:nvPr/>
        </p:nvGraphicFramePr>
        <p:xfrm>
          <a:off x="990600" y="4267200"/>
          <a:ext cx="7162800" cy="205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04088"/>
            <a:ext cx="8229600" cy="972312"/>
          </a:xfrm>
          <a:effectLst>
            <a:outerShdw blurRad="50800" dist="50800" dir="5400000" algn="ctr" rotWithShape="0">
              <a:srgbClr val="000000">
                <a:alpha val="69000"/>
              </a:srgbClr>
            </a:outerShdw>
          </a:effectLst>
        </p:spPr>
        <p:txBody>
          <a:bodyPr>
            <a:normAutofit fontScale="90000"/>
          </a:bodyPr>
          <a:lstStyle/>
          <a:p>
            <a:pPr algn="ctr"/>
            <a:r>
              <a:rPr lang="en-US" sz="3600" dirty="0"/>
              <a:t>Procurement Thresholds </a:t>
            </a:r>
            <a:br>
              <a:rPr lang="en-US" sz="3600" dirty="0"/>
            </a:br>
            <a:r>
              <a:rPr lang="en-US" sz="2700" i="1" dirty="0"/>
              <a:t>according to </a:t>
            </a:r>
            <a:r>
              <a:rPr lang="en-US" sz="2700" i="1" dirty="0" smtClean="0"/>
              <a:t>PRAG (EC)</a:t>
            </a:r>
            <a:endParaRPr lang="en-US" sz="2700" i="1" dirty="0"/>
          </a:p>
        </p:txBody>
      </p:sp>
      <p:pic>
        <p:nvPicPr>
          <p:cNvPr id="4" name="Content Placeholder 3" descr="C:\Users\darjen.kastrati\Desktop\Capture.PNG"/>
          <p:cNvPicPr>
            <a:picLocks noGrp="1"/>
          </p:cNvPicPr>
          <p:nvPr>
            <p:ph idx="1"/>
          </p:nvPr>
        </p:nvPicPr>
        <p:blipFill>
          <a:blip r:embed="rId2"/>
          <a:stretch>
            <a:fillRect/>
          </a:stretch>
        </p:blipFill>
        <p:spPr bwMode="auto">
          <a:xfrm>
            <a:off x="1237784" y="1957878"/>
            <a:ext cx="6668431" cy="4344007"/>
          </a:xfrm>
          <a:prstGeom prst="rect">
            <a:avLst/>
          </a:prstGeom>
          <a:noFill/>
          <a:ln w="9525">
            <a:noFill/>
            <a:miter lim="800000"/>
            <a:headEnd/>
            <a:tailEnd/>
          </a:ln>
          <a:effectLst>
            <a:innerShdw blurRad="63500" dist="50800" dir="16200000">
              <a:prstClr val="black">
                <a:alpha val="41000"/>
              </a:prstClr>
            </a:innerShdw>
          </a:effectLst>
        </p:spPr>
      </p:pic>
      <p:pic>
        <p:nvPicPr>
          <p:cNvPr id="7" name="Picture 6"/>
          <p:cNvPicPr>
            <a:picLocks noChangeAspect="1" noChangeArrowheads="1"/>
          </p:cNvPicPr>
          <p:nvPr/>
        </p:nvPicPr>
        <p:blipFill>
          <a:blip r:embed="rId3"/>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a:effectLst>
            <a:outerShdw blurRad="50800" dist="50800" dir="5400000" algn="ctr" rotWithShape="0">
              <a:srgbClr val="000000">
                <a:alpha val="69000"/>
              </a:srgbClr>
            </a:outerShdw>
          </a:effectLst>
        </p:spPr>
        <p:txBody>
          <a:bodyPr>
            <a:normAutofit/>
          </a:bodyPr>
          <a:lstStyle/>
          <a:p>
            <a:pPr algn="ctr"/>
            <a:r>
              <a:rPr lang="en-US" sz="3600" dirty="0"/>
              <a:t>Rule of origin and nationality</a:t>
            </a:r>
          </a:p>
        </p:txBody>
      </p:sp>
      <p:sp>
        <p:nvSpPr>
          <p:cNvPr id="3" name="Content Placeholder 2"/>
          <p:cNvSpPr>
            <a:spLocks noGrp="1"/>
          </p:cNvSpPr>
          <p:nvPr>
            <p:ph idx="1"/>
          </p:nvPr>
        </p:nvSpPr>
        <p:spPr>
          <a:xfrm>
            <a:off x="457200" y="1828800"/>
            <a:ext cx="8229600" cy="4495800"/>
          </a:xfrm>
        </p:spPr>
        <p:txBody>
          <a:bodyPr>
            <a:normAutofit/>
          </a:bodyPr>
          <a:lstStyle/>
          <a:p>
            <a:pPr algn="just"/>
            <a:r>
              <a:rPr lang="en-US" sz="2000" dirty="0"/>
              <a:t>In accordance to the Customs Code (Council Regulation (EEC) No 2913/92), and in particular its Articles 22 to 24, and the Code's implementing provisions (Commission Regulation (EEC) No 2454/93), supplies and equipment purchased under a contract financed under this </a:t>
            </a:r>
            <a:r>
              <a:rPr lang="en-US" sz="2000" dirty="0" err="1"/>
              <a:t>Programme</a:t>
            </a:r>
            <a:r>
              <a:rPr lang="en-US" sz="2000" dirty="0"/>
              <a:t> must originate in the Community or in one of the countries eligible for external aid. When supplying with goods, the </a:t>
            </a:r>
            <a:r>
              <a:rPr lang="en-US" sz="2000" dirty="0" err="1"/>
              <a:t>tenderers</a:t>
            </a:r>
            <a:r>
              <a:rPr lang="en-US" sz="2000" dirty="0"/>
              <a:t> must state the origin of the suppliers in their tenders. </a:t>
            </a:r>
          </a:p>
          <a:p>
            <a:pPr algn="just">
              <a:buNone/>
            </a:pPr>
            <a:endParaRPr lang="en-US" sz="2000" dirty="0"/>
          </a:p>
          <a:p>
            <a:pPr algn="just"/>
            <a:r>
              <a:rPr lang="en-US" sz="2000" dirty="0"/>
              <a:t>The certificates of origin must be submitted at the latest during implementation of the contract when the certificate of provisional acceptance is requested.</a:t>
            </a:r>
          </a:p>
          <a:p>
            <a:pPr algn="just">
              <a:buNone/>
            </a:pPr>
            <a:endParaRPr lang="en-US" sz="2000" dirty="0"/>
          </a:p>
        </p:txBody>
      </p:sp>
      <p:pic>
        <p:nvPicPr>
          <p:cNvPr id="5" name="Picture 4"/>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Co-financing</a:t>
            </a:r>
          </a:p>
        </p:txBody>
      </p:sp>
      <p:sp>
        <p:nvSpPr>
          <p:cNvPr id="3" name="Content Placeholder 2"/>
          <p:cNvSpPr>
            <a:spLocks noGrp="1"/>
          </p:cNvSpPr>
          <p:nvPr>
            <p:ph idx="1"/>
          </p:nvPr>
        </p:nvSpPr>
        <p:spPr/>
        <p:txBody>
          <a:bodyPr>
            <a:normAutofit/>
          </a:bodyPr>
          <a:lstStyle/>
          <a:p>
            <a:pPr algn="just"/>
            <a:r>
              <a:rPr lang="en-US" sz="2400" i="1" dirty="0"/>
              <a:t>Regarding the national contribution beneficiaries from Albania will provide the </a:t>
            </a:r>
            <a:r>
              <a:rPr lang="en-US" sz="2400" b="1" i="1" dirty="0"/>
              <a:t>15% </a:t>
            </a:r>
            <a:r>
              <a:rPr lang="en-US" sz="2400" i="1" dirty="0"/>
              <a:t>of the national counterpart.</a:t>
            </a:r>
          </a:p>
          <a:p>
            <a:pPr algn="just">
              <a:buNone/>
            </a:pPr>
            <a:endParaRPr lang="en-US" sz="2400" dirty="0"/>
          </a:p>
          <a:p>
            <a:pPr algn="just"/>
            <a:r>
              <a:rPr lang="en-US" sz="2400" dirty="0"/>
              <a:t>As already stated and </a:t>
            </a:r>
            <a:r>
              <a:rPr lang="en-GB" sz="2400" dirty="0"/>
              <a:t>in accordance with article 125(4)</a:t>
            </a:r>
            <a:r>
              <a:rPr lang="en-US" sz="2400" dirty="0"/>
              <a:t>of Regulation (EU) 1303/2013</a:t>
            </a:r>
            <a:r>
              <a:rPr lang="en-GB" sz="2400" dirty="0"/>
              <a:t>, verifications to be carried out at national level shall cover administrative, financial, technical and physical aspects of operations co-financed </a:t>
            </a:r>
            <a:r>
              <a:rPr lang="en-US" sz="2400" dirty="0"/>
              <a:t>by the beneficiaries’ own funds.</a:t>
            </a:r>
          </a:p>
        </p:txBody>
      </p:sp>
      <p:pic>
        <p:nvPicPr>
          <p:cNvPr id="5" name="Picture 4"/>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Value on Added Tax (refund procedures)</a:t>
            </a:r>
          </a:p>
        </p:txBody>
      </p:sp>
      <p:sp>
        <p:nvSpPr>
          <p:cNvPr id="3" name="Content Placeholder 2"/>
          <p:cNvSpPr>
            <a:spLocks noGrp="1"/>
          </p:cNvSpPr>
          <p:nvPr>
            <p:ph idx="1"/>
          </p:nvPr>
        </p:nvSpPr>
        <p:spPr/>
        <p:txBody>
          <a:bodyPr>
            <a:normAutofit/>
          </a:bodyPr>
          <a:lstStyle/>
          <a:p>
            <a:pPr algn="just"/>
            <a:r>
              <a:rPr lang="en-US" sz="1600" dirty="0"/>
              <a:t>According to the Decision no.4 dated 22/01/2013 of the Ministry of Finance of the Republic of Albania “On some additions to Decision No.17, dated 13.05.2008 “on the Value Added Tax”, amended:</a:t>
            </a:r>
          </a:p>
          <a:p>
            <a:pPr algn="just"/>
            <a:r>
              <a:rPr lang="en-US" sz="1600" dirty="0"/>
              <a:t> “Pursuant to art.36 of Law 9840 of 10.12.2007, contractors of IPA –funded projects shall be refunded by the Regional Tax Directorate (RTD) for VAT paid on goods or services supplied under such projects.</a:t>
            </a:r>
          </a:p>
          <a:p>
            <a:pPr algn="just"/>
            <a:r>
              <a:rPr lang="en-US" sz="1600" b="1" i="1" dirty="0"/>
              <a:t>For VAT reimbursement, beneficiaries should submit the following documents to the RTD:</a:t>
            </a:r>
          </a:p>
          <a:p>
            <a:pPr algn="just">
              <a:buNone/>
            </a:pPr>
            <a:endParaRPr lang="en-US" sz="1600" dirty="0"/>
          </a:p>
          <a:p>
            <a:pPr algn="just">
              <a:buFont typeface="Wingdings" pitchFamily="2" charset="2"/>
              <a:buChar char="Ø"/>
            </a:pPr>
            <a:r>
              <a:rPr lang="en-US" sz="1400" dirty="0"/>
              <a:t>Certified copy of the subsidy contract and/or partnership Agreement between the </a:t>
            </a:r>
            <a:r>
              <a:rPr lang="en-US" sz="1400" dirty="0" smtClean="0"/>
              <a:t>EU beneficiaries (</a:t>
            </a:r>
            <a:r>
              <a:rPr lang="en-US" sz="1400" i="1" dirty="0" smtClean="0"/>
              <a:t>including NGO’s</a:t>
            </a:r>
            <a:r>
              <a:rPr lang="en-US" sz="1400" dirty="0" smtClean="0"/>
              <a:t>) </a:t>
            </a:r>
            <a:r>
              <a:rPr lang="en-US" sz="1400" dirty="0"/>
              <a:t>and Managing Authority, in Albanian and English language;</a:t>
            </a:r>
          </a:p>
          <a:p>
            <a:pPr algn="just">
              <a:buFont typeface="Wingdings" pitchFamily="2" charset="2"/>
              <a:buChar char="Ø"/>
            </a:pPr>
            <a:r>
              <a:rPr lang="en-US" sz="1400" dirty="0"/>
              <a:t>Title of the project in Albanian and English;</a:t>
            </a:r>
          </a:p>
          <a:p>
            <a:pPr algn="just">
              <a:buFont typeface="Wingdings" pitchFamily="2" charset="2"/>
              <a:buChar char="Ø"/>
            </a:pPr>
            <a:r>
              <a:rPr lang="en-US" sz="1400" dirty="0"/>
              <a:t>Contract amount and duration of the project;</a:t>
            </a:r>
          </a:p>
          <a:p>
            <a:pPr algn="just">
              <a:buFont typeface="Wingdings" pitchFamily="2" charset="2"/>
              <a:buChar char="Ø"/>
            </a:pPr>
            <a:r>
              <a:rPr lang="en-US" sz="1400" dirty="0"/>
              <a:t>Name of the non-profit organization responsible of the project;</a:t>
            </a:r>
          </a:p>
          <a:p>
            <a:pPr algn="just">
              <a:buFont typeface="Wingdings" pitchFamily="2" charset="2"/>
              <a:buChar char="Ø"/>
            </a:pPr>
            <a:r>
              <a:rPr lang="en-US" sz="1400" dirty="0"/>
              <a:t>Documents proving the non-profit nature status of the organization</a:t>
            </a:r>
            <a:r>
              <a:rPr lang="en-US" sz="1400" dirty="0" smtClean="0"/>
              <a:t>.</a:t>
            </a:r>
          </a:p>
          <a:p>
            <a:pPr algn="just">
              <a:buFont typeface="Wingdings" pitchFamily="2" charset="2"/>
              <a:buChar char="Ø"/>
            </a:pPr>
            <a:r>
              <a:rPr lang="en-US" sz="1400" dirty="0" smtClean="0"/>
              <a:t>Copy of original receipts of goods supplied and services rendered under the project implementation</a:t>
            </a:r>
            <a:endParaRPr lang="en-US" sz="1400" dirty="0"/>
          </a:p>
          <a:p>
            <a:pPr algn="just"/>
            <a:endParaRPr lang="en-US" sz="1800" dirty="0"/>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Double financing</a:t>
            </a:r>
          </a:p>
        </p:txBody>
      </p:sp>
      <p:sp>
        <p:nvSpPr>
          <p:cNvPr id="3" name="Content Placeholder 2"/>
          <p:cNvSpPr>
            <a:spLocks noGrp="1"/>
          </p:cNvSpPr>
          <p:nvPr>
            <p:ph idx="1"/>
          </p:nvPr>
        </p:nvSpPr>
        <p:spPr>
          <a:xfrm>
            <a:off x="457200" y="1600200"/>
            <a:ext cx="8229600" cy="5105400"/>
          </a:xfrm>
        </p:spPr>
        <p:txBody>
          <a:bodyPr>
            <a:normAutofit/>
          </a:bodyPr>
          <a:lstStyle/>
          <a:p>
            <a:pPr algn="just"/>
            <a:r>
              <a:rPr lang="en-US" sz="1300" dirty="0"/>
              <a:t>Double financing/declaration of costs Pursuant to article 9(2) of the Regulation (EC) No 718/2007 of 12 June 2007 and with Article 13(2) of the Commission Regulation (EC) No 1828/2006 of 8 December 2006, verifications shall include procedures to ensure that no expenditure shall be financed under more than one operation and thus to avoid double-financing of expenditure with other Community funds and with other reporting periods.</a:t>
            </a:r>
          </a:p>
          <a:p>
            <a:pPr algn="just"/>
            <a:r>
              <a:rPr lang="en-US" sz="1300" dirty="0"/>
              <a:t>Therefore it has been required that each original invoice and accounting documents of probative value is voided by means of a stamp (or writing by pen even if the use of a stamp is strongly suggested).</a:t>
            </a:r>
          </a:p>
          <a:p>
            <a:pPr algn="just"/>
            <a:r>
              <a:rPr lang="en-US" sz="1300" dirty="0"/>
              <a:t>The sentence borne by stamp (or by pen) has to provide at least the following information:</a:t>
            </a:r>
          </a:p>
          <a:p>
            <a:pPr algn="just">
              <a:buNone/>
            </a:pPr>
            <a:endParaRPr lang="en-US" sz="1300" dirty="0"/>
          </a:p>
          <a:p>
            <a:pPr algn="just">
              <a:buFont typeface="Wingdings" pitchFamily="2" charset="2"/>
              <a:buChar char="Ø"/>
            </a:pPr>
            <a:r>
              <a:rPr lang="en-US" sz="1300" dirty="0"/>
              <a:t>the concerned expenditure has been co-funded by the IPA Greece-Albania CBC </a:t>
            </a:r>
            <a:r>
              <a:rPr lang="en-US" sz="1300" dirty="0" err="1"/>
              <a:t>Programme</a:t>
            </a:r>
            <a:endParaRPr lang="en-US" sz="1300" b="1" dirty="0"/>
          </a:p>
          <a:p>
            <a:pPr algn="just">
              <a:buFont typeface="Wingdings" pitchFamily="2" charset="2"/>
              <a:buChar char="Ø"/>
            </a:pPr>
            <a:r>
              <a:rPr lang="en-US" sz="1300" dirty="0"/>
              <a:t>the code and the name (acronym) of the project</a:t>
            </a:r>
          </a:p>
          <a:p>
            <a:pPr algn="just">
              <a:buFont typeface="Wingdings" pitchFamily="2" charset="2"/>
              <a:buChar char="Ø"/>
            </a:pPr>
            <a:r>
              <a:rPr lang="en-US" sz="1300" dirty="0"/>
              <a:t>the amount reported or declared as eligible</a:t>
            </a:r>
          </a:p>
          <a:p>
            <a:pPr algn="just"/>
            <a:r>
              <a:rPr lang="en-US" sz="1300" dirty="0"/>
              <a:t>In order to avoid double declaration of cost, the controller may also check that the reported expenditure is actually accounted with an appropriate project accounting code . For electronic invoices, it’s recommended to verify the presence of a text identifying project and the </a:t>
            </a:r>
            <a:r>
              <a:rPr lang="en-US" sz="1300" dirty="0" err="1"/>
              <a:t>programme</a:t>
            </a:r>
            <a:r>
              <a:rPr lang="en-US" sz="1300" dirty="0"/>
              <a:t> in the title of the invoice.</a:t>
            </a:r>
          </a:p>
          <a:p>
            <a:pPr algn="just">
              <a:buNone/>
            </a:pPr>
            <a:endParaRPr lang="en-US" dirty="0"/>
          </a:p>
        </p:txBody>
      </p:sp>
      <p:graphicFrame>
        <p:nvGraphicFramePr>
          <p:cNvPr id="5" name="Table 4"/>
          <p:cNvGraphicFramePr>
            <a:graphicFrameLocks noGrp="1"/>
          </p:cNvGraphicFramePr>
          <p:nvPr/>
        </p:nvGraphicFramePr>
        <p:xfrm>
          <a:off x="1524000" y="5562600"/>
          <a:ext cx="6096000" cy="8890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20000"/>
                    </a:ext>
                  </a:extLst>
                </a:gridCol>
              </a:tblGrid>
              <a:tr h="889000">
                <a:tc>
                  <a:txBody>
                    <a:bodyPr/>
                    <a:lstStyle/>
                    <a:p>
                      <a:pPr algn="just">
                        <a:buNone/>
                      </a:pPr>
                      <a:r>
                        <a:rPr lang="en-US" sz="1500" dirty="0">
                          <a:latin typeface="Arial" pitchFamily="34" charset="0"/>
                          <a:cs typeface="Arial" pitchFamily="34" charset="0"/>
                        </a:rPr>
                        <a:t>Expenditure incurred under </a:t>
                      </a:r>
                      <a:r>
                        <a:rPr lang="en-US" sz="1500" dirty="0" smtClean="0">
                          <a:latin typeface="Arial" pitchFamily="34" charset="0"/>
                          <a:cs typeface="Arial" pitchFamily="34" charset="0"/>
                        </a:rPr>
                        <a:t>Interreg IPA GREECE-ALBANIA </a:t>
                      </a:r>
                      <a:r>
                        <a:rPr lang="en-US" sz="1500" dirty="0">
                          <a:latin typeface="Arial" pitchFamily="34" charset="0"/>
                          <a:cs typeface="Arial" pitchFamily="34" charset="0"/>
                        </a:rPr>
                        <a:t>2014-2020 CBC </a:t>
                      </a:r>
                      <a:r>
                        <a:rPr lang="en-US" sz="1500" dirty="0" err="1">
                          <a:latin typeface="Arial" pitchFamily="34" charset="0"/>
                          <a:cs typeface="Arial" pitchFamily="34" charset="0"/>
                        </a:rPr>
                        <a:t>Programme</a:t>
                      </a:r>
                      <a:r>
                        <a:rPr lang="en-US" sz="1500" dirty="0">
                          <a:latin typeface="Arial" pitchFamily="34" charset="0"/>
                          <a:cs typeface="Arial" pitchFamily="34" charset="0"/>
                        </a:rPr>
                        <a:t>, Project “&lt;Acronym&gt; - Code &lt;Code&gt;", for a sum of ALL </a:t>
                      </a:r>
                      <a:r>
                        <a:rPr lang="en-US" sz="1500" dirty="0" smtClean="0">
                          <a:latin typeface="Arial" pitchFamily="34" charset="0"/>
                          <a:cs typeface="Arial" pitchFamily="34" charset="0"/>
                        </a:rPr>
                        <a:t>…., </a:t>
                      </a:r>
                      <a:r>
                        <a:rPr lang="en-US" sz="1500" dirty="0">
                          <a:latin typeface="Arial" pitchFamily="34" charset="0"/>
                          <a:cs typeface="Arial" pitchFamily="34" charset="0"/>
                        </a:rPr>
                        <a:t>equal to € </a:t>
                      </a:r>
                      <a:r>
                        <a:rPr lang="en-US" sz="1500" dirty="0" smtClean="0">
                          <a:latin typeface="Arial" pitchFamily="34" charset="0"/>
                          <a:cs typeface="Arial" pitchFamily="34" charset="0"/>
                        </a:rPr>
                        <a:t>….., </a:t>
                      </a:r>
                      <a:r>
                        <a:rPr lang="en-US" sz="1500" dirty="0">
                          <a:latin typeface="Arial" pitchFamily="34" charset="0"/>
                          <a:cs typeface="Arial" pitchFamily="34" charset="0"/>
                        </a:rPr>
                        <a:t>date</a:t>
                      </a:r>
                      <a:r>
                        <a:rPr lang="en-US" sz="1500" dirty="0" smtClean="0">
                          <a:latin typeface="Arial" pitchFamily="34" charset="0"/>
                          <a:cs typeface="Arial" pitchFamily="34" charset="0"/>
                        </a:rPr>
                        <a:t>……... </a:t>
                      </a:r>
                      <a:endParaRPr lang="en-US" sz="1500" dirty="0">
                        <a:latin typeface="Arial" pitchFamily="34" charset="0"/>
                        <a:cs typeface="Arial" pitchFamily="34" charset="0"/>
                      </a:endParaRPr>
                    </a:p>
                  </a:txBody>
                  <a:tcPr/>
                </a:tc>
                <a:extLst>
                  <a:ext uri="{0D108BD9-81ED-4DB2-BD59-A6C34878D82A}">
                    <a16:rowId xmlns:a16="http://schemas.microsoft.com/office/drawing/2014/main" xmlns="" val="10000"/>
                  </a:ext>
                </a:extLst>
              </a:tr>
            </a:tbl>
          </a:graphicData>
        </a:graphic>
      </p:graphicFrame>
      <p:pic>
        <p:nvPicPr>
          <p:cNvPr id="6" name="Picture 5"/>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50800" dir="5400000" algn="ctr" rotWithShape="0">
              <a:srgbClr val="000000">
                <a:alpha val="69000"/>
              </a:srgbClr>
            </a:outerShdw>
          </a:effectLst>
        </p:spPr>
        <p:txBody>
          <a:bodyPr>
            <a:normAutofit/>
          </a:bodyPr>
          <a:lstStyle/>
          <a:p>
            <a:pPr algn="ctr"/>
            <a:r>
              <a:rPr lang="en-US" sz="3600" dirty="0"/>
              <a:t>FLC Office verification annexes</a:t>
            </a:r>
          </a:p>
        </p:txBody>
      </p:sp>
      <p:sp>
        <p:nvSpPr>
          <p:cNvPr id="6" name="AutoShape 660"/>
          <p:cNvSpPr>
            <a:spLocks noChangeArrowheads="1"/>
          </p:cNvSpPr>
          <p:nvPr/>
        </p:nvSpPr>
        <p:spPr bwMode="auto">
          <a:xfrm>
            <a:off x="2857500" y="2841625"/>
            <a:ext cx="560387" cy="188913"/>
          </a:xfrm>
          <a:prstGeom prst="rightArrow">
            <a:avLst>
              <a:gd name="adj1" fmla="val 50000"/>
              <a:gd name="adj2" fmla="val 36269"/>
            </a:avLst>
          </a:prstGeom>
          <a:solidFill>
            <a:schemeClr val="bg1">
              <a:lumMod val="65000"/>
            </a:schemeClr>
          </a:solidFill>
          <a:ln w="12700">
            <a:solidFill>
              <a:schemeClr val="tx1">
                <a:lumMod val="100000"/>
                <a:lumOff val="0"/>
              </a:schemeClr>
            </a:solidFill>
            <a:miter lim="800000"/>
            <a:headEnd/>
            <a:tailEnd/>
          </a:ln>
          <a:effectLst>
            <a:outerShdw dist="28398" dir="3806097" algn="ctr" rotWithShape="0">
              <a:schemeClr val="accent2">
                <a:lumMod val="50000"/>
                <a:lumOff val="0"/>
                <a:alpha val="50000"/>
              </a:schemeClr>
            </a:outerShdw>
          </a:effectLst>
        </p:spPr>
        <p:txBody>
          <a:bodyPr upright="1"/>
          <a:lstStyle/>
          <a:p>
            <a:pPr fontAlgn="auto">
              <a:spcBef>
                <a:spcPts val="0"/>
              </a:spcBef>
              <a:spcAft>
                <a:spcPts val="0"/>
              </a:spcAft>
              <a:defRPr/>
            </a:pPr>
            <a:endParaRPr lang="sq-AL">
              <a:latin typeface="+mn-lt"/>
              <a:cs typeface="+mn-cs"/>
            </a:endParaRPr>
          </a:p>
        </p:txBody>
      </p:sp>
      <p:sp>
        <p:nvSpPr>
          <p:cNvPr id="7" name="Rectangle 6"/>
          <p:cNvSpPr>
            <a:spLocks noChangeArrowheads="1"/>
          </p:cNvSpPr>
          <p:nvPr/>
        </p:nvSpPr>
        <p:spPr bwMode="auto">
          <a:xfrm>
            <a:off x="925512" y="3611563"/>
            <a:ext cx="1855788" cy="452437"/>
          </a:xfrm>
          <a:prstGeom prst="rect">
            <a:avLst/>
          </a:prstGeom>
          <a:solidFill>
            <a:schemeClr val="bg1">
              <a:lumMod val="75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upright="1"/>
          <a:lstStyle/>
          <a:p>
            <a:pPr algn="ctr" fontAlgn="auto">
              <a:lnSpc>
                <a:spcPct val="115000"/>
              </a:lnSpc>
              <a:spcBef>
                <a:spcPts val="600"/>
              </a:spcBef>
              <a:spcAft>
                <a:spcPts val="0"/>
              </a:spcAft>
              <a:defRPr/>
            </a:pPr>
            <a:r>
              <a:rPr lang="en-US" sz="1400" dirty="0">
                <a:ea typeface="Times New Roman" panose="02020603050405020304" pitchFamily="18" charset="0"/>
                <a:cs typeface="Times New Roman" panose="02020603050405020304" pitchFamily="18" charset="0"/>
              </a:rPr>
              <a:t>Verification Report</a:t>
            </a:r>
            <a:endParaRPr lang="sq-AL" sz="1000" dirty="0">
              <a:ea typeface="Times New Roman" panose="02020603050405020304" pitchFamily="18" charset="0"/>
              <a:cs typeface="Times New Roman" panose="02020603050405020304" pitchFamily="18" charset="0"/>
            </a:endParaRPr>
          </a:p>
        </p:txBody>
      </p:sp>
      <p:sp>
        <p:nvSpPr>
          <p:cNvPr id="8" name="AutoShape 660"/>
          <p:cNvSpPr>
            <a:spLocks noChangeArrowheads="1"/>
          </p:cNvSpPr>
          <p:nvPr/>
        </p:nvSpPr>
        <p:spPr bwMode="auto">
          <a:xfrm>
            <a:off x="2828925" y="3675063"/>
            <a:ext cx="560387" cy="212725"/>
          </a:xfrm>
          <a:prstGeom prst="rightArrow">
            <a:avLst>
              <a:gd name="adj1" fmla="val 50000"/>
              <a:gd name="adj2" fmla="val 36269"/>
            </a:avLst>
          </a:prstGeom>
          <a:solidFill>
            <a:schemeClr val="bg1">
              <a:lumMod val="75000"/>
            </a:schemeClr>
          </a:solidFill>
          <a:ln w="12700">
            <a:solidFill>
              <a:schemeClr val="tx1">
                <a:lumMod val="100000"/>
                <a:lumOff val="0"/>
              </a:schemeClr>
            </a:solidFill>
            <a:miter lim="800000"/>
            <a:headEnd/>
            <a:tailEnd/>
          </a:ln>
          <a:effectLst>
            <a:outerShdw dist="28398" dir="3806097" algn="ctr" rotWithShape="0">
              <a:schemeClr val="accent2">
                <a:lumMod val="50000"/>
                <a:lumOff val="0"/>
                <a:alpha val="50000"/>
              </a:schemeClr>
            </a:outerShdw>
          </a:effectLst>
        </p:spPr>
        <p:txBody>
          <a:bodyPr upright="1"/>
          <a:lstStyle/>
          <a:p>
            <a:pPr fontAlgn="auto">
              <a:spcBef>
                <a:spcPts val="0"/>
              </a:spcBef>
              <a:spcAft>
                <a:spcPts val="0"/>
              </a:spcAft>
              <a:defRPr/>
            </a:pPr>
            <a:endParaRPr lang="sq-AL">
              <a:latin typeface="+mn-lt"/>
              <a:cs typeface="+mn-cs"/>
            </a:endParaRPr>
          </a:p>
        </p:txBody>
      </p:sp>
      <p:sp>
        <p:nvSpPr>
          <p:cNvPr id="9" name="AutoShape 660"/>
          <p:cNvSpPr>
            <a:spLocks noChangeArrowheads="1"/>
          </p:cNvSpPr>
          <p:nvPr/>
        </p:nvSpPr>
        <p:spPr bwMode="auto">
          <a:xfrm>
            <a:off x="2827337" y="4475163"/>
            <a:ext cx="557213" cy="174625"/>
          </a:xfrm>
          <a:prstGeom prst="rightArrow">
            <a:avLst>
              <a:gd name="adj1" fmla="val 50000"/>
              <a:gd name="adj2" fmla="val 36269"/>
            </a:avLst>
          </a:prstGeom>
          <a:solidFill>
            <a:schemeClr val="bg1">
              <a:lumMod val="65000"/>
            </a:schemeClr>
          </a:solidFill>
          <a:ln w="12700">
            <a:solidFill>
              <a:schemeClr val="tx1">
                <a:lumMod val="100000"/>
                <a:lumOff val="0"/>
              </a:schemeClr>
            </a:solidFill>
            <a:miter lim="800000"/>
            <a:headEnd/>
            <a:tailEnd/>
          </a:ln>
          <a:effectLst>
            <a:outerShdw dist="28398" dir="3806097" algn="ctr" rotWithShape="0">
              <a:schemeClr val="accent2">
                <a:lumMod val="50000"/>
                <a:lumOff val="0"/>
                <a:alpha val="50000"/>
              </a:schemeClr>
            </a:outerShdw>
          </a:effectLst>
        </p:spPr>
        <p:txBody>
          <a:bodyPr upright="1"/>
          <a:lstStyle/>
          <a:p>
            <a:pPr fontAlgn="auto">
              <a:spcBef>
                <a:spcPts val="0"/>
              </a:spcBef>
              <a:spcAft>
                <a:spcPts val="0"/>
              </a:spcAft>
              <a:defRPr/>
            </a:pPr>
            <a:endParaRPr lang="sq-AL">
              <a:latin typeface="+mn-lt"/>
              <a:cs typeface="+mn-cs"/>
            </a:endParaRPr>
          </a:p>
        </p:txBody>
      </p:sp>
      <p:sp>
        <p:nvSpPr>
          <p:cNvPr id="10" name="AutoShape 660"/>
          <p:cNvSpPr>
            <a:spLocks noChangeArrowheads="1"/>
          </p:cNvSpPr>
          <p:nvPr/>
        </p:nvSpPr>
        <p:spPr bwMode="auto">
          <a:xfrm>
            <a:off x="2827337" y="5383213"/>
            <a:ext cx="561975" cy="187325"/>
          </a:xfrm>
          <a:prstGeom prst="rightArrow">
            <a:avLst>
              <a:gd name="adj1" fmla="val 50000"/>
              <a:gd name="adj2" fmla="val 36269"/>
            </a:avLst>
          </a:prstGeom>
          <a:solidFill>
            <a:schemeClr val="bg1">
              <a:lumMod val="65000"/>
            </a:schemeClr>
          </a:solidFill>
          <a:ln w="12700">
            <a:solidFill>
              <a:schemeClr val="tx1">
                <a:lumMod val="100000"/>
                <a:lumOff val="0"/>
              </a:schemeClr>
            </a:solidFill>
            <a:miter lim="800000"/>
            <a:headEnd/>
            <a:tailEnd/>
          </a:ln>
          <a:effectLst>
            <a:outerShdw dist="28398" dir="3806097" algn="ctr" rotWithShape="0">
              <a:schemeClr val="accent2">
                <a:lumMod val="50000"/>
                <a:lumOff val="0"/>
                <a:alpha val="50000"/>
              </a:schemeClr>
            </a:outerShdw>
          </a:effectLst>
        </p:spPr>
        <p:txBody>
          <a:bodyPr upright="1"/>
          <a:lstStyle/>
          <a:p>
            <a:pPr fontAlgn="auto">
              <a:spcBef>
                <a:spcPts val="0"/>
              </a:spcBef>
              <a:spcAft>
                <a:spcPts val="0"/>
              </a:spcAft>
              <a:defRPr/>
            </a:pPr>
            <a:endParaRPr lang="sq-AL">
              <a:latin typeface="+mn-lt"/>
              <a:cs typeface="+mn-cs"/>
            </a:endParaRPr>
          </a:p>
        </p:txBody>
      </p:sp>
      <p:sp>
        <p:nvSpPr>
          <p:cNvPr id="11" name="Rectangle 10"/>
          <p:cNvSpPr>
            <a:spLocks noChangeArrowheads="1"/>
          </p:cNvSpPr>
          <p:nvPr/>
        </p:nvSpPr>
        <p:spPr bwMode="auto">
          <a:xfrm>
            <a:off x="922337" y="4311650"/>
            <a:ext cx="1847850" cy="522288"/>
          </a:xfrm>
          <a:prstGeom prst="rect">
            <a:avLst/>
          </a:prstGeom>
          <a:solidFill>
            <a:schemeClr val="bg1">
              <a:lumMod val="75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upright="1"/>
          <a:lstStyle/>
          <a:p>
            <a:pPr algn="ctr" fontAlgn="auto">
              <a:lnSpc>
                <a:spcPct val="115000"/>
              </a:lnSpc>
              <a:spcBef>
                <a:spcPts val="600"/>
              </a:spcBef>
              <a:spcAft>
                <a:spcPts val="0"/>
              </a:spcAft>
              <a:defRPr/>
            </a:pPr>
            <a:r>
              <a:rPr lang="en-US" sz="1400" dirty="0">
                <a:ea typeface="Times New Roman" panose="02020603050405020304" pitchFamily="18" charset="0"/>
                <a:cs typeface="Times New Roman" panose="02020603050405020304" pitchFamily="18" charset="0"/>
              </a:rPr>
              <a:t>Control Checklist</a:t>
            </a:r>
          </a:p>
          <a:p>
            <a:pPr algn="ctr" fontAlgn="auto">
              <a:lnSpc>
                <a:spcPct val="115000"/>
              </a:lnSpc>
              <a:spcBef>
                <a:spcPts val="600"/>
              </a:spcBef>
              <a:spcAft>
                <a:spcPts val="0"/>
              </a:spcAft>
              <a:defRPr/>
            </a:pPr>
            <a:endParaRPr lang="sq-AL" sz="1000" dirty="0">
              <a:ea typeface="Times New Roman" panose="02020603050405020304" pitchFamily="18" charset="0"/>
              <a:cs typeface="Times New Roman" panose="02020603050405020304" pitchFamily="18" charset="0"/>
            </a:endParaRPr>
          </a:p>
        </p:txBody>
      </p:sp>
      <p:sp>
        <p:nvSpPr>
          <p:cNvPr id="12" name="Rectangle 11"/>
          <p:cNvSpPr>
            <a:spLocks noChangeArrowheads="1"/>
          </p:cNvSpPr>
          <p:nvPr/>
        </p:nvSpPr>
        <p:spPr bwMode="auto">
          <a:xfrm>
            <a:off x="928687" y="5256213"/>
            <a:ext cx="1841500" cy="572262"/>
          </a:xfrm>
          <a:prstGeom prst="rect">
            <a:avLst/>
          </a:prstGeom>
          <a:solidFill>
            <a:schemeClr val="bg1">
              <a:lumMod val="75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upright="1"/>
          <a:lstStyle/>
          <a:p>
            <a:pPr algn="ctr" fontAlgn="auto">
              <a:lnSpc>
                <a:spcPct val="115000"/>
              </a:lnSpc>
              <a:spcBef>
                <a:spcPts val="600"/>
              </a:spcBef>
              <a:spcAft>
                <a:spcPts val="0"/>
              </a:spcAft>
              <a:defRPr/>
            </a:pPr>
            <a:r>
              <a:rPr lang="en-US" sz="1400" dirty="0">
                <a:ea typeface="Times New Roman" panose="02020603050405020304" pitchFamily="18" charset="0"/>
                <a:cs typeface="Times New Roman" panose="02020603050405020304" pitchFamily="18" charset="0"/>
              </a:rPr>
              <a:t>Table of verified Expenditure</a:t>
            </a:r>
            <a:endParaRPr lang="sq-AL" sz="1000" dirty="0">
              <a:ea typeface="Times New Roman" panose="02020603050405020304" pitchFamily="18" charset="0"/>
              <a:cs typeface="Times New Roman" panose="02020603050405020304" pitchFamily="18" charset="0"/>
            </a:endParaRPr>
          </a:p>
        </p:txBody>
      </p:sp>
      <p:sp>
        <p:nvSpPr>
          <p:cNvPr id="17" name="Rectangle 16"/>
          <p:cNvSpPr>
            <a:spLocks noChangeArrowheads="1"/>
          </p:cNvSpPr>
          <p:nvPr/>
        </p:nvSpPr>
        <p:spPr bwMode="auto">
          <a:xfrm>
            <a:off x="911225" y="2559050"/>
            <a:ext cx="1828800" cy="849313"/>
          </a:xfrm>
          <a:prstGeom prst="rect">
            <a:avLst/>
          </a:prstGeom>
          <a:solidFill>
            <a:schemeClr val="bg1">
              <a:lumMod val="75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upright="1"/>
          <a:lstStyle/>
          <a:p>
            <a:pPr algn="ctr" fontAlgn="auto">
              <a:lnSpc>
                <a:spcPct val="115000"/>
              </a:lnSpc>
              <a:spcBef>
                <a:spcPts val="600"/>
              </a:spcBef>
              <a:spcAft>
                <a:spcPts val="0"/>
              </a:spcAft>
              <a:defRPr/>
            </a:pPr>
            <a:r>
              <a:rPr lang="en-US" sz="1400" dirty="0">
                <a:ea typeface="Times New Roman" panose="02020603050405020304" pitchFamily="18" charset="0"/>
                <a:cs typeface="Times New Roman" panose="02020603050405020304" pitchFamily="18" charset="0"/>
              </a:rPr>
              <a:t>Certificate of verified expenditure (CVE)</a:t>
            </a:r>
            <a:endParaRPr lang="sq-AL" sz="1400" dirty="0">
              <a:ea typeface="Times New Roman" panose="02020603050405020304" pitchFamily="18" charset="0"/>
              <a:cs typeface="Times New Roman" panose="02020603050405020304" pitchFamily="18" charset="0"/>
            </a:endParaRPr>
          </a:p>
          <a:p>
            <a:pPr algn="ctr" fontAlgn="auto">
              <a:lnSpc>
                <a:spcPct val="115000"/>
              </a:lnSpc>
              <a:spcBef>
                <a:spcPts val="600"/>
              </a:spcBef>
              <a:spcAft>
                <a:spcPts val="0"/>
              </a:spcAft>
              <a:defRPr/>
            </a:pPr>
            <a:endParaRPr lang="sq-AL" sz="1000" dirty="0">
              <a:ea typeface="Times New Roman" panose="02020603050405020304" pitchFamily="18" charset="0"/>
              <a:cs typeface="Times New Roman" panose="02020603050405020304" pitchFamily="18" charset="0"/>
            </a:endParaRPr>
          </a:p>
        </p:txBody>
      </p:sp>
      <p:graphicFrame>
        <p:nvGraphicFramePr>
          <p:cNvPr id="18" name="Table 17"/>
          <p:cNvGraphicFramePr>
            <a:graphicFrameLocks noGrp="1"/>
          </p:cNvGraphicFramePr>
          <p:nvPr/>
        </p:nvGraphicFramePr>
        <p:xfrm>
          <a:off x="3581400" y="2514600"/>
          <a:ext cx="4736367" cy="883920"/>
        </p:xfrm>
        <a:graphic>
          <a:graphicData uri="http://schemas.openxmlformats.org/drawingml/2006/table">
            <a:tbl>
              <a:tblPr firstRow="1" bandRow="1">
                <a:tableStyleId>{5940675A-B579-460E-94D1-54222C63F5DA}</a:tableStyleId>
              </a:tblPr>
              <a:tblGrid>
                <a:gridCol w="4736367">
                  <a:extLst>
                    <a:ext uri="{9D8B030D-6E8A-4147-A177-3AD203B41FA5}">
                      <a16:colId xmlns:a16="http://schemas.microsoft.com/office/drawing/2014/main" xmlns="" val="20000"/>
                    </a:ext>
                  </a:extLst>
                </a:gridCol>
              </a:tblGrid>
              <a:tr h="876543">
                <a:tc>
                  <a:txBody>
                    <a:bodyPr/>
                    <a:lstStyle/>
                    <a:p>
                      <a:pPr algn="just"/>
                      <a:r>
                        <a:rPr lang="en-US" sz="1300" kern="1200" dirty="0">
                          <a:solidFill>
                            <a:schemeClr val="tx1"/>
                          </a:solidFill>
                          <a:effectLst/>
                          <a:latin typeface="Times New Roman" panose="02020603050405020304" pitchFamily="18" charset="0"/>
                          <a:ea typeface="+mn-ea"/>
                          <a:cs typeface="Times New Roman" panose="02020603050405020304" pitchFamily="18" charset="0"/>
                        </a:rPr>
                        <a:t>The First Level Controller declares in details that all the necessary verifications have been done, and declares, among other things, the amounts of expenditure reported,</a:t>
                      </a:r>
                      <a:r>
                        <a:rPr lang="en-US" sz="1300"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1300" kern="1200" dirty="0">
                          <a:solidFill>
                            <a:schemeClr val="tx1"/>
                          </a:solidFill>
                          <a:effectLst/>
                          <a:latin typeface="Times New Roman" panose="02020603050405020304" pitchFamily="18" charset="0"/>
                          <a:ea typeface="+mn-ea"/>
                          <a:cs typeface="Times New Roman" panose="02020603050405020304" pitchFamily="18" charset="0"/>
                        </a:rPr>
                        <a:t>checked and the eligible expenditure.</a:t>
                      </a:r>
                      <a:endParaRPr lang="sq-AL" sz="1300" dirty="0">
                        <a:latin typeface="Times New Roman" panose="02020603050405020304" pitchFamily="18" charset="0"/>
                        <a:cs typeface="Times New Roman" panose="02020603050405020304" pitchFamily="18" charset="0"/>
                      </a:endParaRPr>
                    </a:p>
                  </a:txBody>
                  <a:tcPr>
                    <a:solidFill>
                      <a:schemeClr val="bg1">
                        <a:lumMod val="85000"/>
                      </a:schemeClr>
                    </a:solidFill>
                  </a:tcPr>
                </a:tc>
                <a:extLst>
                  <a:ext uri="{0D108BD9-81ED-4DB2-BD59-A6C34878D82A}">
                    <a16:rowId xmlns:a16="http://schemas.microsoft.com/office/drawing/2014/main" xmlns="" val="10000"/>
                  </a:ext>
                </a:extLst>
              </a:tr>
            </a:tbl>
          </a:graphicData>
        </a:graphic>
      </p:graphicFrame>
      <p:graphicFrame>
        <p:nvGraphicFramePr>
          <p:cNvPr id="19" name="Table 18"/>
          <p:cNvGraphicFramePr>
            <a:graphicFrameLocks noGrp="1"/>
          </p:cNvGraphicFramePr>
          <p:nvPr/>
        </p:nvGraphicFramePr>
        <p:xfrm>
          <a:off x="3581400" y="4260850"/>
          <a:ext cx="4736368" cy="685800"/>
        </p:xfrm>
        <a:graphic>
          <a:graphicData uri="http://schemas.openxmlformats.org/drawingml/2006/table">
            <a:tbl>
              <a:tblPr/>
              <a:tblGrid>
                <a:gridCol w="4736368">
                  <a:extLst>
                    <a:ext uri="{9D8B030D-6E8A-4147-A177-3AD203B41FA5}">
                      <a16:colId xmlns:a16="http://schemas.microsoft.com/office/drawing/2014/main" xmlns="" val="20000"/>
                    </a:ext>
                  </a:extLst>
                </a:gridCol>
              </a:tblGrid>
              <a:tr h="58015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300" b="0" kern="1200" dirty="0">
                          <a:solidFill>
                            <a:schemeClr val="tx1"/>
                          </a:solidFill>
                          <a:effectLst/>
                          <a:latin typeface="Times New Roman" panose="02020603050405020304" pitchFamily="18" charset="0"/>
                          <a:ea typeface="+mn-ea"/>
                          <a:cs typeface="Times New Roman" panose="02020603050405020304" pitchFamily="18" charset="0"/>
                        </a:rPr>
                        <a:t>Contains the eligibility requirements and the supporting documents needed for the verification of expenditure.</a:t>
                      </a:r>
                      <a:r>
                        <a:rPr lang="en-US" sz="1300" b="1" kern="1200" dirty="0">
                          <a:solidFill>
                            <a:schemeClr val="lt1"/>
                          </a:solidFill>
                          <a:effectLst/>
                          <a:latin typeface="Times New Roman" panose="02020603050405020304" pitchFamily="18" charset="0"/>
                          <a:ea typeface="+mn-ea"/>
                          <a:cs typeface="Times New Roman" panose="02020603050405020304" pitchFamily="18" charset="0"/>
                        </a:rPr>
                        <a:t> </a:t>
                      </a:r>
                      <a:r>
                        <a:rPr lang="en-US" sz="1300" b="0" kern="1200" dirty="0">
                          <a:solidFill>
                            <a:schemeClr val="tx1"/>
                          </a:solidFill>
                          <a:effectLst/>
                          <a:latin typeface="Times New Roman" panose="02020603050405020304" pitchFamily="18" charset="0"/>
                          <a:ea typeface="+mn-ea"/>
                          <a:cs typeface="Times New Roman" panose="02020603050405020304" pitchFamily="18" charset="0"/>
                        </a:rPr>
                        <a:t>Prepared for the use of Controllers, may also be used for self-assessment by Beneficiaries.</a:t>
                      </a:r>
                      <a:endParaRPr lang="sq-AL" sz="1300" b="0" kern="1200" dirty="0">
                        <a:solidFill>
                          <a:schemeClr val="tx1"/>
                        </a:solidFill>
                        <a:effectLst/>
                        <a:latin typeface="Times New Roman" panose="02020603050405020304" pitchFamily="18" charset="0"/>
                        <a:ea typeface="+mn-ea"/>
                        <a:cs typeface="Times New Roman" panose="02020603050405020304"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xmlns="" val="10000"/>
                  </a:ext>
                </a:extLst>
              </a:tr>
            </a:tbl>
          </a:graphicData>
        </a:graphic>
      </p:graphicFrame>
      <p:graphicFrame>
        <p:nvGraphicFramePr>
          <p:cNvPr id="20" name="Table 19"/>
          <p:cNvGraphicFramePr>
            <a:graphicFrameLocks noGrp="1"/>
          </p:cNvGraphicFramePr>
          <p:nvPr/>
        </p:nvGraphicFramePr>
        <p:xfrm>
          <a:off x="3590925" y="5262563"/>
          <a:ext cx="4727130" cy="507613"/>
        </p:xfrm>
        <a:graphic>
          <a:graphicData uri="http://schemas.openxmlformats.org/drawingml/2006/table">
            <a:tbl>
              <a:tblPr/>
              <a:tblGrid>
                <a:gridCol w="4727130">
                  <a:extLst>
                    <a:ext uri="{9D8B030D-6E8A-4147-A177-3AD203B41FA5}">
                      <a16:colId xmlns:a16="http://schemas.microsoft.com/office/drawing/2014/main" xmlns="" val="20000"/>
                    </a:ext>
                  </a:extLst>
                </a:gridCol>
              </a:tblGrid>
              <a:tr h="50761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1300" b="0" kern="1200" dirty="0">
                          <a:solidFill>
                            <a:schemeClr val="tx1"/>
                          </a:solidFill>
                          <a:effectLst/>
                          <a:latin typeface="Times New Roman" panose="02020603050405020304" pitchFamily="18" charset="0"/>
                          <a:ea typeface="+mn-ea"/>
                          <a:cs typeface="Times New Roman" panose="02020603050405020304" pitchFamily="18" charset="0"/>
                        </a:rPr>
                        <a:t>The controller fills in and signs the Table of Verified Expenditure, after</a:t>
                      </a:r>
                      <a:r>
                        <a:rPr lang="en-GB" sz="1300" b="0" kern="1200" baseline="0" dirty="0">
                          <a:solidFill>
                            <a:schemeClr val="tx1"/>
                          </a:solidFill>
                          <a:effectLst/>
                          <a:latin typeface="Times New Roman" panose="02020603050405020304" pitchFamily="18" charset="0"/>
                          <a:ea typeface="+mn-ea"/>
                          <a:cs typeface="Times New Roman" panose="02020603050405020304" pitchFamily="18" charset="0"/>
                        </a:rPr>
                        <a:t> the beneficiary has already filled in the reported expenditure.</a:t>
                      </a:r>
                      <a:endParaRPr lang="sq-AL" sz="1300" b="0" kern="1200" dirty="0">
                        <a:solidFill>
                          <a:schemeClr val="tx1"/>
                        </a:solidFill>
                        <a:effectLst/>
                        <a:latin typeface="Times New Roman" panose="02020603050405020304" pitchFamily="18" charset="0"/>
                        <a:ea typeface="+mn-ea"/>
                        <a:cs typeface="Times New Roman" panose="02020603050405020304"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xmlns="" val="10000"/>
                  </a:ext>
                </a:extLst>
              </a:tr>
            </a:tbl>
          </a:graphicData>
        </a:graphic>
      </p:graphicFrame>
      <p:graphicFrame>
        <p:nvGraphicFramePr>
          <p:cNvPr id="21" name="Table 20"/>
          <p:cNvGraphicFramePr>
            <a:graphicFrameLocks noGrp="1"/>
          </p:cNvGraphicFramePr>
          <p:nvPr/>
        </p:nvGraphicFramePr>
        <p:xfrm>
          <a:off x="3587750" y="3575050"/>
          <a:ext cx="4730872" cy="487680"/>
        </p:xfrm>
        <a:graphic>
          <a:graphicData uri="http://schemas.openxmlformats.org/drawingml/2006/table">
            <a:tbl>
              <a:tblPr/>
              <a:tblGrid>
                <a:gridCol w="4730872">
                  <a:extLst>
                    <a:ext uri="{9D8B030D-6E8A-4147-A177-3AD203B41FA5}">
                      <a16:colId xmlns:a16="http://schemas.microsoft.com/office/drawing/2014/main" xmlns="" val="20000"/>
                    </a:ext>
                  </a:extLst>
                </a:gridCol>
              </a:tblGrid>
              <a:tr h="406400">
                <a:tc>
                  <a:txBody>
                    <a:bodyPr/>
                    <a:lstStyle/>
                    <a:p>
                      <a:r>
                        <a:rPr lang="de-DE" sz="1300" kern="1200" dirty="0">
                          <a:solidFill>
                            <a:schemeClr val="tx1"/>
                          </a:solidFill>
                          <a:effectLst/>
                          <a:latin typeface="Times New Roman" panose="02020603050405020304" pitchFamily="18" charset="0"/>
                          <a:ea typeface="+mn-ea"/>
                          <a:cs typeface="Times New Roman" panose="02020603050405020304" pitchFamily="18" charset="0"/>
                        </a:rPr>
                        <a:t>Contains description of findings, conclusions and eventual recommendations by FLC.</a:t>
                      </a:r>
                      <a:endParaRPr lang="sq-AL" sz="1300" kern="1200" dirty="0">
                        <a:solidFill>
                          <a:schemeClr val="tx1"/>
                        </a:solidFill>
                        <a:effectLst/>
                        <a:latin typeface="Times New Roman" panose="02020603050405020304" pitchFamily="18" charset="0"/>
                        <a:ea typeface="+mn-ea"/>
                        <a:cs typeface="Times New Roman" panose="02020603050405020304" pitchFamily="18" charset="0"/>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1">
                        <a:lumMod val="85000"/>
                      </a:schemeClr>
                    </a:solidFill>
                  </a:tcPr>
                </a:tc>
                <a:extLst>
                  <a:ext uri="{0D108BD9-81ED-4DB2-BD59-A6C34878D82A}">
                    <a16:rowId xmlns:a16="http://schemas.microsoft.com/office/drawing/2014/main" xmlns="" val="10000"/>
                  </a:ext>
                </a:extLst>
              </a:tr>
            </a:tbl>
          </a:graphicData>
        </a:graphic>
      </p:graphicFrame>
      <p:pic>
        <p:nvPicPr>
          <p:cNvPr id="16" name="Picture 15"/>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Legal Framework</a:t>
            </a: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algn="just"/>
            <a:r>
              <a:rPr lang="en-US" sz="2900" dirty="0">
                <a:latin typeface="+mj-lt"/>
              </a:rPr>
              <a:t>Expenditures incurred by the Beneficiaries in frame of their project implementation have to be in line with the EU regulations, the relevant program and National rules and legislation, mainly as follows:</a:t>
            </a:r>
          </a:p>
          <a:p>
            <a:pPr algn="just">
              <a:buNone/>
            </a:pPr>
            <a:endParaRPr lang="en-US" sz="2900" dirty="0">
              <a:latin typeface="+mj-lt"/>
            </a:endParaRPr>
          </a:p>
          <a:p>
            <a:pPr algn="just"/>
            <a:r>
              <a:rPr lang="en-US" sz="2900" i="1" dirty="0">
                <a:latin typeface="+mj-lt"/>
              </a:rPr>
              <a:t>Regulation (EU) No.231/2014 establishing an Instrument for Pre-Accession Assistance (IPA II)</a:t>
            </a:r>
          </a:p>
          <a:p>
            <a:pPr algn="just"/>
            <a:r>
              <a:rPr lang="en-US" sz="2900" i="1" dirty="0">
                <a:latin typeface="+mj-lt"/>
              </a:rPr>
              <a:t>Commission Implementing Regulation (EU) No.447/2014 (implementing Regulation (EU) No.231/2014)</a:t>
            </a:r>
          </a:p>
          <a:p>
            <a:pPr algn="just"/>
            <a:r>
              <a:rPr lang="en-US" sz="2900" i="1" dirty="0">
                <a:latin typeface="+mj-lt"/>
              </a:rPr>
              <a:t>Article 23(4) of Regulation (EU) No 1299/2013 and article 125 of Regulation (EU) no 1303/2013</a:t>
            </a:r>
          </a:p>
          <a:p>
            <a:pPr algn="just"/>
            <a:r>
              <a:rPr lang="en-US" sz="2900" i="1" dirty="0">
                <a:latin typeface="+mj-lt"/>
              </a:rPr>
              <a:t>Commission Delegated Regulation (EU) No 1268/2012 of 25 October 2012 on the rules of application of Regulation (EU, Euratom) No 966/2012 on the financial rules applicable to the general budget of the Union;</a:t>
            </a:r>
          </a:p>
          <a:p>
            <a:pPr algn="just"/>
            <a:r>
              <a:rPr lang="en-US" sz="2900" i="1" dirty="0">
                <a:latin typeface="+mj-lt"/>
              </a:rPr>
              <a:t>Operational </a:t>
            </a:r>
            <a:r>
              <a:rPr lang="en-US" sz="2900" i="1" dirty="0" err="1">
                <a:latin typeface="+mj-lt"/>
              </a:rPr>
              <a:t>Programme</a:t>
            </a:r>
            <a:r>
              <a:rPr lang="en-US" sz="2900" i="1" dirty="0">
                <a:latin typeface="+mj-lt"/>
              </a:rPr>
              <a:t> and </a:t>
            </a:r>
            <a:r>
              <a:rPr lang="en-US" sz="2900" i="1" dirty="0" err="1">
                <a:latin typeface="+mj-lt"/>
              </a:rPr>
              <a:t>Programme</a:t>
            </a:r>
            <a:r>
              <a:rPr lang="en-US" sz="2900" i="1" dirty="0">
                <a:latin typeface="+mj-lt"/>
              </a:rPr>
              <a:t> &amp; Project Manual document</a:t>
            </a:r>
          </a:p>
          <a:p>
            <a:pPr algn="just"/>
            <a:r>
              <a:rPr lang="en-US" sz="2900" i="1" dirty="0">
                <a:latin typeface="+mj-lt"/>
              </a:rPr>
              <a:t>Common Guidance on Management Verifications</a:t>
            </a:r>
          </a:p>
          <a:p>
            <a:pPr algn="just"/>
            <a:endParaRPr lang="en-US" dirty="0"/>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Tasks of the Controllers 1/2</a:t>
            </a:r>
          </a:p>
        </p:txBody>
      </p:sp>
      <p:sp>
        <p:nvSpPr>
          <p:cNvPr id="3" name="Content Placeholder 2"/>
          <p:cNvSpPr>
            <a:spLocks noGrp="1"/>
          </p:cNvSpPr>
          <p:nvPr>
            <p:ph idx="1"/>
          </p:nvPr>
        </p:nvSpPr>
        <p:spPr>
          <a:xfrm>
            <a:off x="457200" y="1600200"/>
            <a:ext cx="8229600" cy="4724400"/>
          </a:xfrm>
        </p:spPr>
        <p:txBody>
          <a:bodyPr>
            <a:normAutofit fontScale="55000" lnSpcReduction="20000"/>
          </a:bodyPr>
          <a:lstStyle/>
          <a:p>
            <a:pPr algn="just">
              <a:buNone/>
            </a:pPr>
            <a:r>
              <a:rPr lang="en-US" sz="3400" b="1" i="1" dirty="0">
                <a:latin typeface="+mj-lt"/>
              </a:rPr>
              <a:t>The main tasks of each first level Controller are:</a:t>
            </a:r>
          </a:p>
          <a:p>
            <a:pPr lvl="0" algn="just"/>
            <a:r>
              <a:rPr lang="en-US" sz="2900" b="1" dirty="0">
                <a:latin typeface="+mj-lt"/>
              </a:rPr>
              <a:t>Verification of the legitimacy and regularity of the expenditure </a:t>
            </a:r>
            <a:r>
              <a:rPr lang="en-US" sz="2900" dirty="0">
                <a:latin typeface="+mj-lt"/>
              </a:rPr>
              <a:t>declared by beneficiaries implementing the operations made on the eligible area as well as the compliance of this expenditure with the EU and National rules. </a:t>
            </a:r>
          </a:p>
          <a:p>
            <a:pPr lvl="0" algn="just"/>
            <a:r>
              <a:rPr lang="en-US" sz="2900" b="1" dirty="0">
                <a:latin typeface="+mj-lt"/>
              </a:rPr>
              <a:t>Verification of all documents (100%) </a:t>
            </a:r>
            <a:r>
              <a:rPr lang="en-US" sz="2900" dirty="0">
                <a:latin typeface="+mj-lt"/>
              </a:rPr>
              <a:t>of the operations for which the beneficiaries have prepared their expenditure Declaration in order to verify the eligibility of the expenditure according to the following principles:</a:t>
            </a:r>
          </a:p>
          <a:p>
            <a:pPr lvl="0" algn="just">
              <a:buFont typeface="Courier New" panose="02070309020205020404" pitchFamily="49" charset="0"/>
              <a:buChar char="o"/>
            </a:pPr>
            <a:r>
              <a:rPr lang="en-US" sz="2900" b="1" dirty="0">
                <a:latin typeface="+mj-lt"/>
              </a:rPr>
              <a:t>Principle of effectiveness </a:t>
            </a:r>
            <a:r>
              <a:rPr lang="en-US" sz="2900" dirty="0">
                <a:latin typeface="+mj-lt"/>
              </a:rPr>
              <a:t>according to which it is necessary to verify that the expenditure is actually incurred and is linked to the operation co-/financed; </a:t>
            </a:r>
          </a:p>
          <a:p>
            <a:pPr lvl="0" algn="just">
              <a:buFont typeface="Courier New" panose="02070309020205020404" pitchFamily="49" charset="0"/>
              <a:buChar char="o"/>
            </a:pPr>
            <a:r>
              <a:rPr lang="en-US" sz="2900" b="1" dirty="0">
                <a:latin typeface="+mj-lt"/>
              </a:rPr>
              <a:t>Principle of legitimacy</a:t>
            </a:r>
            <a:r>
              <a:rPr lang="en-US" sz="2900" dirty="0">
                <a:latin typeface="+mj-lt"/>
              </a:rPr>
              <a:t>, according to which it is necessary to verify that the expenditure is in compliance with the National and Community legislation and eligibility rules;  Verification of financial reports, the compliance of expenses with the budget articles of the application form; Verification of financial documents (legitimacy of expenses, the payments and their compliance with community and national regulations); Verification of the reported activities if they’re in compliance with the national and community rules, regulations of public procurement and the fulfillment of requirements for the program publicity;</a:t>
            </a:r>
          </a:p>
          <a:p>
            <a:pPr lvl="0" algn="just">
              <a:buFont typeface="Courier New" panose="02070309020205020404" pitchFamily="49" charset="0"/>
              <a:buChar char="o"/>
            </a:pPr>
            <a:r>
              <a:rPr lang="en-US" sz="2900" b="1" dirty="0">
                <a:latin typeface="+mj-lt"/>
              </a:rPr>
              <a:t>Principle of localization of the operation co-/financed</a:t>
            </a:r>
            <a:r>
              <a:rPr lang="en-US" sz="2900" dirty="0">
                <a:latin typeface="+mj-lt"/>
              </a:rPr>
              <a:t>, according to which it is necessary to verify that the expenditure incurred is related to the operation made in the  eligibility area of the Program; random on-the-spot verifications at the main premises/office of the activities of the beneficiary partners;</a:t>
            </a:r>
          </a:p>
          <a:p>
            <a:pPr lvl="0" algn="just">
              <a:buFont typeface="Courier New" panose="02070309020205020404" pitchFamily="49" charset="0"/>
              <a:buChar char="o"/>
            </a:pPr>
            <a:r>
              <a:rPr lang="en-US" sz="2900" b="1" dirty="0">
                <a:latin typeface="+mj-lt"/>
              </a:rPr>
              <a:t>Principle of documented evidence: </a:t>
            </a:r>
            <a:r>
              <a:rPr lang="en-US" sz="2900" dirty="0">
                <a:latin typeface="+mj-lt"/>
              </a:rPr>
              <a:t>requires that expenditure has been documented with receipt invoices or accounting records of equivalent legal validity.</a:t>
            </a:r>
          </a:p>
          <a:p>
            <a:pPr algn="just"/>
            <a:endParaRPr lang="en-US" dirty="0"/>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Tasks of the Controllers 2/2</a:t>
            </a:r>
          </a:p>
        </p:txBody>
      </p:sp>
      <p:sp>
        <p:nvSpPr>
          <p:cNvPr id="3" name="Content Placeholder 2"/>
          <p:cNvSpPr>
            <a:spLocks noGrp="1"/>
          </p:cNvSpPr>
          <p:nvPr>
            <p:ph idx="1"/>
          </p:nvPr>
        </p:nvSpPr>
        <p:spPr>
          <a:xfrm>
            <a:off x="457200" y="1676400"/>
            <a:ext cx="8229600" cy="4648200"/>
          </a:xfrm>
        </p:spPr>
        <p:txBody>
          <a:bodyPr>
            <a:normAutofit fontScale="55000" lnSpcReduction="20000"/>
          </a:bodyPr>
          <a:lstStyle/>
          <a:p>
            <a:pPr algn="just">
              <a:buNone/>
            </a:pPr>
            <a:endParaRPr lang="en-US" sz="2500" dirty="0">
              <a:latin typeface="+mj-lt"/>
            </a:endParaRPr>
          </a:p>
          <a:p>
            <a:pPr algn="just">
              <a:buFont typeface="Wingdings" pitchFamily="2" charset="2"/>
              <a:buChar char="q"/>
            </a:pPr>
            <a:r>
              <a:rPr lang="en-US" sz="2500" dirty="0">
                <a:latin typeface="+mj-lt"/>
              </a:rPr>
              <a:t>to implement the guidelines for the checks included the related templates for the submission of the accounting and for their verification.</a:t>
            </a:r>
          </a:p>
          <a:p>
            <a:pPr algn="just">
              <a:buNone/>
            </a:pPr>
            <a:r>
              <a:rPr lang="en-US" sz="2500" dirty="0">
                <a:latin typeface="+mj-lt"/>
              </a:rPr>
              <a:t> </a:t>
            </a:r>
          </a:p>
          <a:p>
            <a:pPr algn="just">
              <a:buFont typeface="Wingdings" pitchFamily="2" charset="2"/>
              <a:buChar char="q"/>
            </a:pPr>
            <a:r>
              <a:rPr lang="en-US" sz="2500" dirty="0">
                <a:latin typeface="+mj-lt"/>
              </a:rPr>
              <a:t>continuously carrying out the implementing plans, </a:t>
            </a:r>
            <a:r>
              <a:rPr lang="en-US" sz="2500" dirty="0" err="1">
                <a:latin typeface="+mj-lt"/>
              </a:rPr>
              <a:t>programmes</a:t>
            </a:r>
            <a:r>
              <a:rPr lang="en-US" sz="2500" dirty="0">
                <a:latin typeface="+mj-lt"/>
              </a:rPr>
              <a:t>, projects and management of competence.</a:t>
            </a:r>
          </a:p>
          <a:p>
            <a:pPr algn="just">
              <a:buNone/>
            </a:pPr>
            <a:r>
              <a:rPr lang="en-US" sz="2500" dirty="0">
                <a:latin typeface="+mj-lt"/>
              </a:rPr>
              <a:t> </a:t>
            </a:r>
          </a:p>
          <a:p>
            <a:pPr algn="just">
              <a:buFont typeface="Wingdings" pitchFamily="2" charset="2"/>
              <a:buChar char="q"/>
            </a:pPr>
            <a:r>
              <a:rPr lang="en-US" sz="2500" dirty="0">
                <a:latin typeface="+mj-lt"/>
              </a:rPr>
              <a:t>defining the objectives, organization, direction, coordination and control of activities of the Albanian first level control office.</a:t>
            </a:r>
          </a:p>
          <a:p>
            <a:pPr algn="just">
              <a:buNone/>
            </a:pPr>
            <a:r>
              <a:rPr lang="en-US" sz="2500" dirty="0">
                <a:latin typeface="+mj-lt"/>
              </a:rPr>
              <a:t> </a:t>
            </a:r>
          </a:p>
          <a:p>
            <a:pPr algn="just">
              <a:buFont typeface="Wingdings" pitchFamily="2" charset="2"/>
              <a:buChar char="q"/>
            </a:pPr>
            <a:r>
              <a:rPr lang="en-US" sz="2500" dirty="0">
                <a:latin typeface="+mj-lt"/>
              </a:rPr>
              <a:t>to store (electronically and in hardcopy) both project dossiers (the submitted Progress Reports) and the records on the verifications (certificates of the verified expenditures stating the work performed, the date and results and the measures taken in case of irregularities detected).</a:t>
            </a:r>
          </a:p>
          <a:p>
            <a:pPr algn="just">
              <a:buNone/>
            </a:pPr>
            <a:r>
              <a:rPr lang="en-US" sz="2500" dirty="0">
                <a:latin typeface="+mj-lt"/>
              </a:rPr>
              <a:t> </a:t>
            </a:r>
          </a:p>
          <a:p>
            <a:pPr lvl="0" algn="just"/>
            <a:r>
              <a:rPr lang="en-US" sz="2500" dirty="0">
                <a:latin typeface="+mj-lt"/>
              </a:rPr>
              <a:t>Each First Level Control Office shall have its own profile to access to the MIS and see all the Progress reports of all the Beneficiaries of its own Country.</a:t>
            </a:r>
          </a:p>
          <a:p>
            <a:pPr algn="just">
              <a:buNone/>
            </a:pPr>
            <a:r>
              <a:rPr lang="en-US" sz="2500" dirty="0">
                <a:latin typeface="+mj-lt"/>
              </a:rPr>
              <a:t> </a:t>
            </a:r>
          </a:p>
          <a:p>
            <a:pPr lvl="0" algn="just"/>
            <a:r>
              <a:rPr lang="en-US" sz="2500" dirty="0">
                <a:latin typeface="+mj-lt"/>
              </a:rPr>
              <a:t>After performing administrative control of expenditure declarations, which is carried out on the whole expenditure, Albanian FLC office is responsible for the on the spot checks of operations of Albanian beneficiaries.</a:t>
            </a:r>
          </a:p>
          <a:p>
            <a:pPr algn="just"/>
            <a:endParaRPr lang="en-US" dirty="0"/>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The verification process 1/2</a:t>
            </a:r>
          </a:p>
        </p:txBody>
      </p:sp>
      <p:sp>
        <p:nvSpPr>
          <p:cNvPr id="3" name="Content Placeholder 2"/>
          <p:cNvSpPr>
            <a:spLocks noGrp="1"/>
          </p:cNvSpPr>
          <p:nvPr>
            <p:ph idx="1"/>
          </p:nvPr>
        </p:nvSpPr>
        <p:spPr>
          <a:xfrm>
            <a:off x="457200" y="1752600"/>
            <a:ext cx="8229600" cy="4572000"/>
          </a:xfrm>
        </p:spPr>
        <p:txBody>
          <a:bodyPr>
            <a:normAutofit/>
          </a:bodyPr>
          <a:lstStyle/>
          <a:p>
            <a:pPr algn="just">
              <a:buNone/>
            </a:pPr>
            <a:endParaRPr lang="en-US" sz="1400" dirty="0"/>
          </a:p>
          <a:p>
            <a:pPr algn="just"/>
            <a:r>
              <a:rPr lang="en-US" sz="1500" dirty="0"/>
              <a:t>The main duty of the first level Controller is to verify/certify the expenditure reported by each Beneficiary participating in the project. Prior to filling in a progress report, the Lead Beneficiary will collect the expenditure made by all project beneficiaries, which must be accompanied by the relevant verifications signed by the competent controller.</a:t>
            </a:r>
          </a:p>
          <a:p>
            <a:pPr algn="just">
              <a:buNone/>
            </a:pPr>
            <a:endParaRPr lang="en-US" sz="1500" dirty="0"/>
          </a:p>
          <a:p>
            <a:pPr algn="just"/>
            <a:r>
              <a:rPr lang="en-US" sz="1500" dirty="0"/>
              <a:t>The verified expenditure of all beneficiaries must be attached to the relevant progress reports. The Lead Beneficiary will use the official forms (Progress Reports) as in force, which are provided by the JS/MA. Certificates of Verified Expenditures can also be sent to the JS at random intervals as they become available, electronically and in hardcopy and be included in Reimbursement claim to the Commission at any stage. </a:t>
            </a:r>
          </a:p>
          <a:p>
            <a:pPr algn="just">
              <a:buNone/>
            </a:pPr>
            <a:endParaRPr lang="en-US" sz="1500" dirty="0"/>
          </a:p>
          <a:p>
            <a:pPr algn="just"/>
            <a:r>
              <a:rPr lang="en-US" sz="1500" b="1" i="1" dirty="0"/>
              <a:t>The process of verification carried out by the controllers at National level includes:</a:t>
            </a:r>
            <a:endParaRPr lang="en-US" sz="1500" b="1" dirty="0"/>
          </a:p>
          <a:p>
            <a:pPr algn="just">
              <a:buFont typeface="Wingdings" pitchFamily="2" charset="2"/>
              <a:buChar char="ü"/>
            </a:pPr>
            <a:r>
              <a:rPr lang="en-US" sz="1500" dirty="0"/>
              <a:t> 100% administrative verifications (desk-based check)</a:t>
            </a:r>
          </a:p>
          <a:p>
            <a:pPr lvl="0" algn="just">
              <a:buFont typeface="Wingdings" pitchFamily="2" charset="2"/>
              <a:buChar char="ü"/>
            </a:pPr>
            <a:r>
              <a:rPr lang="en-US" sz="1500" dirty="0"/>
              <a:t>On the spot verifications on a sample basis but at least once during the lifetime of a project</a:t>
            </a:r>
          </a:p>
          <a:p>
            <a:pPr algn="just">
              <a:buNone/>
            </a:pPr>
            <a:endParaRPr lang="en-US" sz="1400" dirty="0"/>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a:bodyPr>
          <a:lstStyle/>
          <a:p>
            <a:pPr algn="ctr"/>
            <a:r>
              <a:rPr lang="en-US" sz="3600" dirty="0"/>
              <a:t>The verification process 2/2</a:t>
            </a:r>
          </a:p>
        </p:txBody>
      </p:sp>
      <p:sp>
        <p:nvSpPr>
          <p:cNvPr id="3" name="Content Placeholder 2"/>
          <p:cNvSpPr>
            <a:spLocks noGrp="1"/>
          </p:cNvSpPr>
          <p:nvPr>
            <p:ph idx="1"/>
          </p:nvPr>
        </p:nvSpPr>
        <p:spPr>
          <a:xfrm>
            <a:off x="457200" y="1600200"/>
            <a:ext cx="8229600" cy="4724400"/>
          </a:xfrm>
        </p:spPr>
        <p:txBody>
          <a:bodyPr>
            <a:normAutofit/>
          </a:bodyPr>
          <a:lstStyle/>
          <a:p>
            <a:pPr algn="just"/>
            <a:r>
              <a:rPr lang="en-US" sz="1400" dirty="0"/>
              <a:t>Desk-based checks are not sufficient on all elements concerning the legality and regularity of expenditure and it is therefore essential to perform the on-the-spot checks, which</a:t>
            </a:r>
            <a:r>
              <a:rPr lang="en-US" sz="1400" b="1" i="1" dirty="0"/>
              <a:t> </a:t>
            </a:r>
            <a:r>
              <a:rPr lang="en-US" sz="1400" dirty="0"/>
              <a:t>are carried out in order to check the reality of the project, the delivery of the product/service in full compliance with the terms and conditions of the Subsidy Contract, the physical progress, the respect for Community rules on publicity, and their full compliance with public procurement procedures, on-the-spot checks can also be used to check that the beneficiary is providing accurate information regarding the physical and financial implementation of the project. </a:t>
            </a:r>
          </a:p>
          <a:p>
            <a:pPr algn="just"/>
            <a:r>
              <a:rPr lang="en-US" sz="1400" dirty="0"/>
              <a:t>Controller s carries out the on-the-spot checks on a sample basis, the frequency and coverage of the on-the-spot verifications shall be proportionate to the amount of public support to an operation and to the level of risk identified.</a:t>
            </a:r>
          </a:p>
          <a:p>
            <a:pPr algn="just"/>
            <a:r>
              <a:rPr lang="en-US" sz="1400" dirty="0"/>
              <a:t>Each beneficiary should send the Progress Report to the designated controller (National FLCO). </a:t>
            </a:r>
          </a:p>
          <a:p>
            <a:pPr algn="just"/>
            <a:r>
              <a:rPr lang="en-US" sz="1400" dirty="0"/>
              <a:t>The Lead Beneficiary will submit a progress report (and the Request for Payment) to the JS every six months in accordance with the following schedule:</a:t>
            </a:r>
          </a:p>
          <a:p>
            <a:pPr algn="just"/>
            <a:endParaRPr lang="en-US" sz="1400" dirty="0"/>
          </a:p>
          <a:p>
            <a:pPr algn="just"/>
            <a:endParaRPr lang="en-US" sz="1400" dirty="0"/>
          </a:p>
          <a:p>
            <a:pPr algn="just"/>
            <a:endParaRPr lang="en-US" sz="1400" dirty="0"/>
          </a:p>
          <a:p>
            <a:pPr algn="just"/>
            <a:endParaRPr lang="en-US" sz="1400" dirty="0"/>
          </a:p>
          <a:p>
            <a:pPr algn="just"/>
            <a:r>
              <a:rPr lang="en-US" sz="1400" dirty="0"/>
              <a:t>The deadline for the submission of the Progress Report is 30 days from the end of the Reporting Period.</a:t>
            </a:r>
          </a:p>
          <a:p>
            <a:pPr algn="just">
              <a:buNone/>
            </a:pPr>
            <a:endParaRPr lang="en-US" dirty="0"/>
          </a:p>
        </p:txBody>
      </p:sp>
      <p:graphicFrame>
        <p:nvGraphicFramePr>
          <p:cNvPr id="4" name="Table 3"/>
          <p:cNvGraphicFramePr>
            <a:graphicFrameLocks noGrp="1"/>
          </p:cNvGraphicFramePr>
          <p:nvPr/>
        </p:nvGraphicFramePr>
        <p:xfrm>
          <a:off x="1371600" y="4648200"/>
          <a:ext cx="6324600" cy="838200"/>
        </p:xfrm>
        <a:graphic>
          <a:graphicData uri="http://schemas.openxmlformats.org/drawingml/2006/table">
            <a:tbl>
              <a:tblPr firstRow="1" bandRow="1">
                <a:effectLst>
                  <a:outerShdw blurRad="50800" dist="50800" dir="5400000" algn="ctr" rotWithShape="0">
                    <a:srgbClr val="000000"/>
                  </a:outerShdw>
                </a:effectLst>
                <a:tableStyleId>{5C22544A-7EE6-4342-B048-85BDC9FD1C3A}</a:tableStyleId>
              </a:tblPr>
              <a:tblGrid>
                <a:gridCol w="3162300">
                  <a:extLst>
                    <a:ext uri="{9D8B030D-6E8A-4147-A177-3AD203B41FA5}">
                      <a16:colId xmlns:a16="http://schemas.microsoft.com/office/drawing/2014/main" xmlns="" val="20000"/>
                    </a:ext>
                  </a:extLst>
                </a:gridCol>
                <a:gridCol w="3162300">
                  <a:extLst>
                    <a:ext uri="{9D8B030D-6E8A-4147-A177-3AD203B41FA5}">
                      <a16:colId xmlns:a16="http://schemas.microsoft.com/office/drawing/2014/main" xmlns="" val="20001"/>
                    </a:ext>
                  </a:extLst>
                </a:gridCol>
              </a:tblGrid>
              <a:tr h="419100">
                <a:tc>
                  <a:txBody>
                    <a:bodyPr/>
                    <a:lstStyle/>
                    <a:p>
                      <a:r>
                        <a:rPr kumimoji="0" lang="en-US" sz="1400" b="1" kern="1200" dirty="0">
                          <a:solidFill>
                            <a:schemeClr val="lt1"/>
                          </a:solidFill>
                          <a:latin typeface="+mn-lt"/>
                          <a:ea typeface="+mn-ea"/>
                          <a:cs typeface="+mn-cs"/>
                        </a:rPr>
                        <a:t>January- June</a:t>
                      </a:r>
                      <a:endParaRPr lang="en-US" sz="1400" dirty="0"/>
                    </a:p>
                  </a:txBody>
                  <a:tcPr/>
                </a:tc>
                <a:tc>
                  <a:txBody>
                    <a:bodyPr/>
                    <a:lstStyle/>
                    <a:p>
                      <a:r>
                        <a:rPr kumimoji="0" lang="en-US" sz="1400" b="1" kern="1200" dirty="0">
                          <a:solidFill>
                            <a:schemeClr val="lt1"/>
                          </a:solidFill>
                          <a:latin typeface="+mn-lt"/>
                          <a:ea typeface="+mn-ea"/>
                          <a:cs typeface="+mn-cs"/>
                        </a:rPr>
                        <a:t>30 of July of the respective year</a:t>
                      </a:r>
                      <a:endParaRPr lang="en-US" sz="1400" dirty="0"/>
                    </a:p>
                  </a:txBody>
                  <a:tcPr/>
                </a:tc>
                <a:extLst>
                  <a:ext uri="{0D108BD9-81ED-4DB2-BD59-A6C34878D82A}">
                    <a16:rowId xmlns:a16="http://schemas.microsoft.com/office/drawing/2014/main" xmlns="" val="10000"/>
                  </a:ext>
                </a:extLst>
              </a:tr>
              <a:tr h="419100">
                <a:tc>
                  <a:txBody>
                    <a:bodyPr/>
                    <a:lstStyle/>
                    <a:p>
                      <a:r>
                        <a:rPr kumimoji="0" lang="en-US" sz="1400" kern="1200" dirty="0">
                          <a:solidFill>
                            <a:schemeClr val="dk1"/>
                          </a:solidFill>
                          <a:latin typeface="+mn-lt"/>
                          <a:ea typeface="+mn-ea"/>
                          <a:cs typeface="+mn-cs"/>
                        </a:rPr>
                        <a:t>July – December</a:t>
                      </a:r>
                      <a:endParaRPr lang="en-US" sz="1400" dirty="0"/>
                    </a:p>
                  </a:txBody>
                  <a:tcPr/>
                </a:tc>
                <a:tc>
                  <a:txBody>
                    <a:bodyPr/>
                    <a:lstStyle/>
                    <a:p>
                      <a:r>
                        <a:rPr kumimoji="0" lang="en-US" sz="1400" kern="1200" dirty="0">
                          <a:solidFill>
                            <a:schemeClr val="dk1"/>
                          </a:solidFill>
                          <a:latin typeface="+mn-lt"/>
                          <a:ea typeface="+mn-ea"/>
                          <a:cs typeface="+mn-cs"/>
                        </a:rPr>
                        <a:t>30 of January of the following year</a:t>
                      </a:r>
                      <a:endParaRPr lang="en-US" sz="1400" dirty="0"/>
                    </a:p>
                  </a:txBody>
                  <a:tcPr/>
                </a:tc>
                <a:extLst>
                  <a:ext uri="{0D108BD9-81ED-4DB2-BD59-A6C34878D82A}">
                    <a16:rowId xmlns:a16="http://schemas.microsoft.com/office/drawing/2014/main" xmlns="" val="10001"/>
                  </a:ext>
                </a:extLst>
              </a:tr>
            </a:tbl>
          </a:graphicData>
        </a:graphic>
      </p:graphicFrame>
      <p:pic>
        <p:nvPicPr>
          <p:cNvPr id="5" name="Picture 4"/>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fontScale="90000"/>
          </a:bodyPr>
          <a:lstStyle/>
          <a:p>
            <a:pPr algn="ctr"/>
            <a:r>
              <a:rPr lang="en-US" dirty="0"/>
              <a:t>“</a:t>
            </a:r>
            <a:r>
              <a:rPr lang="en-US" sz="4000" dirty="0"/>
              <a:t>Desk-based checks 1/3”</a:t>
            </a:r>
          </a:p>
        </p:txBody>
      </p:sp>
      <p:sp>
        <p:nvSpPr>
          <p:cNvPr id="3" name="Content Placeholder 2"/>
          <p:cNvSpPr>
            <a:spLocks noGrp="1"/>
          </p:cNvSpPr>
          <p:nvPr>
            <p:ph idx="1"/>
          </p:nvPr>
        </p:nvSpPr>
        <p:spPr>
          <a:xfrm>
            <a:off x="457200" y="1600200"/>
            <a:ext cx="8229600" cy="4724400"/>
          </a:xfrm>
        </p:spPr>
        <p:txBody>
          <a:bodyPr>
            <a:normAutofit/>
          </a:bodyPr>
          <a:lstStyle/>
          <a:p>
            <a:pPr lvl="0" algn="just"/>
            <a:r>
              <a:rPr lang="en-US" sz="1600" dirty="0"/>
              <a:t>That expenditure relates to the eligible period.</a:t>
            </a:r>
          </a:p>
          <a:p>
            <a:pPr lvl="0" algn="just"/>
            <a:r>
              <a:rPr lang="en-US" sz="1600" dirty="0"/>
              <a:t>Compliance with </a:t>
            </a:r>
            <a:r>
              <a:rPr lang="en-US" sz="1600" dirty="0" err="1"/>
              <a:t>Programme</a:t>
            </a:r>
            <a:r>
              <a:rPr lang="en-US" sz="1600" dirty="0"/>
              <a:t> conditions.</a:t>
            </a:r>
          </a:p>
          <a:p>
            <a:pPr lvl="0" algn="just"/>
            <a:r>
              <a:rPr lang="en-US" sz="1600" dirty="0"/>
              <a:t>Expenditure reported by the Lead/beneficiary and included in the Progress report is real and incurred for the project approved under the </a:t>
            </a:r>
            <a:r>
              <a:rPr lang="en-US" sz="1600" dirty="0" err="1"/>
              <a:t>Programme</a:t>
            </a:r>
            <a:r>
              <a:rPr lang="en-US" sz="1600" dirty="0"/>
              <a:t>.</a:t>
            </a:r>
          </a:p>
          <a:p>
            <a:pPr lvl="0" algn="just"/>
            <a:r>
              <a:rPr lang="en-US" sz="1600" dirty="0"/>
              <a:t>Expenditure reported by the Lead/beneficiary is supported by receipted invoices or accounting documents of equivalent probative value.</a:t>
            </a:r>
          </a:p>
          <a:p>
            <a:pPr lvl="0" algn="just"/>
            <a:r>
              <a:rPr lang="en-US" sz="1600" dirty="0"/>
              <a:t>The products or services have been delivered in accordance with the subsidy contract.</a:t>
            </a:r>
          </a:p>
          <a:p>
            <a:pPr lvl="0" algn="just"/>
            <a:r>
              <a:rPr lang="en-US" sz="1600" dirty="0"/>
              <a:t>Supporting documents submitted by the Lead/beneficiary are complete, accurate and acceptable as to their form and content.</a:t>
            </a:r>
          </a:p>
          <a:p>
            <a:pPr lvl="0" algn="just"/>
            <a:r>
              <a:rPr lang="en-US" sz="1600" dirty="0"/>
              <a:t>Expenditure reported by Lead/beneficiary is eligible according to the common eligibility rules of the </a:t>
            </a:r>
            <a:r>
              <a:rPr lang="en-US" sz="1600" dirty="0" err="1"/>
              <a:t>Programme</a:t>
            </a:r>
            <a:r>
              <a:rPr lang="en-US" sz="1600" dirty="0"/>
              <a:t> (PPM and the Guidance), the relevant EU and national legislations.</a:t>
            </a:r>
          </a:p>
          <a:p>
            <a:pPr lvl="0" algn="just"/>
            <a:r>
              <a:rPr lang="en-US" sz="1600" dirty="0"/>
              <a:t>The Progress report submitted by the Lead beneficiary is correct and consistent with the supporting documents.</a:t>
            </a:r>
          </a:p>
          <a:p>
            <a:pPr lvl="0" algn="just"/>
            <a:r>
              <a:rPr lang="en-US" sz="1600" dirty="0"/>
              <a:t>The part of the project implemented and expenditure reported by the lead beneficiary comply with the subsidy contract.</a:t>
            </a:r>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a:effectLst>
            <a:outerShdw blurRad="50800" dist="50800" dir="5400000" algn="ctr" rotWithShape="0">
              <a:srgbClr val="000000">
                <a:alpha val="69000"/>
              </a:srgbClr>
            </a:outerShdw>
          </a:effectLst>
        </p:spPr>
        <p:txBody>
          <a:bodyPr>
            <a:normAutofit fontScale="90000"/>
          </a:bodyPr>
          <a:lstStyle/>
          <a:p>
            <a:pPr algn="ctr"/>
            <a:r>
              <a:rPr lang="en-US" dirty="0"/>
              <a:t>“</a:t>
            </a:r>
            <a:r>
              <a:rPr lang="en-US" sz="4000" dirty="0"/>
              <a:t>Desk-based checks 2/3”</a:t>
            </a:r>
          </a:p>
        </p:txBody>
      </p:sp>
      <p:sp>
        <p:nvSpPr>
          <p:cNvPr id="3" name="Content Placeholder 2"/>
          <p:cNvSpPr>
            <a:spLocks noGrp="1"/>
          </p:cNvSpPr>
          <p:nvPr>
            <p:ph idx="1"/>
          </p:nvPr>
        </p:nvSpPr>
        <p:spPr>
          <a:xfrm>
            <a:off x="457200" y="1752600"/>
            <a:ext cx="8229600" cy="4572000"/>
          </a:xfrm>
        </p:spPr>
        <p:txBody>
          <a:bodyPr>
            <a:normAutofit fontScale="25000" lnSpcReduction="20000"/>
          </a:bodyPr>
          <a:lstStyle/>
          <a:p>
            <a:pPr lvl="0"/>
            <a:r>
              <a:rPr lang="en-US" sz="5600" dirty="0"/>
              <a:t>The part of the project implemented and expenditure reported by the beneficiary are in line with Community and national rules, included public procurement rules, publicity, and rules on environmental protection and on equal opportunities.</a:t>
            </a:r>
            <a:br>
              <a:rPr lang="en-US" sz="5600" dirty="0"/>
            </a:br>
            <a:endParaRPr lang="en-US" sz="5600" dirty="0"/>
          </a:p>
          <a:p>
            <a:pPr lvl="0"/>
            <a:r>
              <a:rPr lang="en-US" sz="5600" dirty="0"/>
              <a:t>The part of the project implemented by the Beneficiary receives financial contribution only under the Interreg IPA CBC Greece-Albania </a:t>
            </a:r>
            <a:r>
              <a:rPr lang="en-US" sz="5600" dirty="0" err="1"/>
              <a:t>Programme</a:t>
            </a:r>
            <a:r>
              <a:rPr lang="en-US" sz="5600" dirty="0"/>
              <a:t> (double-financing of expenditure with other Community funds must be avoided).</a:t>
            </a:r>
            <a:br>
              <a:rPr lang="en-US" sz="5600" dirty="0"/>
            </a:br>
            <a:endParaRPr lang="en-US" sz="5600" dirty="0"/>
          </a:p>
          <a:p>
            <a:pPr lvl="0"/>
            <a:r>
              <a:rPr lang="en-US" sz="5600" dirty="0"/>
              <a:t>The expenditure declared by the beneficiary concerned within the meaning of Article 23 of Regulation (EU) 1299/2013 has been also verified.</a:t>
            </a:r>
            <a:br>
              <a:rPr lang="en-US" sz="5600" dirty="0"/>
            </a:br>
            <a:endParaRPr lang="en-US" sz="5600" dirty="0"/>
          </a:p>
          <a:p>
            <a:pPr lvl="0"/>
            <a:r>
              <a:rPr lang="en-US" sz="5600" dirty="0"/>
              <a:t>The Beneficiary maintains either a separate accounting system or an adequate accounting code for all transactions relating to the project.</a:t>
            </a:r>
            <a:br>
              <a:rPr lang="en-US" sz="5600" dirty="0"/>
            </a:br>
            <a:endParaRPr lang="en-US" sz="5600" dirty="0"/>
          </a:p>
          <a:p>
            <a:pPr lvl="0"/>
            <a:r>
              <a:rPr lang="en-US" sz="5600" dirty="0"/>
              <a:t>Adequacy of supporting documents and of the existence of an adequate audit trail.</a:t>
            </a:r>
            <a:br>
              <a:rPr lang="en-US" sz="5600" dirty="0"/>
            </a:br>
            <a:endParaRPr lang="en-US" sz="5600" dirty="0"/>
          </a:p>
          <a:p>
            <a:pPr lvl="0"/>
            <a:r>
              <a:rPr lang="en-US" sz="5600" dirty="0"/>
              <a:t>Possible revenues have been deducted from the total eligible expenditure of the project part implemented by the beneficiary or the beneficiary declares that no revenues have been generated.</a:t>
            </a:r>
            <a:br>
              <a:rPr lang="en-US" sz="5600" dirty="0"/>
            </a:br>
            <a:endParaRPr lang="en-US" sz="5600" dirty="0"/>
          </a:p>
          <a:p>
            <a:pPr lvl="0"/>
            <a:r>
              <a:rPr lang="en-US" sz="5600" dirty="0"/>
              <a:t>The VAT reported is ineligible cost, but recoverable through refund application procedures according to Albanian national legislation.</a:t>
            </a:r>
            <a:br>
              <a:rPr lang="en-US" sz="5600" dirty="0"/>
            </a:br>
            <a:endParaRPr lang="en-US" sz="5600" dirty="0"/>
          </a:p>
          <a:p>
            <a:pPr lvl="0"/>
            <a:r>
              <a:rPr lang="en-US" sz="5600" dirty="0"/>
              <a:t>Expenditure reported in the Progress Report by the beneficiary is not affected by irregularity or any suspected irregularity.</a:t>
            </a:r>
          </a:p>
          <a:p>
            <a:pPr>
              <a:buNone/>
            </a:pPr>
            <a:endParaRPr lang="en-US" dirty="0"/>
          </a:p>
        </p:txBody>
      </p:sp>
      <p:pic>
        <p:nvPicPr>
          <p:cNvPr id="4" name="Picture 3"/>
          <p:cNvPicPr>
            <a:picLocks noChangeAspect="1" noChangeArrowheads="1"/>
          </p:cNvPicPr>
          <p:nvPr/>
        </p:nvPicPr>
        <p:blipFill>
          <a:blip r:embed="rId2"/>
          <a:srcRect/>
          <a:stretch>
            <a:fillRect/>
          </a:stretch>
        </p:blipFill>
        <p:spPr bwMode="auto">
          <a:xfrm>
            <a:off x="5334000" y="0"/>
            <a:ext cx="3810000" cy="653425"/>
          </a:xfrm>
          <a:prstGeom prst="rect">
            <a:avLst/>
          </a:prstGeom>
          <a:noFill/>
          <a:ln w="9525">
            <a:noFill/>
            <a:miter lim="800000"/>
            <a:headEnd/>
            <a:tailEnd/>
          </a:ln>
          <a:effectLst>
            <a:outerShdw blurRad="50800" dist="50800" dir="5400000" algn="ctr" rotWithShape="0">
              <a:srgbClr val="000000"/>
            </a:out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881</TotalTime>
  <Words>1162</Words>
  <Application>Microsoft Office PowerPoint</Application>
  <PresentationFormat>Προβολή στην οθόνη (4:3)</PresentationFormat>
  <Paragraphs>225</Paragraphs>
  <Slides>25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Flow</vt:lpstr>
      <vt:lpstr>INTERREG IPA CBC PROGRAMME “GREECE-ALBANIA 2014-2020” Gjirokastër 04/06/2018 Korçë 06/06/2018 </vt:lpstr>
      <vt:lpstr>FLC Office Structure</vt:lpstr>
      <vt:lpstr>Legal Framework</vt:lpstr>
      <vt:lpstr>Tasks of the Controllers 1/2</vt:lpstr>
      <vt:lpstr>Tasks of the Controllers 2/2</vt:lpstr>
      <vt:lpstr>The verification process 1/2</vt:lpstr>
      <vt:lpstr>The verification process 2/2</vt:lpstr>
      <vt:lpstr>“Desk-based checks 1/3”</vt:lpstr>
      <vt:lpstr>“Desk-based checks 2/3”</vt:lpstr>
      <vt:lpstr>“Desk-based checks 3/3”</vt:lpstr>
      <vt:lpstr>Timing Administrative Checks</vt:lpstr>
      <vt:lpstr>“On-the-spot checks 1/3”</vt:lpstr>
      <vt:lpstr>“On-the-spot checks 2/3”</vt:lpstr>
      <vt:lpstr>“On-the-spot checks 3/3”</vt:lpstr>
      <vt:lpstr>Timing of the “On the Spot Checks”</vt:lpstr>
      <vt:lpstr>Progress Report package 1/2</vt:lpstr>
      <vt:lpstr>Progress Report package 2/2</vt:lpstr>
      <vt:lpstr>Use of the Euro</vt:lpstr>
      <vt:lpstr>Procurement</vt:lpstr>
      <vt:lpstr>Procurement Thresholds  according to PRAG (EC)</vt:lpstr>
      <vt:lpstr>Rule of origin and nationality</vt:lpstr>
      <vt:lpstr>Co-financing</vt:lpstr>
      <vt:lpstr>Value on Added Tax (refund procedures)</vt:lpstr>
      <vt:lpstr>Double financing</vt:lpstr>
      <vt:lpstr>FLC Office verification annexes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Infoday Korca 04 June 2018</dc:title>
  <dc:creator>perdorues</dc:creator>
  <cp:lastModifiedBy>ΠΑΠΑΔΟΠΟΥΛΟΣ ΓΙΩΡΓΟΣ (PAPADOPOULOS GIORGOS)</cp:lastModifiedBy>
  <cp:revision>218</cp:revision>
  <dcterms:created xsi:type="dcterms:W3CDTF">2018-05-22T21:59:42Z</dcterms:created>
  <dcterms:modified xsi:type="dcterms:W3CDTF">2018-06-01T12:51:49Z</dcterms:modified>
</cp:coreProperties>
</file>