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3" r:id="rId3"/>
    <p:sldId id="257" r:id="rId4"/>
    <p:sldId id="258" r:id="rId5"/>
    <p:sldId id="274"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E1D05C-2941-4150-93E2-6736FA27ED60}" type="doc">
      <dgm:prSet loTypeId="urn:microsoft.com/office/officeart/2005/8/layout/hierarchy3" loCatId="list" qsTypeId="urn:microsoft.com/office/officeart/2005/8/quickstyle/3d2" qsCatId="3D" csTypeId="urn:microsoft.com/office/officeart/2005/8/colors/accent1_2" csCatId="accent1" phldr="1"/>
      <dgm:spPr/>
      <dgm:t>
        <a:bodyPr/>
        <a:lstStyle/>
        <a:p>
          <a:endParaRPr lang="el-GR"/>
        </a:p>
      </dgm:t>
    </dgm:pt>
    <dgm:pt modelId="{B0F98DA5-441C-43AF-A54C-2EB1461F0C04}">
      <dgm:prSet phldrT="[Κείμενο]"/>
      <dgm:spPr/>
      <dgm:t>
        <a:bodyPr/>
        <a:lstStyle/>
        <a:p>
          <a:r>
            <a:rPr lang="en-US" dirty="0" smtClean="0"/>
            <a:t>Real Cost</a:t>
          </a:r>
          <a:endParaRPr lang="el-GR" dirty="0"/>
        </a:p>
      </dgm:t>
    </dgm:pt>
    <dgm:pt modelId="{8C3CBF40-B6A8-4282-8FE2-693E9C46F86A}" type="parTrans" cxnId="{6768A177-8456-4ECE-97B0-D242B78D2BE3}">
      <dgm:prSet/>
      <dgm:spPr/>
      <dgm:t>
        <a:bodyPr/>
        <a:lstStyle/>
        <a:p>
          <a:endParaRPr lang="el-GR"/>
        </a:p>
      </dgm:t>
    </dgm:pt>
    <dgm:pt modelId="{9B0E84CE-CD46-46A6-B346-A1934E79115F}" type="sibTrans" cxnId="{6768A177-8456-4ECE-97B0-D242B78D2BE3}">
      <dgm:prSet/>
      <dgm:spPr/>
      <dgm:t>
        <a:bodyPr/>
        <a:lstStyle/>
        <a:p>
          <a:endParaRPr lang="el-GR"/>
        </a:p>
      </dgm:t>
    </dgm:pt>
    <dgm:pt modelId="{7409DB69-D70A-4602-9A1C-96E4DB829755}">
      <dgm:prSet phldrT="[Κείμενο]"/>
      <dgm:spPr/>
      <dgm:t>
        <a:bodyPr/>
        <a:lstStyle/>
        <a:p>
          <a:r>
            <a:rPr lang="en-US" dirty="0" smtClean="0">
              <a:latin typeface="Calibri" panose="020F0502020204030204" pitchFamily="34" charset="0"/>
            </a:rPr>
            <a:t>invoices and proof of </a:t>
          </a:r>
          <a:r>
            <a:rPr lang="en-GB" dirty="0" smtClean="0">
              <a:latin typeface="Calibri" panose="020F0502020204030204" pitchFamily="34" charset="0"/>
            </a:rPr>
            <a:t>payment required</a:t>
          </a:r>
          <a:endParaRPr lang="el-GR" dirty="0"/>
        </a:p>
      </dgm:t>
    </dgm:pt>
    <dgm:pt modelId="{67E23CC4-398F-4B88-896B-F352A193E5B8}" type="parTrans" cxnId="{40730059-7A0B-4925-BFEC-6B0872452144}">
      <dgm:prSet/>
      <dgm:spPr/>
      <dgm:t>
        <a:bodyPr/>
        <a:lstStyle/>
        <a:p>
          <a:endParaRPr lang="el-GR"/>
        </a:p>
      </dgm:t>
    </dgm:pt>
    <dgm:pt modelId="{097B8AB2-02EC-4427-ACBA-D1BEC3A89C9F}" type="sibTrans" cxnId="{40730059-7A0B-4925-BFEC-6B0872452144}">
      <dgm:prSet/>
      <dgm:spPr/>
      <dgm:t>
        <a:bodyPr/>
        <a:lstStyle/>
        <a:p>
          <a:endParaRPr lang="el-GR"/>
        </a:p>
      </dgm:t>
    </dgm:pt>
    <dgm:pt modelId="{218A83E5-90EE-4483-815E-904666BF77EC}">
      <dgm:prSet phldrT="[Κείμενο]"/>
      <dgm:spPr/>
      <dgm:t>
        <a:bodyPr/>
        <a:lstStyle/>
        <a:p>
          <a:r>
            <a:rPr lang="en-US" dirty="0" smtClean="0"/>
            <a:t>Flat rate</a:t>
          </a:r>
          <a:endParaRPr lang="el-GR" dirty="0"/>
        </a:p>
      </dgm:t>
    </dgm:pt>
    <dgm:pt modelId="{46F67554-BDEA-4F89-8F62-33B218327672}" type="parTrans" cxnId="{48637D54-EDD0-4081-9B6F-CEEDF76CDAF3}">
      <dgm:prSet/>
      <dgm:spPr/>
      <dgm:t>
        <a:bodyPr/>
        <a:lstStyle/>
        <a:p>
          <a:endParaRPr lang="el-GR"/>
        </a:p>
      </dgm:t>
    </dgm:pt>
    <dgm:pt modelId="{51C7D11A-A75B-42CD-865D-8C7A5E1C1982}" type="sibTrans" cxnId="{48637D54-EDD0-4081-9B6F-CEEDF76CDAF3}">
      <dgm:prSet/>
      <dgm:spPr/>
      <dgm:t>
        <a:bodyPr/>
        <a:lstStyle/>
        <a:p>
          <a:endParaRPr lang="el-GR"/>
        </a:p>
      </dgm:t>
    </dgm:pt>
    <dgm:pt modelId="{4941866E-A36B-4375-AC8E-CCD8E70F5487}">
      <dgm:prSet phldrT="[Κείμενο]"/>
      <dgm:spPr/>
      <dgm:t>
        <a:bodyPr/>
        <a:lstStyle/>
        <a:p>
          <a:r>
            <a:rPr lang="en-US" dirty="0" smtClean="0">
              <a:latin typeface="Calibri" panose="020F0502020204030204" pitchFamily="34" charset="0"/>
            </a:rPr>
            <a:t>Up to </a:t>
          </a:r>
          <a:r>
            <a:rPr lang="en-US" b="1" dirty="0" smtClean="0">
              <a:latin typeface="Calibri" panose="020F0502020204030204" pitchFamily="34" charset="0"/>
            </a:rPr>
            <a:t>15% of eligible direct staff costs – </a:t>
          </a:r>
          <a:r>
            <a:rPr lang="en-US" b="0" dirty="0" smtClean="0">
              <a:latin typeface="Calibri" panose="020F0502020204030204" pitchFamily="34" charset="0"/>
            </a:rPr>
            <a:t>no justification is required</a:t>
          </a:r>
          <a:endParaRPr lang="el-GR" b="0" dirty="0"/>
        </a:p>
      </dgm:t>
    </dgm:pt>
    <dgm:pt modelId="{02ADF1E7-9EA5-4979-A140-6F2AE7E42F97}" type="parTrans" cxnId="{27D21C1B-EF1C-478A-874F-4B799D19F801}">
      <dgm:prSet/>
      <dgm:spPr/>
      <dgm:t>
        <a:bodyPr/>
        <a:lstStyle/>
        <a:p>
          <a:endParaRPr lang="el-GR"/>
        </a:p>
      </dgm:t>
    </dgm:pt>
    <dgm:pt modelId="{5F64F3AC-A4FA-4DA0-B913-197BF65884EE}" type="sibTrans" cxnId="{27D21C1B-EF1C-478A-874F-4B799D19F801}">
      <dgm:prSet/>
      <dgm:spPr/>
      <dgm:t>
        <a:bodyPr/>
        <a:lstStyle/>
        <a:p>
          <a:endParaRPr lang="el-GR"/>
        </a:p>
      </dgm:t>
    </dgm:pt>
    <dgm:pt modelId="{ADBBA545-CE0A-4475-82A0-7B4C70870621}">
      <dgm:prSet phldrT="[Κείμενο]"/>
      <dgm:spPr/>
      <dgm:t>
        <a:bodyPr/>
        <a:lstStyle/>
        <a:p>
          <a:r>
            <a:rPr lang="en-US" dirty="0" smtClean="0">
              <a:latin typeface="Calibri" panose="020F0502020204030204" pitchFamily="34" charset="0"/>
            </a:rPr>
            <a:t>Up to </a:t>
          </a:r>
          <a:r>
            <a:rPr lang="en-US" b="1" dirty="0" smtClean="0">
              <a:latin typeface="Calibri" panose="020F0502020204030204" pitchFamily="34" charset="0"/>
            </a:rPr>
            <a:t>25% of eligible direct costs </a:t>
          </a:r>
          <a:endParaRPr lang="el-GR" dirty="0"/>
        </a:p>
      </dgm:t>
    </dgm:pt>
    <dgm:pt modelId="{67DEF51D-832E-49B2-86DD-4C0F69EF1197}" type="parTrans" cxnId="{537A88EA-10ED-49DF-B1C3-BD7047EA3AF0}">
      <dgm:prSet/>
      <dgm:spPr/>
      <dgm:t>
        <a:bodyPr/>
        <a:lstStyle/>
        <a:p>
          <a:endParaRPr lang="el-GR"/>
        </a:p>
      </dgm:t>
    </dgm:pt>
    <dgm:pt modelId="{47D1C38C-D67F-4CF8-A6C9-A31E68CA6093}" type="sibTrans" cxnId="{537A88EA-10ED-49DF-B1C3-BD7047EA3AF0}">
      <dgm:prSet/>
      <dgm:spPr/>
      <dgm:t>
        <a:bodyPr/>
        <a:lstStyle/>
        <a:p>
          <a:endParaRPr lang="el-GR"/>
        </a:p>
      </dgm:t>
    </dgm:pt>
    <dgm:pt modelId="{3682DC84-EFF3-4C75-996A-8E8F670FC485}" type="pres">
      <dgm:prSet presAssocID="{99E1D05C-2941-4150-93E2-6736FA27ED60}" presName="diagram" presStyleCnt="0">
        <dgm:presLayoutVars>
          <dgm:chPref val="1"/>
          <dgm:dir/>
          <dgm:animOne val="branch"/>
          <dgm:animLvl val="lvl"/>
          <dgm:resizeHandles/>
        </dgm:presLayoutVars>
      </dgm:prSet>
      <dgm:spPr/>
      <dgm:t>
        <a:bodyPr/>
        <a:lstStyle/>
        <a:p>
          <a:endParaRPr lang="el-GR"/>
        </a:p>
      </dgm:t>
    </dgm:pt>
    <dgm:pt modelId="{4AEB6C0A-9752-4BD3-886E-81EE984A9845}" type="pres">
      <dgm:prSet presAssocID="{B0F98DA5-441C-43AF-A54C-2EB1461F0C04}" presName="root" presStyleCnt="0"/>
      <dgm:spPr/>
    </dgm:pt>
    <dgm:pt modelId="{EF25BEB2-6783-4217-A4EE-B762EEEC8645}" type="pres">
      <dgm:prSet presAssocID="{B0F98DA5-441C-43AF-A54C-2EB1461F0C04}" presName="rootComposite" presStyleCnt="0"/>
      <dgm:spPr/>
    </dgm:pt>
    <dgm:pt modelId="{1F72CBBE-02AE-4276-9EC5-3DBC750F59B1}" type="pres">
      <dgm:prSet presAssocID="{B0F98DA5-441C-43AF-A54C-2EB1461F0C04}" presName="rootText" presStyleLbl="node1" presStyleIdx="0" presStyleCnt="2"/>
      <dgm:spPr/>
      <dgm:t>
        <a:bodyPr/>
        <a:lstStyle/>
        <a:p>
          <a:endParaRPr lang="el-GR"/>
        </a:p>
      </dgm:t>
    </dgm:pt>
    <dgm:pt modelId="{CD5CCDC0-F7EA-4700-AA50-280DC752FF2A}" type="pres">
      <dgm:prSet presAssocID="{B0F98DA5-441C-43AF-A54C-2EB1461F0C04}" presName="rootConnector" presStyleLbl="node1" presStyleIdx="0" presStyleCnt="2"/>
      <dgm:spPr/>
      <dgm:t>
        <a:bodyPr/>
        <a:lstStyle/>
        <a:p>
          <a:endParaRPr lang="el-GR"/>
        </a:p>
      </dgm:t>
    </dgm:pt>
    <dgm:pt modelId="{15BB6089-3BF6-458D-8CA3-D3162BDFD22A}" type="pres">
      <dgm:prSet presAssocID="{B0F98DA5-441C-43AF-A54C-2EB1461F0C04}" presName="childShape" presStyleCnt="0"/>
      <dgm:spPr/>
    </dgm:pt>
    <dgm:pt modelId="{CBDEEB8F-D53F-49A7-AE7E-5ADF2345DA85}" type="pres">
      <dgm:prSet presAssocID="{67E23CC4-398F-4B88-896B-F352A193E5B8}" presName="Name13" presStyleLbl="parChTrans1D2" presStyleIdx="0" presStyleCnt="3"/>
      <dgm:spPr/>
      <dgm:t>
        <a:bodyPr/>
        <a:lstStyle/>
        <a:p>
          <a:endParaRPr lang="el-GR"/>
        </a:p>
      </dgm:t>
    </dgm:pt>
    <dgm:pt modelId="{E37ED5DD-83DD-41D1-82E4-805F7A7B6CC5}" type="pres">
      <dgm:prSet presAssocID="{7409DB69-D70A-4602-9A1C-96E4DB829755}" presName="childText" presStyleLbl="bgAcc1" presStyleIdx="0" presStyleCnt="3">
        <dgm:presLayoutVars>
          <dgm:bulletEnabled val="1"/>
        </dgm:presLayoutVars>
      </dgm:prSet>
      <dgm:spPr/>
      <dgm:t>
        <a:bodyPr/>
        <a:lstStyle/>
        <a:p>
          <a:endParaRPr lang="el-GR"/>
        </a:p>
      </dgm:t>
    </dgm:pt>
    <dgm:pt modelId="{5A93FABA-569B-4842-84BA-1DB34E831241}" type="pres">
      <dgm:prSet presAssocID="{218A83E5-90EE-4483-815E-904666BF77EC}" presName="root" presStyleCnt="0"/>
      <dgm:spPr/>
    </dgm:pt>
    <dgm:pt modelId="{E97F2BA2-2C11-4ED3-8937-BD7F6718775A}" type="pres">
      <dgm:prSet presAssocID="{218A83E5-90EE-4483-815E-904666BF77EC}" presName="rootComposite" presStyleCnt="0"/>
      <dgm:spPr/>
    </dgm:pt>
    <dgm:pt modelId="{29FF3360-58E4-4514-B72C-95496AD1AFB5}" type="pres">
      <dgm:prSet presAssocID="{218A83E5-90EE-4483-815E-904666BF77EC}" presName="rootText" presStyleLbl="node1" presStyleIdx="1" presStyleCnt="2"/>
      <dgm:spPr/>
      <dgm:t>
        <a:bodyPr/>
        <a:lstStyle/>
        <a:p>
          <a:endParaRPr lang="el-GR"/>
        </a:p>
      </dgm:t>
    </dgm:pt>
    <dgm:pt modelId="{401FFE82-22C3-418F-9100-2D1D344F6C74}" type="pres">
      <dgm:prSet presAssocID="{218A83E5-90EE-4483-815E-904666BF77EC}" presName="rootConnector" presStyleLbl="node1" presStyleIdx="1" presStyleCnt="2"/>
      <dgm:spPr/>
      <dgm:t>
        <a:bodyPr/>
        <a:lstStyle/>
        <a:p>
          <a:endParaRPr lang="el-GR"/>
        </a:p>
      </dgm:t>
    </dgm:pt>
    <dgm:pt modelId="{7A9D2038-5E46-4B08-9C44-5C0DB55A11CF}" type="pres">
      <dgm:prSet presAssocID="{218A83E5-90EE-4483-815E-904666BF77EC}" presName="childShape" presStyleCnt="0"/>
      <dgm:spPr/>
    </dgm:pt>
    <dgm:pt modelId="{0998D15C-61AC-4FB1-AD20-84355C30692A}" type="pres">
      <dgm:prSet presAssocID="{02ADF1E7-9EA5-4979-A140-6F2AE7E42F97}" presName="Name13" presStyleLbl="parChTrans1D2" presStyleIdx="1" presStyleCnt="3"/>
      <dgm:spPr/>
      <dgm:t>
        <a:bodyPr/>
        <a:lstStyle/>
        <a:p>
          <a:endParaRPr lang="el-GR"/>
        </a:p>
      </dgm:t>
    </dgm:pt>
    <dgm:pt modelId="{93BD62E4-EBC2-47AA-A6E4-F5F824E56E70}" type="pres">
      <dgm:prSet presAssocID="{4941866E-A36B-4375-AC8E-CCD8E70F5487}" presName="childText" presStyleLbl="bgAcc1" presStyleIdx="1" presStyleCnt="3">
        <dgm:presLayoutVars>
          <dgm:bulletEnabled val="1"/>
        </dgm:presLayoutVars>
      </dgm:prSet>
      <dgm:spPr/>
      <dgm:t>
        <a:bodyPr/>
        <a:lstStyle/>
        <a:p>
          <a:endParaRPr lang="el-GR"/>
        </a:p>
      </dgm:t>
    </dgm:pt>
    <dgm:pt modelId="{39C30357-7C74-4AFA-9D47-30BC7B8DBCB8}" type="pres">
      <dgm:prSet presAssocID="{67DEF51D-832E-49B2-86DD-4C0F69EF1197}" presName="Name13" presStyleLbl="parChTrans1D2" presStyleIdx="2" presStyleCnt="3"/>
      <dgm:spPr/>
      <dgm:t>
        <a:bodyPr/>
        <a:lstStyle/>
        <a:p>
          <a:endParaRPr lang="el-GR"/>
        </a:p>
      </dgm:t>
    </dgm:pt>
    <dgm:pt modelId="{2E6B6F8E-488C-430D-8C02-F62C2A9EE429}" type="pres">
      <dgm:prSet presAssocID="{ADBBA545-CE0A-4475-82A0-7B4C70870621}" presName="childText" presStyleLbl="bgAcc1" presStyleIdx="2" presStyleCnt="3">
        <dgm:presLayoutVars>
          <dgm:bulletEnabled val="1"/>
        </dgm:presLayoutVars>
      </dgm:prSet>
      <dgm:spPr/>
      <dgm:t>
        <a:bodyPr/>
        <a:lstStyle/>
        <a:p>
          <a:endParaRPr lang="el-GR"/>
        </a:p>
      </dgm:t>
    </dgm:pt>
  </dgm:ptLst>
  <dgm:cxnLst>
    <dgm:cxn modelId="{00994742-58A0-4193-B25E-E6E5B8AA9CDC}" type="presOf" srcId="{B0F98DA5-441C-43AF-A54C-2EB1461F0C04}" destId="{1F72CBBE-02AE-4276-9EC5-3DBC750F59B1}" srcOrd="0" destOrd="0" presId="urn:microsoft.com/office/officeart/2005/8/layout/hierarchy3"/>
    <dgm:cxn modelId="{6768A177-8456-4ECE-97B0-D242B78D2BE3}" srcId="{99E1D05C-2941-4150-93E2-6736FA27ED60}" destId="{B0F98DA5-441C-43AF-A54C-2EB1461F0C04}" srcOrd="0" destOrd="0" parTransId="{8C3CBF40-B6A8-4282-8FE2-693E9C46F86A}" sibTransId="{9B0E84CE-CD46-46A6-B346-A1934E79115F}"/>
    <dgm:cxn modelId="{537A88EA-10ED-49DF-B1C3-BD7047EA3AF0}" srcId="{218A83E5-90EE-4483-815E-904666BF77EC}" destId="{ADBBA545-CE0A-4475-82A0-7B4C70870621}" srcOrd="1" destOrd="0" parTransId="{67DEF51D-832E-49B2-86DD-4C0F69EF1197}" sibTransId="{47D1C38C-D67F-4CF8-A6C9-A31E68CA6093}"/>
    <dgm:cxn modelId="{40730059-7A0B-4925-BFEC-6B0872452144}" srcId="{B0F98DA5-441C-43AF-A54C-2EB1461F0C04}" destId="{7409DB69-D70A-4602-9A1C-96E4DB829755}" srcOrd="0" destOrd="0" parTransId="{67E23CC4-398F-4B88-896B-F352A193E5B8}" sibTransId="{097B8AB2-02EC-4427-ACBA-D1BEC3A89C9F}"/>
    <dgm:cxn modelId="{B7D5FDC7-810C-4D04-8587-DE3F957C978B}" type="presOf" srcId="{02ADF1E7-9EA5-4979-A140-6F2AE7E42F97}" destId="{0998D15C-61AC-4FB1-AD20-84355C30692A}" srcOrd="0" destOrd="0" presId="urn:microsoft.com/office/officeart/2005/8/layout/hierarchy3"/>
    <dgm:cxn modelId="{27D21C1B-EF1C-478A-874F-4B799D19F801}" srcId="{218A83E5-90EE-4483-815E-904666BF77EC}" destId="{4941866E-A36B-4375-AC8E-CCD8E70F5487}" srcOrd="0" destOrd="0" parTransId="{02ADF1E7-9EA5-4979-A140-6F2AE7E42F97}" sibTransId="{5F64F3AC-A4FA-4DA0-B913-197BF65884EE}"/>
    <dgm:cxn modelId="{48637D54-EDD0-4081-9B6F-CEEDF76CDAF3}" srcId="{99E1D05C-2941-4150-93E2-6736FA27ED60}" destId="{218A83E5-90EE-4483-815E-904666BF77EC}" srcOrd="1" destOrd="0" parTransId="{46F67554-BDEA-4F89-8F62-33B218327672}" sibTransId="{51C7D11A-A75B-42CD-865D-8C7A5E1C1982}"/>
    <dgm:cxn modelId="{C8C7ACB2-7E42-48CD-8BE9-4A37F4771261}" type="presOf" srcId="{218A83E5-90EE-4483-815E-904666BF77EC}" destId="{29FF3360-58E4-4514-B72C-95496AD1AFB5}" srcOrd="0" destOrd="0" presId="urn:microsoft.com/office/officeart/2005/8/layout/hierarchy3"/>
    <dgm:cxn modelId="{D158291E-48D5-4973-BB33-616A17B7A93C}" type="presOf" srcId="{4941866E-A36B-4375-AC8E-CCD8E70F5487}" destId="{93BD62E4-EBC2-47AA-A6E4-F5F824E56E70}" srcOrd="0" destOrd="0" presId="urn:microsoft.com/office/officeart/2005/8/layout/hierarchy3"/>
    <dgm:cxn modelId="{4C03FE4D-9E16-45B6-8FA9-8BB551EA1AF6}" type="presOf" srcId="{67E23CC4-398F-4B88-896B-F352A193E5B8}" destId="{CBDEEB8F-D53F-49A7-AE7E-5ADF2345DA85}" srcOrd="0" destOrd="0" presId="urn:microsoft.com/office/officeart/2005/8/layout/hierarchy3"/>
    <dgm:cxn modelId="{2C0B278A-B89B-4E7E-B67A-9F5601B5E6FD}" type="presOf" srcId="{99E1D05C-2941-4150-93E2-6736FA27ED60}" destId="{3682DC84-EFF3-4C75-996A-8E8F670FC485}" srcOrd="0" destOrd="0" presId="urn:microsoft.com/office/officeart/2005/8/layout/hierarchy3"/>
    <dgm:cxn modelId="{9DC6F49E-6EC0-4FB3-8A0C-D03DD07B3A58}" type="presOf" srcId="{218A83E5-90EE-4483-815E-904666BF77EC}" destId="{401FFE82-22C3-418F-9100-2D1D344F6C74}" srcOrd="1" destOrd="0" presId="urn:microsoft.com/office/officeart/2005/8/layout/hierarchy3"/>
    <dgm:cxn modelId="{97BB4871-4318-4C24-ADAD-3E7C82C53BDB}" type="presOf" srcId="{B0F98DA5-441C-43AF-A54C-2EB1461F0C04}" destId="{CD5CCDC0-F7EA-4700-AA50-280DC752FF2A}" srcOrd="1" destOrd="0" presId="urn:microsoft.com/office/officeart/2005/8/layout/hierarchy3"/>
    <dgm:cxn modelId="{45E4AD28-A1EB-4265-B3F3-1C01ADC306DB}" type="presOf" srcId="{7409DB69-D70A-4602-9A1C-96E4DB829755}" destId="{E37ED5DD-83DD-41D1-82E4-805F7A7B6CC5}" srcOrd="0" destOrd="0" presId="urn:microsoft.com/office/officeart/2005/8/layout/hierarchy3"/>
    <dgm:cxn modelId="{6F73FC1F-3818-4423-9A49-F249A678A16B}" type="presOf" srcId="{ADBBA545-CE0A-4475-82A0-7B4C70870621}" destId="{2E6B6F8E-488C-430D-8C02-F62C2A9EE429}" srcOrd="0" destOrd="0" presId="urn:microsoft.com/office/officeart/2005/8/layout/hierarchy3"/>
    <dgm:cxn modelId="{496CE914-43C7-42DD-997C-C0C7FBD15000}" type="presOf" srcId="{67DEF51D-832E-49B2-86DD-4C0F69EF1197}" destId="{39C30357-7C74-4AFA-9D47-30BC7B8DBCB8}" srcOrd="0" destOrd="0" presId="urn:microsoft.com/office/officeart/2005/8/layout/hierarchy3"/>
    <dgm:cxn modelId="{D17E544C-8CFB-496A-9346-2F4AC7C5D6CE}" type="presParOf" srcId="{3682DC84-EFF3-4C75-996A-8E8F670FC485}" destId="{4AEB6C0A-9752-4BD3-886E-81EE984A9845}" srcOrd="0" destOrd="0" presId="urn:microsoft.com/office/officeart/2005/8/layout/hierarchy3"/>
    <dgm:cxn modelId="{BA88A60A-94E3-44E3-A05B-0ED3E00126C5}" type="presParOf" srcId="{4AEB6C0A-9752-4BD3-886E-81EE984A9845}" destId="{EF25BEB2-6783-4217-A4EE-B762EEEC8645}" srcOrd="0" destOrd="0" presId="urn:microsoft.com/office/officeart/2005/8/layout/hierarchy3"/>
    <dgm:cxn modelId="{3D06C668-5E94-436A-935A-A4336C5B86C9}" type="presParOf" srcId="{EF25BEB2-6783-4217-A4EE-B762EEEC8645}" destId="{1F72CBBE-02AE-4276-9EC5-3DBC750F59B1}" srcOrd="0" destOrd="0" presId="urn:microsoft.com/office/officeart/2005/8/layout/hierarchy3"/>
    <dgm:cxn modelId="{E021F365-254B-4E37-8427-45A1094AF3A5}" type="presParOf" srcId="{EF25BEB2-6783-4217-A4EE-B762EEEC8645}" destId="{CD5CCDC0-F7EA-4700-AA50-280DC752FF2A}" srcOrd="1" destOrd="0" presId="urn:microsoft.com/office/officeart/2005/8/layout/hierarchy3"/>
    <dgm:cxn modelId="{DA97720F-56E4-4551-849D-EE18E45632DB}" type="presParOf" srcId="{4AEB6C0A-9752-4BD3-886E-81EE984A9845}" destId="{15BB6089-3BF6-458D-8CA3-D3162BDFD22A}" srcOrd="1" destOrd="0" presId="urn:microsoft.com/office/officeart/2005/8/layout/hierarchy3"/>
    <dgm:cxn modelId="{EC6FDFF8-1377-4896-8D47-E6DF97258263}" type="presParOf" srcId="{15BB6089-3BF6-458D-8CA3-D3162BDFD22A}" destId="{CBDEEB8F-D53F-49A7-AE7E-5ADF2345DA85}" srcOrd="0" destOrd="0" presId="urn:microsoft.com/office/officeart/2005/8/layout/hierarchy3"/>
    <dgm:cxn modelId="{72513F36-12C9-469D-8AD2-1256DD84F4DB}" type="presParOf" srcId="{15BB6089-3BF6-458D-8CA3-D3162BDFD22A}" destId="{E37ED5DD-83DD-41D1-82E4-805F7A7B6CC5}" srcOrd="1" destOrd="0" presId="urn:microsoft.com/office/officeart/2005/8/layout/hierarchy3"/>
    <dgm:cxn modelId="{375003CD-8FA1-4514-9479-F9A3724E34E4}" type="presParOf" srcId="{3682DC84-EFF3-4C75-996A-8E8F670FC485}" destId="{5A93FABA-569B-4842-84BA-1DB34E831241}" srcOrd="1" destOrd="0" presId="urn:microsoft.com/office/officeart/2005/8/layout/hierarchy3"/>
    <dgm:cxn modelId="{33B8D1D3-7010-4EE0-B1BF-26C68FF67446}" type="presParOf" srcId="{5A93FABA-569B-4842-84BA-1DB34E831241}" destId="{E97F2BA2-2C11-4ED3-8937-BD7F6718775A}" srcOrd="0" destOrd="0" presId="urn:microsoft.com/office/officeart/2005/8/layout/hierarchy3"/>
    <dgm:cxn modelId="{52CC5A05-C615-4378-B5EF-EAE5D95471E7}" type="presParOf" srcId="{E97F2BA2-2C11-4ED3-8937-BD7F6718775A}" destId="{29FF3360-58E4-4514-B72C-95496AD1AFB5}" srcOrd="0" destOrd="0" presId="urn:microsoft.com/office/officeart/2005/8/layout/hierarchy3"/>
    <dgm:cxn modelId="{0AFA9FFC-9B5C-4FA9-864C-7BAA1861AD1B}" type="presParOf" srcId="{E97F2BA2-2C11-4ED3-8937-BD7F6718775A}" destId="{401FFE82-22C3-418F-9100-2D1D344F6C74}" srcOrd="1" destOrd="0" presId="urn:microsoft.com/office/officeart/2005/8/layout/hierarchy3"/>
    <dgm:cxn modelId="{2E770F55-BDFD-453A-A789-44C1FE2B443C}" type="presParOf" srcId="{5A93FABA-569B-4842-84BA-1DB34E831241}" destId="{7A9D2038-5E46-4B08-9C44-5C0DB55A11CF}" srcOrd="1" destOrd="0" presId="urn:microsoft.com/office/officeart/2005/8/layout/hierarchy3"/>
    <dgm:cxn modelId="{EF3AF7A6-DFFE-4A36-B981-E22A72071F22}" type="presParOf" srcId="{7A9D2038-5E46-4B08-9C44-5C0DB55A11CF}" destId="{0998D15C-61AC-4FB1-AD20-84355C30692A}" srcOrd="0" destOrd="0" presId="urn:microsoft.com/office/officeart/2005/8/layout/hierarchy3"/>
    <dgm:cxn modelId="{A1CB5058-F3D2-4F00-9B80-0ECDA73477F9}" type="presParOf" srcId="{7A9D2038-5E46-4B08-9C44-5C0DB55A11CF}" destId="{93BD62E4-EBC2-47AA-A6E4-F5F824E56E70}" srcOrd="1" destOrd="0" presId="urn:microsoft.com/office/officeart/2005/8/layout/hierarchy3"/>
    <dgm:cxn modelId="{CA309216-41DF-42D7-938F-97C4249B0073}" type="presParOf" srcId="{7A9D2038-5E46-4B08-9C44-5C0DB55A11CF}" destId="{39C30357-7C74-4AFA-9D47-30BC7B8DBCB8}" srcOrd="2" destOrd="0" presId="urn:microsoft.com/office/officeart/2005/8/layout/hierarchy3"/>
    <dgm:cxn modelId="{0934BDFE-1E79-493C-A59B-131F40642233}" type="presParOf" srcId="{7A9D2038-5E46-4B08-9C44-5C0DB55A11CF}" destId="{2E6B6F8E-488C-430D-8C02-F62C2A9EE42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AEE134-5B58-43C1-A1DE-90FB6CD0E25C}"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el-GR"/>
        </a:p>
      </dgm:t>
    </dgm:pt>
    <dgm:pt modelId="{96599B54-4446-4AFE-A0B3-2FCF593849DA}">
      <dgm:prSet/>
      <dgm:spPr/>
      <dgm:t>
        <a:bodyPr/>
        <a:lstStyle/>
        <a:p>
          <a:pPr algn="just" rtl="0"/>
          <a:r>
            <a:rPr lang="en-GB" dirty="0" smtClean="0"/>
            <a:t>External expertise and service costs include expenditure paid on the basis of contracts or written agreements, against invoices or requests for reimbursement to external service providers who are subcontracted to carry out certain tasks/activities linked to delivery of the project.</a:t>
          </a:r>
          <a:endParaRPr lang="el-GR" dirty="0"/>
        </a:p>
      </dgm:t>
    </dgm:pt>
    <dgm:pt modelId="{05E1BD17-D85F-4867-AAF9-6DB45C71BBA2}" type="parTrans" cxnId="{D7C315E5-5238-4AE6-B185-019679E6670F}">
      <dgm:prSet/>
      <dgm:spPr/>
      <dgm:t>
        <a:bodyPr/>
        <a:lstStyle/>
        <a:p>
          <a:endParaRPr lang="el-GR"/>
        </a:p>
      </dgm:t>
    </dgm:pt>
    <dgm:pt modelId="{C52C5FF8-E5D3-42B8-81DE-4F0C53672AD8}" type="sibTrans" cxnId="{D7C315E5-5238-4AE6-B185-019679E6670F}">
      <dgm:prSet/>
      <dgm:spPr/>
      <dgm:t>
        <a:bodyPr/>
        <a:lstStyle/>
        <a:p>
          <a:endParaRPr lang="el-GR"/>
        </a:p>
      </dgm:t>
    </dgm:pt>
    <dgm:pt modelId="{65A496F4-6A84-44E6-B8B1-4D8C2C77A93F}" type="pres">
      <dgm:prSet presAssocID="{5AAEE134-5B58-43C1-A1DE-90FB6CD0E25C}" presName="Name0" presStyleCnt="0">
        <dgm:presLayoutVars>
          <dgm:chMax val="7"/>
          <dgm:dir/>
          <dgm:animLvl val="lvl"/>
          <dgm:resizeHandles val="exact"/>
        </dgm:presLayoutVars>
      </dgm:prSet>
      <dgm:spPr/>
      <dgm:t>
        <a:bodyPr/>
        <a:lstStyle/>
        <a:p>
          <a:endParaRPr lang="el-GR"/>
        </a:p>
      </dgm:t>
    </dgm:pt>
    <dgm:pt modelId="{CA4607DA-BA77-445F-A2F3-EFB8F29DDDEE}" type="pres">
      <dgm:prSet presAssocID="{96599B54-4446-4AFE-A0B3-2FCF593849DA}" presName="circle1" presStyleLbl="node1" presStyleIdx="0" presStyleCnt="1"/>
      <dgm:spPr/>
    </dgm:pt>
    <dgm:pt modelId="{27C6D6A1-B12B-463C-871F-BD81DBA75B96}" type="pres">
      <dgm:prSet presAssocID="{96599B54-4446-4AFE-A0B3-2FCF593849DA}" presName="space" presStyleCnt="0"/>
      <dgm:spPr/>
    </dgm:pt>
    <dgm:pt modelId="{8F08CB7D-6327-4B89-86ED-108DB82A067A}" type="pres">
      <dgm:prSet presAssocID="{96599B54-4446-4AFE-A0B3-2FCF593849DA}" presName="rect1" presStyleLbl="alignAcc1" presStyleIdx="0" presStyleCnt="1" custScaleX="110562" custLinFactNeighborX="5866"/>
      <dgm:spPr/>
      <dgm:t>
        <a:bodyPr/>
        <a:lstStyle/>
        <a:p>
          <a:endParaRPr lang="el-GR"/>
        </a:p>
      </dgm:t>
    </dgm:pt>
    <dgm:pt modelId="{BED8891B-3923-4090-8025-2451481EF301}" type="pres">
      <dgm:prSet presAssocID="{96599B54-4446-4AFE-A0B3-2FCF593849DA}" presName="rect1ParTxNoCh" presStyleLbl="alignAcc1" presStyleIdx="0" presStyleCnt="1">
        <dgm:presLayoutVars>
          <dgm:chMax val="1"/>
          <dgm:bulletEnabled val="1"/>
        </dgm:presLayoutVars>
      </dgm:prSet>
      <dgm:spPr/>
      <dgm:t>
        <a:bodyPr/>
        <a:lstStyle/>
        <a:p>
          <a:endParaRPr lang="el-GR"/>
        </a:p>
      </dgm:t>
    </dgm:pt>
  </dgm:ptLst>
  <dgm:cxnLst>
    <dgm:cxn modelId="{CF13264F-DB9D-43C4-A7D8-A16DAC2BD178}" type="presOf" srcId="{96599B54-4446-4AFE-A0B3-2FCF593849DA}" destId="{8F08CB7D-6327-4B89-86ED-108DB82A067A}" srcOrd="0" destOrd="0" presId="urn:microsoft.com/office/officeart/2005/8/layout/target3"/>
    <dgm:cxn modelId="{D7C315E5-5238-4AE6-B185-019679E6670F}" srcId="{5AAEE134-5B58-43C1-A1DE-90FB6CD0E25C}" destId="{96599B54-4446-4AFE-A0B3-2FCF593849DA}" srcOrd="0" destOrd="0" parTransId="{05E1BD17-D85F-4867-AAF9-6DB45C71BBA2}" sibTransId="{C52C5FF8-E5D3-42B8-81DE-4F0C53672AD8}"/>
    <dgm:cxn modelId="{763985A9-46D4-4302-B644-5AC4FE6FDE36}" type="presOf" srcId="{96599B54-4446-4AFE-A0B3-2FCF593849DA}" destId="{BED8891B-3923-4090-8025-2451481EF301}" srcOrd="1" destOrd="0" presId="urn:microsoft.com/office/officeart/2005/8/layout/target3"/>
    <dgm:cxn modelId="{20C3ED6D-98E5-406F-9264-CDC9E9596E96}" type="presOf" srcId="{5AAEE134-5B58-43C1-A1DE-90FB6CD0E25C}" destId="{65A496F4-6A84-44E6-B8B1-4D8C2C77A93F}" srcOrd="0" destOrd="0" presId="urn:microsoft.com/office/officeart/2005/8/layout/target3"/>
    <dgm:cxn modelId="{D0994F74-1C8E-4E5F-8E1E-5037287BB990}" type="presParOf" srcId="{65A496F4-6A84-44E6-B8B1-4D8C2C77A93F}" destId="{CA4607DA-BA77-445F-A2F3-EFB8F29DDDEE}" srcOrd="0" destOrd="0" presId="urn:microsoft.com/office/officeart/2005/8/layout/target3"/>
    <dgm:cxn modelId="{90506DDA-2271-4D9D-95C5-93A3083F58C2}" type="presParOf" srcId="{65A496F4-6A84-44E6-B8B1-4D8C2C77A93F}" destId="{27C6D6A1-B12B-463C-871F-BD81DBA75B96}" srcOrd="1" destOrd="0" presId="urn:microsoft.com/office/officeart/2005/8/layout/target3"/>
    <dgm:cxn modelId="{BF0CD734-EF5A-4BFF-B417-C51EBC616B37}" type="presParOf" srcId="{65A496F4-6A84-44E6-B8B1-4D8C2C77A93F}" destId="{8F08CB7D-6327-4B89-86ED-108DB82A067A}" srcOrd="2" destOrd="0" presId="urn:microsoft.com/office/officeart/2005/8/layout/target3"/>
    <dgm:cxn modelId="{0FF064DF-DA4A-4866-8925-30EF44A001DC}" type="presParOf" srcId="{65A496F4-6A84-44E6-B8B1-4D8C2C77A93F}" destId="{BED8891B-3923-4090-8025-2451481EF30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166CA4-1CEF-4F89-A92D-C8240D670F6B}" type="doc">
      <dgm:prSet loTypeId="urn:microsoft.com/office/officeart/2005/8/layout/radial6" loCatId="cycle" qsTypeId="urn:microsoft.com/office/officeart/2005/8/quickstyle/3d1" qsCatId="3D" csTypeId="urn:microsoft.com/office/officeart/2005/8/colors/accent0_2" csCatId="mainScheme" phldr="1"/>
      <dgm:spPr/>
      <dgm:t>
        <a:bodyPr/>
        <a:lstStyle/>
        <a:p>
          <a:endParaRPr lang="el-GR"/>
        </a:p>
      </dgm:t>
    </dgm:pt>
    <dgm:pt modelId="{9A5D0C2F-7D24-4BE9-B4AA-6B8CA7B33E80}">
      <dgm:prSet phldrT="[Κείμενο]"/>
      <dgm:spPr/>
      <dgm:t>
        <a:bodyPr/>
        <a:lstStyle/>
        <a:p>
          <a:r>
            <a:rPr lang="en-US" dirty="0" smtClean="0"/>
            <a:t>FLC</a:t>
          </a:r>
          <a:endParaRPr lang="el-GR" dirty="0"/>
        </a:p>
      </dgm:t>
    </dgm:pt>
    <dgm:pt modelId="{CBDAEAC0-CF30-4B08-A51C-A282D570F0CD}" type="parTrans" cxnId="{8569E0FE-0815-46DA-8E2F-5CFB23DA3690}">
      <dgm:prSet/>
      <dgm:spPr/>
      <dgm:t>
        <a:bodyPr/>
        <a:lstStyle/>
        <a:p>
          <a:endParaRPr lang="el-GR"/>
        </a:p>
      </dgm:t>
    </dgm:pt>
    <dgm:pt modelId="{07EBE573-9A18-4601-A179-C409D6686139}" type="sibTrans" cxnId="{8569E0FE-0815-46DA-8E2F-5CFB23DA3690}">
      <dgm:prSet/>
      <dgm:spPr/>
      <dgm:t>
        <a:bodyPr/>
        <a:lstStyle/>
        <a:p>
          <a:endParaRPr lang="el-GR"/>
        </a:p>
      </dgm:t>
    </dgm:pt>
    <dgm:pt modelId="{42749B16-8526-410A-BC3A-D5E3B599E2BE}">
      <dgm:prSet phldrT="[Κείμενο]"/>
      <dgm:spPr/>
      <dgm:t>
        <a:bodyPr/>
        <a:lstStyle/>
        <a:p>
          <a:r>
            <a:rPr lang="en-GB" dirty="0" smtClean="0">
              <a:latin typeface="Calibri" panose="020F0502020204030204" pitchFamily="34" charset="0"/>
            </a:rPr>
            <a:t>Evidence of the selection process</a:t>
          </a:r>
          <a:endParaRPr lang="el-GR" dirty="0"/>
        </a:p>
      </dgm:t>
    </dgm:pt>
    <dgm:pt modelId="{BED6F00E-3C99-4FB7-93C1-8F96048DA8B0}" type="parTrans" cxnId="{A579D6BF-D328-495E-8BCF-8884CCAD2799}">
      <dgm:prSet/>
      <dgm:spPr/>
      <dgm:t>
        <a:bodyPr/>
        <a:lstStyle/>
        <a:p>
          <a:endParaRPr lang="el-GR"/>
        </a:p>
      </dgm:t>
    </dgm:pt>
    <dgm:pt modelId="{A6A4B4F5-2E55-46E0-B5F6-A8655F6088E4}" type="sibTrans" cxnId="{A579D6BF-D328-495E-8BCF-8884CCAD2799}">
      <dgm:prSet/>
      <dgm:spPr/>
      <dgm:t>
        <a:bodyPr/>
        <a:lstStyle/>
        <a:p>
          <a:endParaRPr lang="el-GR"/>
        </a:p>
      </dgm:t>
    </dgm:pt>
    <dgm:pt modelId="{B3A33DA5-9D70-4285-A5EE-11CB0A364ED8}">
      <dgm:prSet phldrT="[Κείμενο]"/>
      <dgm:spPr/>
      <dgm:t>
        <a:bodyPr/>
        <a:lstStyle/>
        <a:p>
          <a:r>
            <a:rPr lang="en-GB" dirty="0" smtClean="0">
              <a:latin typeface="Calibri" panose="020F0502020204030204" pitchFamily="34" charset="0"/>
            </a:rPr>
            <a:t>Contract </a:t>
          </a:r>
          <a:endParaRPr lang="el-GR" dirty="0"/>
        </a:p>
      </dgm:t>
    </dgm:pt>
    <dgm:pt modelId="{BFFF1AD9-EDB4-48C5-9AA3-955D5FFD0FAB}" type="parTrans" cxnId="{923003DB-773E-4273-9C73-581A5CC3D1A8}">
      <dgm:prSet/>
      <dgm:spPr/>
      <dgm:t>
        <a:bodyPr/>
        <a:lstStyle/>
        <a:p>
          <a:endParaRPr lang="el-GR"/>
        </a:p>
      </dgm:t>
    </dgm:pt>
    <dgm:pt modelId="{941FB541-E3C5-4ED5-8890-C980995C69C4}" type="sibTrans" cxnId="{923003DB-773E-4273-9C73-581A5CC3D1A8}">
      <dgm:prSet/>
      <dgm:spPr/>
      <dgm:t>
        <a:bodyPr/>
        <a:lstStyle/>
        <a:p>
          <a:endParaRPr lang="el-GR"/>
        </a:p>
      </dgm:t>
    </dgm:pt>
    <dgm:pt modelId="{2FF0059C-1D78-40FE-A41D-1BFF0B6A4079}">
      <dgm:prSet phldrT="[Κείμενο]"/>
      <dgm:spPr/>
      <dgm:t>
        <a:bodyPr/>
        <a:lstStyle/>
        <a:p>
          <a:r>
            <a:rPr lang="en-GB" dirty="0" smtClean="0">
              <a:latin typeface="Calibri" panose="020F0502020204030204" pitchFamily="34" charset="0"/>
            </a:rPr>
            <a:t>Invoice</a:t>
          </a:r>
          <a:endParaRPr lang="el-GR" dirty="0"/>
        </a:p>
      </dgm:t>
    </dgm:pt>
    <dgm:pt modelId="{9BACB024-112E-4EE8-8670-CBA378D93CEE}" type="parTrans" cxnId="{C7FF38EE-3B07-4673-9C29-206691B15C0A}">
      <dgm:prSet/>
      <dgm:spPr/>
      <dgm:t>
        <a:bodyPr/>
        <a:lstStyle/>
        <a:p>
          <a:endParaRPr lang="el-GR"/>
        </a:p>
      </dgm:t>
    </dgm:pt>
    <dgm:pt modelId="{72D2AE3B-F7C2-4A81-B3BA-9181E33B397F}" type="sibTrans" cxnId="{C7FF38EE-3B07-4673-9C29-206691B15C0A}">
      <dgm:prSet/>
      <dgm:spPr/>
      <dgm:t>
        <a:bodyPr/>
        <a:lstStyle/>
        <a:p>
          <a:endParaRPr lang="el-GR"/>
        </a:p>
      </dgm:t>
    </dgm:pt>
    <dgm:pt modelId="{023DEA27-D6D3-4A9F-8E72-21C85BB9ECFC}">
      <dgm:prSet phldrT="[Κείμενο]"/>
      <dgm:spPr/>
      <dgm:t>
        <a:bodyPr/>
        <a:lstStyle/>
        <a:p>
          <a:r>
            <a:rPr lang="en-GB" dirty="0" smtClean="0">
              <a:latin typeface="Calibri" panose="020F0502020204030204" pitchFamily="34" charset="0"/>
            </a:rPr>
            <a:t>Proof of payment</a:t>
          </a:r>
          <a:endParaRPr lang="el-GR" dirty="0"/>
        </a:p>
      </dgm:t>
    </dgm:pt>
    <dgm:pt modelId="{1368E361-4462-46F2-BD74-7F5B20F3D0EE}" type="parTrans" cxnId="{242C09D2-9DCA-433E-953A-C6B4C045B527}">
      <dgm:prSet/>
      <dgm:spPr/>
      <dgm:t>
        <a:bodyPr/>
        <a:lstStyle/>
        <a:p>
          <a:endParaRPr lang="el-GR"/>
        </a:p>
      </dgm:t>
    </dgm:pt>
    <dgm:pt modelId="{98BEAC29-C875-4578-92D5-18CEACEFC6DE}" type="sibTrans" cxnId="{242C09D2-9DCA-433E-953A-C6B4C045B527}">
      <dgm:prSet/>
      <dgm:spPr/>
      <dgm:t>
        <a:bodyPr/>
        <a:lstStyle/>
        <a:p>
          <a:endParaRPr lang="el-GR"/>
        </a:p>
      </dgm:t>
    </dgm:pt>
    <dgm:pt modelId="{06513EF2-84AA-4815-8368-C9EFD521EA96}">
      <dgm:prSet phldrT="[Κείμενο]"/>
      <dgm:spPr/>
      <dgm:t>
        <a:bodyPr/>
        <a:lstStyle/>
        <a:p>
          <a:r>
            <a:rPr lang="en-US" dirty="0" smtClean="0"/>
            <a:t>Deliverable</a:t>
          </a:r>
          <a:endParaRPr lang="el-GR" dirty="0"/>
        </a:p>
      </dgm:t>
    </dgm:pt>
    <dgm:pt modelId="{F16245BA-1243-404B-B512-903A21ABEC3A}" type="parTrans" cxnId="{B54B9462-B06E-41D5-904D-BAC5AB5C50D8}">
      <dgm:prSet/>
      <dgm:spPr/>
      <dgm:t>
        <a:bodyPr/>
        <a:lstStyle/>
        <a:p>
          <a:endParaRPr lang="el-GR"/>
        </a:p>
      </dgm:t>
    </dgm:pt>
    <dgm:pt modelId="{5364B117-56E3-459D-9103-E926F9BE2486}" type="sibTrans" cxnId="{B54B9462-B06E-41D5-904D-BAC5AB5C50D8}">
      <dgm:prSet/>
      <dgm:spPr/>
      <dgm:t>
        <a:bodyPr/>
        <a:lstStyle/>
        <a:p>
          <a:endParaRPr lang="el-GR"/>
        </a:p>
      </dgm:t>
    </dgm:pt>
    <dgm:pt modelId="{1A6CCDE9-257C-4919-B44B-7A55A196792E}" type="pres">
      <dgm:prSet presAssocID="{F5166CA4-1CEF-4F89-A92D-C8240D670F6B}" presName="Name0" presStyleCnt="0">
        <dgm:presLayoutVars>
          <dgm:chMax val="1"/>
          <dgm:dir/>
          <dgm:animLvl val="ctr"/>
          <dgm:resizeHandles val="exact"/>
        </dgm:presLayoutVars>
      </dgm:prSet>
      <dgm:spPr/>
      <dgm:t>
        <a:bodyPr/>
        <a:lstStyle/>
        <a:p>
          <a:endParaRPr lang="el-GR"/>
        </a:p>
      </dgm:t>
    </dgm:pt>
    <dgm:pt modelId="{C5C5C57E-FF73-4E9D-A647-08C725C637CE}" type="pres">
      <dgm:prSet presAssocID="{9A5D0C2F-7D24-4BE9-B4AA-6B8CA7B33E80}" presName="centerShape" presStyleLbl="node0" presStyleIdx="0" presStyleCnt="1"/>
      <dgm:spPr/>
      <dgm:t>
        <a:bodyPr/>
        <a:lstStyle/>
        <a:p>
          <a:endParaRPr lang="el-GR"/>
        </a:p>
      </dgm:t>
    </dgm:pt>
    <dgm:pt modelId="{3C492812-D2EE-4DF8-9B58-601C6518B9AC}" type="pres">
      <dgm:prSet presAssocID="{42749B16-8526-410A-BC3A-D5E3B599E2BE}" presName="node" presStyleLbl="node1" presStyleIdx="0" presStyleCnt="5">
        <dgm:presLayoutVars>
          <dgm:bulletEnabled val="1"/>
        </dgm:presLayoutVars>
      </dgm:prSet>
      <dgm:spPr/>
      <dgm:t>
        <a:bodyPr/>
        <a:lstStyle/>
        <a:p>
          <a:endParaRPr lang="el-GR"/>
        </a:p>
      </dgm:t>
    </dgm:pt>
    <dgm:pt modelId="{1ED29E9B-B6AE-4661-82AA-6862AF73434F}" type="pres">
      <dgm:prSet presAssocID="{42749B16-8526-410A-BC3A-D5E3B599E2BE}" presName="dummy" presStyleCnt="0"/>
      <dgm:spPr/>
    </dgm:pt>
    <dgm:pt modelId="{BA3DD456-8410-47EA-98F3-8B399128401B}" type="pres">
      <dgm:prSet presAssocID="{A6A4B4F5-2E55-46E0-B5F6-A8655F6088E4}" presName="sibTrans" presStyleLbl="sibTrans2D1" presStyleIdx="0" presStyleCnt="5"/>
      <dgm:spPr/>
      <dgm:t>
        <a:bodyPr/>
        <a:lstStyle/>
        <a:p>
          <a:endParaRPr lang="el-GR"/>
        </a:p>
      </dgm:t>
    </dgm:pt>
    <dgm:pt modelId="{D14CBF2F-590D-40B0-A9B0-5C748987B1E3}" type="pres">
      <dgm:prSet presAssocID="{B3A33DA5-9D70-4285-A5EE-11CB0A364ED8}" presName="node" presStyleLbl="node1" presStyleIdx="1" presStyleCnt="5">
        <dgm:presLayoutVars>
          <dgm:bulletEnabled val="1"/>
        </dgm:presLayoutVars>
      </dgm:prSet>
      <dgm:spPr/>
      <dgm:t>
        <a:bodyPr/>
        <a:lstStyle/>
        <a:p>
          <a:endParaRPr lang="el-GR"/>
        </a:p>
      </dgm:t>
    </dgm:pt>
    <dgm:pt modelId="{A064C926-5ED8-4231-9768-947C8E46F1C0}" type="pres">
      <dgm:prSet presAssocID="{B3A33DA5-9D70-4285-A5EE-11CB0A364ED8}" presName="dummy" presStyleCnt="0"/>
      <dgm:spPr/>
    </dgm:pt>
    <dgm:pt modelId="{F1E7C4FB-B6CF-4565-A593-BF34F3FA6FDA}" type="pres">
      <dgm:prSet presAssocID="{941FB541-E3C5-4ED5-8890-C980995C69C4}" presName="sibTrans" presStyleLbl="sibTrans2D1" presStyleIdx="1" presStyleCnt="5"/>
      <dgm:spPr/>
      <dgm:t>
        <a:bodyPr/>
        <a:lstStyle/>
        <a:p>
          <a:endParaRPr lang="el-GR"/>
        </a:p>
      </dgm:t>
    </dgm:pt>
    <dgm:pt modelId="{E11B43DD-81C5-431A-958E-E5BB0DE263F6}" type="pres">
      <dgm:prSet presAssocID="{2FF0059C-1D78-40FE-A41D-1BFF0B6A4079}" presName="node" presStyleLbl="node1" presStyleIdx="2" presStyleCnt="5">
        <dgm:presLayoutVars>
          <dgm:bulletEnabled val="1"/>
        </dgm:presLayoutVars>
      </dgm:prSet>
      <dgm:spPr/>
      <dgm:t>
        <a:bodyPr/>
        <a:lstStyle/>
        <a:p>
          <a:endParaRPr lang="el-GR"/>
        </a:p>
      </dgm:t>
    </dgm:pt>
    <dgm:pt modelId="{17B7D85D-9B83-449E-8739-9CDF533CAB69}" type="pres">
      <dgm:prSet presAssocID="{2FF0059C-1D78-40FE-A41D-1BFF0B6A4079}" presName="dummy" presStyleCnt="0"/>
      <dgm:spPr/>
    </dgm:pt>
    <dgm:pt modelId="{78234700-A4EC-4DCE-A891-AA1945FCFD9B}" type="pres">
      <dgm:prSet presAssocID="{72D2AE3B-F7C2-4A81-B3BA-9181E33B397F}" presName="sibTrans" presStyleLbl="sibTrans2D1" presStyleIdx="2" presStyleCnt="5"/>
      <dgm:spPr/>
      <dgm:t>
        <a:bodyPr/>
        <a:lstStyle/>
        <a:p>
          <a:endParaRPr lang="el-GR"/>
        </a:p>
      </dgm:t>
    </dgm:pt>
    <dgm:pt modelId="{B07AE88B-2734-4824-A90F-F2831F7D97D7}" type="pres">
      <dgm:prSet presAssocID="{023DEA27-D6D3-4A9F-8E72-21C85BB9ECFC}" presName="node" presStyleLbl="node1" presStyleIdx="3" presStyleCnt="5">
        <dgm:presLayoutVars>
          <dgm:bulletEnabled val="1"/>
        </dgm:presLayoutVars>
      </dgm:prSet>
      <dgm:spPr/>
      <dgm:t>
        <a:bodyPr/>
        <a:lstStyle/>
        <a:p>
          <a:endParaRPr lang="el-GR"/>
        </a:p>
      </dgm:t>
    </dgm:pt>
    <dgm:pt modelId="{6A4B59DF-AEE4-4F64-A702-240418B077C5}" type="pres">
      <dgm:prSet presAssocID="{023DEA27-D6D3-4A9F-8E72-21C85BB9ECFC}" presName="dummy" presStyleCnt="0"/>
      <dgm:spPr/>
    </dgm:pt>
    <dgm:pt modelId="{5FD1E830-0BBD-4578-B77A-A9AE721B616B}" type="pres">
      <dgm:prSet presAssocID="{98BEAC29-C875-4578-92D5-18CEACEFC6DE}" presName="sibTrans" presStyleLbl="sibTrans2D1" presStyleIdx="3" presStyleCnt="5"/>
      <dgm:spPr/>
      <dgm:t>
        <a:bodyPr/>
        <a:lstStyle/>
        <a:p>
          <a:endParaRPr lang="el-GR"/>
        </a:p>
      </dgm:t>
    </dgm:pt>
    <dgm:pt modelId="{8A60E495-82D5-4BA5-871B-E1121270AD3A}" type="pres">
      <dgm:prSet presAssocID="{06513EF2-84AA-4815-8368-C9EFD521EA96}" presName="node" presStyleLbl="node1" presStyleIdx="4" presStyleCnt="5">
        <dgm:presLayoutVars>
          <dgm:bulletEnabled val="1"/>
        </dgm:presLayoutVars>
      </dgm:prSet>
      <dgm:spPr/>
      <dgm:t>
        <a:bodyPr/>
        <a:lstStyle/>
        <a:p>
          <a:endParaRPr lang="el-GR"/>
        </a:p>
      </dgm:t>
    </dgm:pt>
    <dgm:pt modelId="{6C4FBEE6-CC52-425F-AC53-40D1BE84F2BF}" type="pres">
      <dgm:prSet presAssocID="{06513EF2-84AA-4815-8368-C9EFD521EA96}" presName="dummy" presStyleCnt="0"/>
      <dgm:spPr/>
    </dgm:pt>
    <dgm:pt modelId="{4A5B8A90-7F60-424B-99AB-66B956FFFF4A}" type="pres">
      <dgm:prSet presAssocID="{5364B117-56E3-459D-9103-E926F9BE2486}" presName="sibTrans" presStyleLbl="sibTrans2D1" presStyleIdx="4" presStyleCnt="5"/>
      <dgm:spPr/>
      <dgm:t>
        <a:bodyPr/>
        <a:lstStyle/>
        <a:p>
          <a:endParaRPr lang="el-GR"/>
        </a:p>
      </dgm:t>
    </dgm:pt>
  </dgm:ptLst>
  <dgm:cxnLst>
    <dgm:cxn modelId="{43F20A68-21EF-4128-8F6E-0818743332FD}" type="presOf" srcId="{F5166CA4-1CEF-4F89-A92D-C8240D670F6B}" destId="{1A6CCDE9-257C-4919-B44B-7A55A196792E}" srcOrd="0" destOrd="0" presId="urn:microsoft.com/office/officeart/2005/8/layout/radial6"/>
    <dgm:cxn modelId="{075C17FB-D26D-4A30-830E-DA3FD785297D}" type="presOf" srcId="{42749B16-8526-410A-BC3A-D5E3B599E2BE}" destId="{3C492812-D2EE-4DF8-9B58-601C6518B9AC}" srcOrd="0" destOrd="0" presId="urn:microsoft.com/office/officeart/2005/8/layout/radial6"/>
    <dgm:cxn modelId="{A579D6BF-D328-495E-8BCF-8884CCAD2799}" srcId="{9A5D0C2F-7D24-4BE9-B4AA-6B8CA7B33E80}" destId="{42749B16-8526-410A-BC3A-D5E3B599E2BE}" srcOrd="0" destOrd="0" parTransId="{BED6F00E-3C99-4FB7-93C1-8F96048DA8B0}" sibTransId="{A6A4B4F5-2E55-46E0-B5F6-A8655F6088E4}"/>
    <dgm:cxn modelId="{319DDBF9-F186-4FD4-857D-04FF25945818}" type="presOf" srcId="{06513EF2-84AA-4815-8368-C9EFD521EA96}" destId="{8A60E495-82D5-4BA5-871B-E1121270AD3A}" srcOrd="0" destOrd="0" presId="urn:microsoft.com/office/officeart/2005/8/layout/radial6"/>
    <dgm:cxn modelId="{365B6160-02C9-424E-A517-CAC0EADF26B9}" type="presOf" srcId="{72D2AE3B-F7C2-4A81-B3BA-9181E33B397F}" destId="{78234700-A4EC-4DCE-A891-AA1945FCFD9B}" srcOrd="0" destOrd="0" presId="urn:microsoft.com/office/officeart/2005/8/layout/radial6"/>
    <dgm:cxn modelId="{923003DB-773E-4273-9C73-581A5CC3D1A8}" srcId="{9A5D0C2F-7D24-4BE9-B4AA-6B8CA7B33E80}" destId="{B3A33DA5-9D70-4285-A5EE-11CB0A364ED8}" srcOrd="1" destOrd="0" parTransId="{BFFF1AD9-EDB4-48C5-9AA3-955D5FFD0FAB}" sibTransId="{941FB541-E3C5-4ED5-8890-C980995C69C4}"/>
    <dgm:cxn modelId="{52FAF6FB-DF58-4BF9-A5EE-F5451ED5A2B1}" type="presOf" srcId="{941FB541-E3C5-4ED5-8890-C980995C69C4}" destId="{F1E7C4FB-B6CF-4565-A593-BF34F3FA6FDA}" srcOrd="0" destOrd="0" presId="urn:microsoft.com/office/officeart/2005/8/layout/radial6"/>
    <dgm:cxn modelId="{7C7D842A-2653-43AF-9A21-5103954AE3CC}" type="presOf" srcId="{B3A33DA5-9D70-4285-A5EE-11CB0A364ED8}" destId="{D14CBF2F-590D-40B0-A9B0-5C748987B1E3}" srcOrd="0" destOrd="0" presId="urn:microsoft.com/office/officeart/2005/8/layout/radial6"/>
    <dgm:cxn modelId="{8569E0FE-0815-46DA-8E2F-5CFB23DA3690}" srcId="{F5166CA4-1CEF-4F89-A92D-C8240D670F6B}" destId="{9A5D0C2F-7D24-4BE9-B4AA-6B8CA7B33E80}" srcOrd="0" destOrd="0" parTransId="{CBDAEAC0-CF30-4B08-A51C-A282D570F0CD}" sibTransId="{07EBE573-9A18-4601-A179-C409D6686139}"/>
    <dgm:cxn modelId="{4E563846-0454-4B55-BD5B-716E1BDCCD2F}" type="presOf" srcId="{2FF0059C-1D78-40FE-A41D-1BFF0B6A4079}" destId="{E11B43DD-81C5-431A-958E-E5BB0DE263F6}" srcOrd="0" destOrd="0" presId="urn:microsoft.com/office/officeart/2005/8/layout/radial6"/>
    <dgm:cxn modelId="{07AFCAAC-0DFB-4D82-BF91-55025E47BB70}" type="presOf" srcId="{5364B117-56E3-459D-9103-E926F9BE2486}" destId="{4A5B8A90-7F60-424B-99AB-66B956FFFF4A}" srcOrd="0" destOrd="0" presId="urn:microsoft.com/office/officeart/2005/8/layout/radial6"/>
    <dgm:cxn modelId="{C7FF38EE-3B07-4673-9C29-206691B15C0A}" srcId="{9A5D0C2F-7D24-4BE9-B4AA-6B8CA7B33E80}" destId="{2FF0059C-1D78-40FE-A41D-1BFF0B6A4079}" srcOrd="2" destOrd="0" parTransId="{9BACB024-112E-4EE8-8670-CBA378D93CEE}" sibTransId="{72D2AE3B-F7C2-4A81-B3BA-9181E33B397F}"/>
    <dgm:cxn modelId="{E5181CE5-A859-4F23-85A5-09B85CDDAC16}" type="presOf" srcId="{023DEA27-D6D3-4A9F-8E72-21C85BB9ECFC}" destId="{B07AE88B-2734-4824-A90F-F2831F7D97D7}" srcOrd="0" destOrd="0" presId="urn:microsoft.com/office/officeart/2005/8/layout/radial6"/>
    <dgm:cxn modelId="{B54B9462-B06E-41D5-904D-BAC5AB5C50D8}" srcId="{9A5D0C2F-7D24-4BE9-B4AA-6B8CA7B33E80}" destId="{06513EF2-84AA-4815-8368-C9EFD521EA96}" srcOrd="4" destOrd="0" parTransId="{F16245BA-1243-404B-B512-903A21ABEC3A}" sibTransId="{5364B117-56E3-459D-9103-E926F9BE2486}"/>
    <dgm:cxn modelId="{AEC5F6E3-6CE2-43E1-9440-222575E09B74}" type="presOf" srcId="{9A5D0C2F-7D24-4BE9-B4AA-6B8CA7B33E80}" destId="{C5C5C57E-FF73-4E9D-A647-08C725C637CE}" srcOrd="0" destOrd="0" presId="urn:microsoft.com/office/officeart/2005/8/layout/radial6"/>
    <dgm:cxn modelId="{242C09D2-9DCA-433E-953A-C6B4C045B527}" srcId="{9A5D0C2F-7D24-4BE9-B4AA-6B8CA7B33E80}" destId="{023DEA27-D6D3-4A9F-8E72-21C85BB9ECFC}" srcOrd="3" destOrd="0" parTransId="{1368E361-4462-46F2-BD74-7F5B20F3D0EE}" sibTransId="{98BEAC29-C875-4578-92D5-18CEACEFC6DE}"/>
    <dgm:cxn modelId="{CFD326C6-F7F2-4432-BD20-EE96D02E259E}" type="presOf" srcId="{A6A4B4F5-2E55-46E0-B5F6-A8655F6088E4}" destId="{BA3DD456-8410-47EA-98F3-8B399128401B}" srcOrd="0" destOrd="0" presId="urn:microsoft.com/office/officeart/2005/8/layout/radial6"/>
    <dgm:cxn modelId="{DAB8E6B1-436D-44BB-96A7-C97B959F5422}" type="presOf" srcId="{98BEAC29-C875-4578-92D5-18CEACEFC6DE}" destId="{5FD1E830-0BBD-4578-B77A-A9AE721B616B}" srcOrd="0" destOrd="0" presId="urn:microsoft.com/office/officeart/2005/8/layout/radial6"/>
    <dgm:cxn modelId="{3C2EB89B-06C6-43E2-8498-F073B1AE5B5E}" type="presParOf" srcId="{1A6CCDE9-257C-4919-B44B-7A55A196792E}" destId="{C5C5C57E-FF73-4E9D-A647-08C725C637CE}" srcOrd="0" destOrd="0" presId="urn:microsoft.com/office/officeart/2005/8/layout/radial6"/>
    <dgm:cxn modelId="{D5D01FB1-742B-4C66-A1AD-9A7C99624478}" type="presParOf" srcId="{1A6CCDE9-257C-4919-B44B-7A55A196792E}" destId="{3C492812-D2EE-4DF8-9B58-601C6518B9AC}" srcOrd="1" destOrd="0" presId="urn:microsoft.com/office/officeart/2005/8/layout/radial6"/>
    <dgm:cxn modelId="{C3F28920-322F-4858-BEF3-141BEC4FE930}" type="presParOf" srcId="{1A6CCDE9-257C-4919-B44B-7A55A196792E}" destId="{1ED29E9B-B6AE-4661-82AA-6862AF73434F}" srcOrd="2" destOrd="0" presId="urn:microsoft.com/office/officeart/2005/8/layout/radial6"/>
    <dgm:cxn modelId="{FCB24759-0AEE-4F62-BDB6-EF8CF8AAEB07}" type="presParOf" srcId="{1A6CCDE9-257C-4919-B44B-7A55A196792E}" destId="{BA3DD456-8410-47EA-98F3-8B399128401B}" srcOrd="3" destOrd="0" presId="urn:microsoft.com/office/officeart/2005/8/layout/radial6"/>
    <dgm:cxn modelId="{BE2E8C1E-5C6F-47F1-BB79-A31154BF1DAA}" type="presParOf" srcId="{1A6CCDE9-257C-4919-B44B-7A55A196792E}" destId="{D14CBF2F-590D-40B0-A9B0-5C748987B1E3}" srcOrd="4" destOrd="0" presId="urn:microsoft.com/office/officeart/2005/8/layout/radial6"/>
    <dgm:cxn modelId="{99F9AA7E-CA8A-426F-ADEB-EC35572D78A9}" type="presParOf" srcId="{1A6CCDE9-257C-4919-B44B-7A55A196792E}" destId="{A064C926-5ED8-4231-9768-947C8E46F1C0}" srcOrd="5" destOrd="0" presId="urn:microsoft.com/office/officeart/2005/8/layout/radial6"/>
    <dgm:cxn modelId="{75B1AD42-9F46-4FC9-83DC-9C1F004E8D53}" type="presParOf" srcId="{1A6CCDE9-257C-4919-B44B-7A55A196792E}" destId="{F1E7C4FB-B6CF-4565-A593-BF34F3FA6FDA}" srcOrd="6" destOrd="0" presId="urn:microsoft.com/office/officeart/2005/8/layout/radial6"/>
    <dgm:cxn modelId="{2D2F45B2-EA87-4D1A-BC4E-D735EA89D7CC}" type="presParOf" srcId="{1A6CCDE9-257C-4919-B44B-7A55A196792E}" destId="{E11B43DD-81C5-431A-958E-E5BB0DE263F6}" srcOrd="7" destOrd="0" presId="urn:microsoft.com/office/officeart/2005/8/layout/radial6"/>
    <dgm:cxn modelId="{1CD1BA8B-0430-41B5-905D-AAB8F17BF60D}" type="presParOf" srcId="{1A6CCDE9-257C-4919-B44B-7A55A196792E}" destId="{17B7D85D-9B83-449E-8739-9CDF533CAB69}" srcOrd="8" destOrd="0" presId="urn:microsoft.com/office/officeart/2005/8/layout/radial6"/>
    <dgm:cxn modelId="{53146D45-1D7E-42BB-9CC4-E009F86F5A79}" type="presParOf" srcId="{1A6CCDE9-257C-4919-B44B-7A55A196792E}" destId="{78234700-A4EC-4DCE-A891-AA1945FCFD9B}" srcOrd="9" destOrd="0" presId="urn:microsoft.com/office/officeart/2005/8/layout/radial6"/>
    <dgm:cxn modelId="{8695D2BE-3EE9-44D9-B230-5C0B1B64DD33}" type="presParOf" srcId="{1A6CCDE9-257C-4919-B44B-7A55A196792E}" destId="{B07AE88B-2734-4824-A90F-F2831F7D97D7}" srcOrd="10" destOrd="0" presId="urn:microsoft.com/office/officeart/2005/8/layout/radial6"/>
    <dgm:cxn modelId="{3B3D601E-993B-49FE-AC30-7F5B55C58836}" type="presParOf" srcId="{1A6CCDE9-257C-4919-B44B-7A55A196792E}" destId="{6A4B59DF-AEE4-4F64-A702-240418B077C5}" srcOrd="11" destOrd="0" presId="urn:microsoft.com/office/officeart/2005/8/layout/radial6"/>
    <dgm:cxn modelId="{27F109DA-3097-46E3-847F-F4645D4C3741}" type="presParOf" srcId="{1A6CCDE9-257C-4919-B44B-7A55A196792E}" destId="{5FD1E830-0BBD-4578-B77A-A9AE721B616B}" srcOrd="12" destOrd="0" presId="urn:microsoft.com/office/officeart/2005/8/layout/radial6"/>
    <dgm:cxn modelId="{9119A29C-B439-4D39-8B3B-16B89C0ABB95}" type="presParOf" srcId="{1A6CCDE9-257C-4919-B44B-7A55A196792E}" destId="{8A60E495-82D5-4BA5-871B-E1121270AD3A}" srcOrd="13" destOrd="0" presId="urn:microsoft.com/office/officeart/2005/8/layout/radial6"/>
    <dgm:cxn modelId="{F384B584-002A-40AA-972E-F7A3D04425FD}" type="presParOf" srcId="{1A6CCDE9-257C-4919-B44B-7A55A196792E}" destId="{6C4FBEE6-CC52-425F-AC53-40D1BE84F2BF}" srcOrd="14" destOrd="0" presId="urn:microsoft.com/office/officeart/2005/8/layout/radial6"/>
    <dgm:cxn modelId="{39625DE3-2949-4A21-9197-2605C31B5173}" type="presParOf" srcId="{1A6CCDE9-257C-4919-B44B-7A55A196792E}" destId="{4A5B8A90-7F60-424B-99AB-66B956FFFF4A}" srcOrd="15" destOrd="0" presId="urn:microsoft.com/office/officeart/2005/8/layout/radial6"/>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58DA99-C726-4A12-8CBC-24FD5061FEC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l-GR"/>
        </a:p>
      </dgm:t>
    </dgm:pt>
    <dgm:pt modelId="{B086C116-74A0-4322-88B3-29124164E580}">
      <dgm:prSet custT="1"/>
      <dgm:spPr/>
      <dgm:t>
        <a:bodyPr/>
        <a:lstStyle/>
        <a:p>
          <a:pPr algn="ctr" rtl="0"/>
          <a:r>
            <a:rPr lang="en-GB" sz="1800" dirty="0" smtClean="0">
              <a:latin typeface="Calibri" panose="020F0502020204030204" pitchFamily="34" charset="0"/>
            </a:rPr>
            <a:t>In accordance with Regulation (EU) No 1303/2013 Article 69 (3), VAT is not eligible except in the case where VAT is non-recoverable under national VAT legislation. In practice, if a partner can recover VAT, all expenditure reported to the programme has to be reported without VAT.</a:t>
          </a:r>
          <a:r>
            <a:rPr lang="en-US" sz="1800" dirty="0" smtClean="0">
              <a:latin typeface="Calibri" panose="020F0502020204030204" pitchFamily="34" charset="0"/>
            </a:rPr>
            <a:t> </a:t>
          </a:r>
          <a:endParaRPr lang="el-GR" sz="1800" dirty="0">
            <a:latin typeface="Calibri" panose="020F0502020204030204" pitchFamily="34" charset="0"/>
          </a:endParaRPr>
        </a:p>
      </dgm:t>
    </dgm:pt>
    <dgm:pt modelId="{BC2E40C3-CCD4-47ED-9CC8-B5D85E15ADBF}" type="parTrans" cxnId="{9136A50C-3C62-4D24-8E3F-BC13C5AAD26A}">
      <dgm:prSet/>
      <dgm:spPr/>
      <dgm:t>
        <a:bodyPr/>
        <a:lstStyle/>
        <a:p>
          <a:endParaRPr lang="el-GR"/>
        </a:p>
      </dgm:t>
    </dgm:pt>
    <dgm:pt modelId="{50C5EC60-900E-453B-8EBB-B807FC4A42E1}" type="sibTrans" cxnId="{9136A50C-3C62-4D24-8E3F-BC13C5AAD26A}">
      <dgm:prSet/>
      <dgm:spPr/>
      <dgm:t>
        <a:bodyPr/>
        <a:lstStyle/>
        <a:p>
          <a:endParaRPr lang="el-GR"/>
        </a:p>
      </dgm:t>
    </dgm:pt>
    <dgm:pt modelId="{9853D867-46A8-4301-9D9F-238DCDDDA068}">
      <dgm:prSet custT="1"/>
      <dgm:spPr/>
      <dgm:t>
        <a:bodyPr/>
        <a:lstStyle/>
        <a:p>
          <a:pPr algn="ctr" rtl="0"/>
          <a:r>
            <a:rPr lang="en-US" sz="1800" dirty="0" smtClean="0">
              <a:latin typeface="Calibri" panose="020F0502020204030204" pitchFamily="34" charset="0"/>
            </a:rPr>
            <a:t>However, there are certain cases whereby specific activities can be excluded from VAT recovery.</a:t>
          </a:r>
          <a:endParaRPr lang="el-GR" sz="1800" dirty="0">
            <a:latin typeface="Calibri" panose="020F0502020204030204" pitchFamily="34" charset="0"/>
          </a:endParaRPr>
        </a:p>
      </dgm:t>
    </dgm:pt>
    <dgm:pt modelId="{812DEAC9-9285-4FE0-B694-6FFAF15E3E02}" type="parTrans" cxnId="{A950A542-B4E0-4D16-B1D4-803B7AF77856}">
      <dgm:prSet/>
      <dgm:spPr/>
      <dgm:t>
        <a:bodyPr/>
        <a:lstStyle/>
        <a:p>
          <a:endParaRPr lang="el-GR"/>
        </a:p>
      </dgm:t>
    </dgm:pt>
    <dgm:pt modelId="{C3A630F3-777E-4A9A-8CD7-F50178DFAB8F}" type="sibTrans" cxnId="{A950A542-B4E0-4D16-B1D4-803B7AF77856}">
      <dgm:prSet/>
      <dgm:spPr/>
      <dgm:t>
        <a:bodyPr/>
        <a:lstStyle/>
        <a:p>
          <a:endParaRPr lang="el-GR"/>
        </a:p>
      </dgm:t>
    </dgm:pt>
    <dgm:pt modelId="{131BB5C7-A7BB-4F96-8942-07529A108877}" type="pres">
      <dgm:prSet presAssocID="{F858DA99-C726-4A12-8CBC-24FD5061FECF}" presName="Name0" presStyleCnt="0">
        <dgm:presLayoutVars>
          <dgm:chMax val="7"/>
          <dgm:dir/>
          <dgm:animLvl val="lvl"/>
          <dgm:resizeHandles val="exact"/>
        </dgm:presLayoutVars>
      </dgm:prSet>
      <dgm:spPr/>
      <dgm:t>
        <a:bodyPr/>
        <a:lstStyle/>
        <a:p>
          <a:endParaRPr lang="el-GR"/>
        </a:p>
      </dgm:t>
    </dgm:pt>
    <dgm:pt modelId="{D6A13375-AC0F-4259-AC17-F4F0741E572B}" type="pres">
      <dgm:prSet presAssocID="{B086C116-74A0-4322-88B3-29124164E580}" presName="circle1" presStyleLbl="node1" presStyleIdx="0" presStyleCnt="2"/>
      <dgm:spPr/>
    </dgm:pt>
    <dgm:pt modelId="{F94B23A2-94C6-45E6-951D-80088362EFCA}" type="pres">
      <dgm:prSet presAssocID="{B086C116-74A0-4322-88B3-29124164E580}" presName="space" presStyleCnt="0"/>
      <dgm:spPr/>
    </dgm:pt>
    <dgm:pt modelId="{86AB2EB0-FCB7-4AF8-AEAC-6C01CDCF0CA1}" type="pres">
      <dgm:prSet presAssocID="{B086C116-74A0-4322-88B3-29124164E580}" presName="rect1" presStyleLbl="alignAcc1" presStyleIdx="0" presStyleCnt="2"/>
      <dgm:spPr/>
      <dgm:t>
        <a:bodyPr/>
        <a:lstStyle/>
        <a:p>
          <a:endParaRPr lang="el-GR"/>
        </a:p>
      </dgm:t>
    </dgm:pt>
    <dgm:pt modelId="{C70D9E20-F88B-4D55-AE76-F386A6353F47}" type="pres">
      <dgm:prSet presAssocID="{9853D867-46A8-4301-9D9F-238DCDDDA068}" presName="vertSpace2" presStyleLbl="node1" presStyleIdx="0" presStyleCnt="2"/>
      <dgm:spPr/>
    </dgm:pt>
    <dgm:pt modelId="{137C67C3-9F7A-475B-9F59-32506CEFB251}" type="pres">
      <dgm:prSet presAssocID="{9853D867-46A8-4301-9D9F-238DCDDDA068}" presName="circle2" presStyleLbl="node1" presStyleIdx="1" presStyleCnt="2"/>
      <dgm:spPr/>
    </dgm:pt>
    <dgm:pt modelId="{BD51BEAA-1D56-4562-BA38-884C58AFBE1C}" type="pres">
      <dgm:prSet presAssocID="{9853D867-46A8-4301-9D9F-238DCDDDA068}" presName="rect2" presStyleLbl="alignAcc1" presStyleIdx="1" presStyleCnt="2"/>
      <dgm:spPr/>
      <dgm:t>
        <a:bodyPr/>
        <a:lstStyle/>
        <a:p>
          <a:endParaRPr lang="el-GR"/>
        </a:p>
      </dgm:t>
    </dgm:pt>
    <dgm:pt modelId="{1B3A2C43-4DDF-436B-B568-B8931A47C5A3}" type="pres">
      <dgm:prSet presAssocID="{B086C116-74A0-4322-88B3-29124164E580}" presName="rect1ParTxNoCh" presStyleLbl="alignAcc1" presStyleIdx="1" presStyleCnt="2">
        <dgm:presLayoutVars>
          <dgm:chMax val="1"/>
          <dgm:bulletEnabled val="1"/>
        </dgm:presLayoutVars>
      </dgm:prSet>
      <dgm:spPr/>
      <dgm:t>
        <a:bodyPr/>
        <a:lstStyle/>
        <a:p>
          <a:endParaRPr lang="el-GR"/>
        </a:p>
      </dgm:t>
    </dgm:pt>
    <dgm:pt modelId="{0B51872E-31DC-4154-842A-65E22EE9EB0F}" type="pres">
      <dgm:prSet presAssocID="{9853D867-46A8-4301-9D9F-238DCDDDA068}" presName="rect2ParTxNoCh" presStyleLbl="alignAcc1" presStyleIdx="1" presStyleCnt="2">
        <dgm:presLayoutVars>
          <dgm:chMax val="1"/>
          <dgm:bulletEnabled val="1"/>
        </dgm:presLayoutVars>
      </dgm:prSet>
      <dgm:spPr/>
      <dgm:t>
        <a:bodyPr/>
        <a:lstStyle/>
        <a:p>
          <a:endParaRPr lang="el-GR"/>
        </a:p>
      </dgm:t>
    </dgm:pt>
  </dgm:ptLst>
  <dgm:cxnLst>
    <dgm:cxn modelId="{97F0A9CF-E1E6-46FE-B0B3-37E72888B341}" type="presOf" srcId="{B086C116-74A0-4322-88B3-29124164E580}" destId="{1B3A2C43-4DDF-436B-B568-B8931A47C5A3}" srcOrd="1" destOrd="0" presId="urn:microsoft.com/office/officeart/2005/8/layout/target3"/>
    <dgm:cxn modelId="{74E8075F-AA3E-4E9C-B1A8-C0304332B11E}" type="presOf" srcId="{F858DA99-C726-4A12-8CBC-24FD5061FECF}" destId="{131BB5C7-A7BB-4F96-8942-07529A108877}" srcOrd="0" destOrd="0" presId="urn:microsoft.com/office/officeart/2005/8/layout/target3"/>
    <dgm:cxn modelId="{19E4C09F-FAE8-48EC-A144-AE3490E32620}" type="presOf" srcId="{9853D867-46A8-4301-9D9F-238DCDDDA068}" destId="{BD51BEAA-1D56-4562-BA38-884C58AFBE1C}" srcOrd="0" destOrd="0" presId="urn:microsoft.com/office/officeart/2005/8/layout/target3"/>
    <dgm:cxn modelId="{E06E348D-F22D-4880-A43B-2ACBC6CC9BD0}" type="presOf" srcId="{B086C116-74A0-4322-88B3-29124164E580}" destId="{86AB2EB0-FCB7-4AF8-AEAC-6C01CDCF0CA1}" srcOrd="0" destOrd="0" presId="urn:microsoft.com/office/officeart/2005/8/layout/target3"/>
    <dgm:cxn modelId="{A950A542-B4E0-4D16-B1D4-803B7AF77856}" srcId="{F858DA99-C726-4A12-8CBC-24FD5061FECF}" destId="{9853D867-46A8-4301-9D9F-238DCDDDA068}" srcOrd="1" destOrd="0" parTransId="{812DEAC9-9285-4FE0-B694-6FFAF15E3E02}" sibTransId="{C3A630F3-777E-4A9A-8CD7-F50178DFAB8F}"/>
    <dgm:cxn modelId="{D9B30816-DFE8-459D-84B8-C2863B0EE4BC}" type="presOf" srcId="{9853D867-46A8-4301-9D9F-238DCDDDA068}" destId="{0B51872E-31DC-4154-842A-65E22EE9EB0F}" srcOrd="1" destOrd="0" presId="urn:microsoft.com/office/officeart/2005/8/layout/target3"/>
    <dgm:cxn modelId="{9136A50C-3C62-4D24-8E3F-BC13C5AAD26A}" srcId="{F858DA99-C726-4A12-8CBC-24FD5061FECF}" destId="{B086C116-74A0-4322-88B3-29124164E580}" srcOrd="0" destOrd="0" parTransId="{BC2E40C3-CCD4-47ED-9CC8-B5D85E15ADBF}" sibTransId="{50C5EC60-900E-453B-8EBB-B807FC4A42E1}"/>
    <dgm:cxn modelId="{6C2D4EF6-E9FA-454A-B2F7-BAB8699D228E}" type="presParOf" srcId="{131BB5C7-A7BB-4F96-8942-07529A108877}" destId="{D6A13375-AC0F-4259-AC17-F4F0741E572B}" srcOrd="0" destOrd="0" presId="urn:microsoft.com/office/officeart/2005/8/layout/target3"/>
    <dgm:cxn modelId="{8E4992B2-E290-4E61-9A20-4CCB9409B1AD}" type="presParOf" srcId="{131BB5C7-A7BB-4F96-8942-07529A108877}" destId="{F94B23A2-94C6-45E6-951D-80088362EFCA}" srcOrd="1" destOrd="0" presId="urn:microsoft.com/office/officeart/2005/8/layout/target3"/>
    <dgm:cxn modelId="{92D621AE-EF77-4DDC-9BB0-A45017734925}" type="presParOf" srcId="{131BB5C7-A7BB-4F96-8942-07529A108877}" destId="{86AB2EB0-FCB7-4AF8-AEAC-6C01CDCF0CA1}" srcOrd="2" destOrd="0" presId="urn:microsoft.com/office/officeart/2005/8/layout/target3"/>
    <dgm:cxn modelId="{995E4467-D716-43E0-A55A-AE9074EF3990}" type="presParOf" srcId="{131BB5C7-A7BB-4F96-8942-07529A108877}" destId="{C70D9E20-F88B-4D55-AE76-F386A6353F47}" srcOrd="3" destOrd="0" presId="urn:microsoft.com/office/officeart/2005/8/layout/target3"/>
    <dgm:cxn modelId="{F01326DF-AF09-4B9A-9BF6-BDB708E65C02}" type="presParOf" srcId="{131BB5C7-A7BB-4F96-8942-07529A108877}" destId="{137C67C3-9F7A-475B-9F59-32506CEFB251}" srcOrd="4" destOrd="0" presId="urn:microsoft.com/office/officeart/2005/8/layout/target3"/>
    <dgm:cxn modelId="{BED221ED-DAB9-48C4-9367-9134B8FFA4D4}" type="presParOf" srcId="{131BB5C7-A7BB-4F96-8942-07529A108877}" destId="{BD51BEAA-1D56-4562-BA38-884C58AFBE1C}" srcOrd="5" destOrd="0" presId="urn:microsoft.com/office/officeart/2005/8/layout/target3"/>
    <dgm:cxn modelId="{AB3C5768-14BF-4227-85A5-58C8283A9332}" type="presParOf" srcId="{131BB5C7-A7BB-4F96-8942-07529A108877}" destId="{1B3A2C43-4DDF-436B-B568-B8931A47C5A3}" srcOrd="6" destOrd="0" presId="urn:microsoft.com/office/officeart/2005/8/layout/target3"/>
    <dgm:cxn modelId="{AE657E7C-CE14-4B2A-93C0-C69173DF8F1D}" type="presParOf" srcId="{131BB5C7-A7BB-4F96-8942-07529A108877}" destId="{0B51872E-31DC-4154-842A-65E22EE9EB0F}"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13C596-51CD-46CF-AE2E-529B777ED6FA}"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l-GR"/>
        </a:p>
      </dgm:t>
    </dgm:pt>
    <dgm:pt modelId="{41F37B5E-BF26-4EE3-98B3-BEA5323204D8}">
      <dgm:prSet custT="1"/>
      <dgm:spPr/>
      <dgm:t>
        <a:bodyPr/>
        <a:lstStyle/>
        <a:p>
          <a:pPr algn="just" rtl="0"/>
          <a:r>
            <a:rPr lang="en-GB" sz="1800" dirty="0" smtClean="0">
              <a:latin typeface="Calibri" panose="020F0502020204030204" pitchFamily="34" charset="0"/>
            </a:rPr>
            <a:t>In accordance with Regulation (EU) No 1303/2013 Articles 61 and 65, if a project generates net revenue for example through services, conference participation fees, sales of brochures or books, it must be deducted from eligible costs. The ERDF funding is calculated on the basis of the total cost after deduction of any net revenue.</a:t>
          </a:r>
          <a:r>
            <a:rPr lang="en-US" sz="1800" dirty="0" smtClean="0">
              <a:latin typeface="Calibri" panose="020F0502020204030204" pitchFamily="34" charset="0"/>
            </a:rPr>
            <a:t> </a:t>
          </a:r>
          <a:endParaRPr lang="el-GR" sz="1800" dirty="0">
            <a:latin typeface="Calibri" panose="020F0502020204030204" pitchFamily="34" charset="0"/>
          </a:endParaRPr>
        </a:p>
      </dgm:t>
    </dgm:pt>
    <dgm:pt modelId="{FD9B1EC3-743E-44C3-BBC3-16352412F56F}" type="parTrans" cxnId="{AD813EF2-BF7F-4DA9-93CB-14626BCECB9F}">
      <dgm:prSet/>
      <dgm:spPr/>
      <dgm:t>
        <a:bodyPr/>
        <a:lstStyle/>
        <a:p>
          <a:endParaRPr lang="el-GR"/>
        </a:p>
      </dgm:t>
    </dgm:pt>
    <dgm:pt modelId="{D1582BD6-8A41-439B-B164-4599C188901C}" type="sibTrans" cxnId="{AD813EF2-BF7F-4DA9-93CB-14626BCECB9F}">
      <dgm:prSet/>
      <dgm:spPr/>
      <dgm:t>
        <a:bodyPr/>
        <a:lstStyle/>
        <a:p>
          <a:endParaRPr lang="el-GR"/>
        </a:p>
      </dgm:t>
    </dgm:pt>
    <dgm:pt modelId="{F2FDB81D-0CDA-4EF5-8E88-F2224F68ABB4}" type="pres">
      <dgm:prSet presAssocID="{B013C596-51CD-46CF-AE2E-529B777ED6FA}" presName="linear" presStyleCnt="0">
        <dgm:presLayoutVars>
          <dgm:animLvl val="lvl"/>
          <dgm:resizeHandles val="exact"/>
        </dgm:presLayoutVars>
      </dgm:prSet>
      <dgm:spPr/>
      <dgm:t>
        <a:bodyPr/>
        <a:lstStyle/>
        <a:p>
          <a:endParaRPr lang="el-GR"/>
        </a:p>
      </dgm:t>
    </dgm:pt>
    <dgm:pt modelId="{7AB2FB28-FDFE-4A49-A698-034C04047450}" type="pres">
      <dgm:prSet presAssocID="{41F37B5E-BF26-4EE3-98B3-BEA5323204D8}" presName="parentText" presStyleLbl="node1" presStyleIdx="0" presStyleCnt="1">
        <dgm:presLayoutVars>
          <dgm:chMax val="0"/>
          <dgm:bulletEnabled val="1"/>
        </dgm:presLayoutVars>
      </dgm:prSet>
      <dgm:spPr/>
      <dgm:t>
        <a:bodyPr/>
        <a:lstStyle/>
        <a:p>
          <a:endParaRPr lang="el-GR"/>
        </a:p>
      </dgm:t>
    </dgm:pt>
  </dgm:ptLst>
  <dgm:cxnLst>
    <dgm:cxn modelId="{A233A657-483F-4B82-83CF-EBC86E007B68}" type="presOf" srcId="{41F37B5E-BF26-4EE3-98B3-BEA5323204D8}" destId="{7AB2FB28-FDFE-4A49-A698-034C04047450}" srcOrd="0" destOrd="0" presId="urn:microsoft.com/office/officeart/2005/8/layout/vList2"/>
    <dgm:cxn modelId="{AD813EF2-BF7F-4DA9-93CB-14626BCECB9F}" srcId="{B013C596-51CD-46CF-AE2E-529B777ED6FA}" destId="{41F37B5E-BF26-4EE3-98B3-BEA5323204D8}" srcOrd="0" destOrd="0" parTransId="{FD9B1EC3-743E-44C3-BBC3-16352412F56F}" sibTransId="{D1582BD6-8A41-439B-B164-4599C188901C}"/>
    <dgm:cxn modelId="{C833A7FD-1EC8-4AD9-9394-7DBCFE74D5A9}" type="presOf" srcId="{B013C596-51CD-46CF-AE2E-529B777ED6FA}" destId="{F2FDB81D-0CDA-4EF5-8E88-F2224F68ABB4}" srcOrd="0" destOrd="0" presId="urn:microsoft.com/office/officeart/2005/8/layout/vList2"/>
    <dgm:cxn modelId="{4D29D6D2-01EA-4489-8586-C25B2F6823E5}" type="presParOf" srcId="{F2FDB81D-0CDA-4EF5-8E88-F2224F68ABB4}" destId="{7AB2FB28-FDFE-4A49-A698-034C0404745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60472-D7A2-48EB-869B-B079B1279A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7398118F-1850-4F67-8CB2-CE336740C9C5}">
      <dgm:prSet custT="1"/>
      <dgm:spPr>
        <a:noFill/>
      </dgm:spPr>
      <dgm:t>
        <a:bodyPr/>
        <a:lstStyle/>
        <a:p>
          <a:pPr rtl="0"/>
          <a:r>
            <a:rPr lang="en-US" sz="1800" dirty="0" smtClean="0">
              <a:solidFill>
                <a:schemeClr val="tx1"/>
              </a:solidFill>
              <a:latin typeface="Calibri" panose="020F0502020204030204" pitchFamily="34" charset="0"/>
            </a:rPr>
            <a:t>The aim of the First Level Control is to verify that the specific expenditure is not financed by any other source, national or co-financed</a:t>
          </a:r>
          <a:r>
            <a:rPr lang="el-GR" sz="1800" dirty="0" smtClean="0">
              <a:solidFill>
                <a:schemeClr val="tx1"/>
              </a:solidFill>
              <a:latin typeface="Calibri" panose="020F0502020204030204" pitchFamily="34" charset="0"/>
            </a:rPr>
            <a:t>. </a:t>
          </a:r>
          <a:r>
            <a:rPr lang="en-GB" sz="1800" dirty="0" smtClean="0">
              <a:solidFill>
                <a:schemeClr val="tx1"/>
              </a:solidFill>
              <a:latin typeface="Calibri" panose="020F0502020204030204" pitchFamily="34" charset="0"/>
            </a:rPr>
            <a:t>In order to ensure the non double financing,</a:t>
          </a:r>
          <a:r>
            <a:rPr lang="en-US" sz="1800" dirty="0" smtClean="0">
              <a:solidFill>
                <a:schemeClr val="tx1"/>
              </a:solidFill>
              <a:latin typeface="Calibri" panose="020F0502020204030204" pitchFamily="34" charset="0"/>
            </a:rPr>
            <a:t> the FLC should</a:t>
          </a:r>
          <a:r>
            <a:rPr lang="el-GR" sz="1800" dirty="0" smtClean="0">
              <a:solidFill>
                <a:schemeClr val="tx1"/>
              </a:solidFill>
              <a:latin typeface="Calibri" panose="020F0502020204030204" pitchFamily="34" charset="0"/>
            </a:rPr>
            <a:t>:</a:t>
          </a:r>
          <a:endParaRPr lang="el-GR" sz="1800" dirty="0">
            <a:solidFill>
              <a:schemeClr val="tx1"/>
            </a:solidFill>
          </a:endParaRPr>
        </a:p>
      </dgm:t>
    </dgm:pt>
    <dgm:pt modelId="{6B0CA6E6-6985-44C3-A401-2F25C6907101}" type="parTrans" cxnId="{8A1F8BF1-D0AB-4920-872D-A2B660DFF9AC}">
      <dgm:prSet/>
      <dgm:spPr/>
      <dgm:t>
        <a:bodyPr/>
        <a:lstStyle/>
        <a:p>
          <a:endParaRPr lang="el-GR">
            <a:solidFill>
              <a:schemeClr val="tx1"/>
            </a:solidFill>
          </a:endParaRPr>
        </a:p>
      </dgm:t>
    </dgm:pt>
    <dgm:pt modelId="{36D85745-9185-4783-8BD5-D129C499CA1C}" type="sibTrans" cxnId="{8A1F8BF1-D0AB-4920-872D-A2B660DFF9AC}">
      <dgm:prSet/>
      <dgm:spPr/>
      <dgm:t>
        <a:bodyPr/>
        <a:lstStyle/>
        <a:p>
          <a:endParaRPr lang="el-GR">
            <a:solidFill>
              <a:schemeClr val="tx1"/>
            </a:solidFill>
          </a:endParaRPr>
        </a:p>
      </dgm:t>
    </dgm:pt>
    <dgm:pt modelId="{1027714E-C36E-4F41-A0F1-6C8C277BFC3A}">
      <dgm:prSet custT="1"/>
      <dgm:spPr>
        <a:noFill/>
      </dgm:spPr>
      <dgm:t>
        <a:bodyPr/>
        <a:lstStyle/>
        <a:p>
          <a:pPr rtl="0"/>
          <a:r>
            <a:rPr lang="el-GR" sz="1800" dirty="0" smtClean="0">
              <a:solidFill>
                <a:schemeClr val="tx1"/>
              </a:solidFill>
              <a:latin typeface="Calibri" panose="020F0502020204030204" pitchFamily="34" charset="0"/>
            </a:rPr>
            <a:t>• </a:t>
          </a:r>
          <a:r>
            <a:rPr lang="en-GB" sz="1800" dirty="0" smtClean="0">
              <a:solidFill>
                <a:schemeClr val="tx1"/>
              </a:solidFill>
              <a:latin typeface="Calibri" panose="020F0502020204030204" pitchFamily="34" charset="0"/>
            </a:rPr>
            <a:t>Check that </a:t>
          </a:r>
          <a:r>
            <a:rPr lang="en-US" sz="1800" dirty="0" smtClean="0">
              <a:solidFill>
                <a:schemeClr val="tx1"/>
              </a:solidFill>
              <a:latin typeface="Calibri" panose="020F0502020204030204" pitchFamily="34" charset="0"/>
            </a:rPr>
            <a:t>all original documents are singed and stamped by the beneficiary. The official name of the Programme and the project’s acronym, must be indicated on all documents</a:t>
          </a:r>
          <a:r>
            <a:rPr lang="el-GR" sz="1800" dirty="0" smtClean="0">
              <a:solidFill>
                <a:schemeClr val="tx1"/>
              </a:solidFill>
              <a:latin typeface="Calibri" panose="020F0502020204030204" pitchFamily="34" charset="0"/>
            </a:rPr>
            <a:t>. </a:t>
          </a:r>
          <a:endParaRPr lang="el-GR" sz="1800" dirty="0">
            <a:solidFill>
              <a:schemeClr val="tx1"/>
            </a:solidFill>
            <a:latin typeface="Calibri" panose="020F0502020204030204" pitchFamily="34" charset="0"/>
          </a:endParaRPr>
        </a:p>
      </dgm:t>
    </dgm:pt>
    <dgm:pt modelId="{4AAF375D-07F4-42D3-8268-D72432BF41C9}" type="parTrans" cxnId="{5CD55B96-32E9-4FDA-A4DC-21B004BCCADB}">
      <dgm:prSet/>
      <dgm:spPr/>
      <dgm:t>
        <a:bodyPr/>
        <a:lstStyle/>
        <a:p>
          <a:endParaRPr lang="el-GR">
            <a:solidFill>
              <a:schemeClr val="tx1"/>
            </a:solidFill>
          </a:endParaRPr>
        </a:p>
      </dgm:t>
    </dgm:pt>
    <dgm:pt modelId="{A2AB0063-BD0C-42A2-BEA4-4CD9292A9613}" type="sibTrans" cxnId="{5CD55B96-32E9-4FDA-A4DC-21B004BCCADB}">
      <dgm:prSet/>
      <dgm:spPr/>
      <dgm:t>
        <a:bodyPr/>
        <a:lstStyle/>
        <a:p>
          <a:endParaRPr lang="el-GR">
            <a:solidFill>
              <a:schemeClr val="tx1"/>
            </a:solidFill>
          </a:endParaRPr>
        </a:p>
      </dgm:t>
    </dgm:pt>
    <dgm:pt modelId="{7E37476F-3195-4AE6-A4D2-59540D07E4F8}">
      <dgm:prSet custT="1"/>
      <dgm:spPr>
        <a:noFill/>
      </dgm:spPr>
      <dgm:t>
        <a:bodyPr/>
        <a:lstStyle/>
        <a:p>
          <a:pPr rtl="0"/>
          <a:r>
            <a:rPr lang="el-GR" sz="1800" smtClean="0">
              <a:solidFill>
                <a:schemeClr val="tx1"/>
              </a:solidFill>
              <a:latin typeface="Calibri" panose="020F0502020204030204" pitchFamily="34" charset="0"/>
            </a:rPr>
            <a:t>• </a:t>
          </a:r>
          <a:r>
            <a:rPr lang="en-GB" sz="1800" smtClean="0">
              <a:solidFill>
                <a:schemeClr val="tx1"/>
              </a:solidFill>
              <a:latin typeface="Calibri" panose="020F0502020204030204" pitchFamily="34" charset="0"/>
            </a:rPr>
            <a:t>Check that t</a:t>
          </a:r>
          <a:r>
            <a:rPr lang="en-US" sz="1800" smtClean="0">
              <a:solidFill>
                <a:schemeClr val="tx1"/>
              </a:solidFill>
              <a:latin typeface="Calibri" panose="020F0502020204030204" pitchFamily="34" charset="0"/>
            </a:rPr>
            <a:t>he beneficiary keeps the payment documents in a </a:t>
          </a:r>
          <a:r>
            <a:rPr lang="en-US" sz="1800" i="1" smtClean="0">
              <a:solidFill>
                <a:schemeClr val="tx1"/>
              </a:solidFill>
              <a:latin typeface="Calibri" panose="020F0502020204030204" pitchFamily="34" charset="0"/>
            </a:rPr>
            <a:t>separate accounting system </a:t>
          </a:r>
          <a:r>
            <a:rPr lang="en-US" sz="1800" smtClean="0">
              <a:solidFill>
                <a:schemeClr val="tx1"/>
              </a:solidFill>
              <a:latin typeface="Calibri" panose="020F0502020204030204" pitchFamily="34" charset="0"/>
            </a:rPr>
            <a:t>or an adequate accounting code</a:t>
          </a:r>
          <a:r>
            <a:rPr lang="el-GR" sz="1800" smtClean="0">
              <a:solidFill>
                <a:schemeClr val="tx1"/>
              </a:solidFill>
              <a:latin typeface="Calibri" panose="020F0502020204030204" pitchFamily="34" charset="0"/>
            </a:rPr>
            <a:t>.</a:t>
          </a:r>
          <a:endParaRPr lang="el-GR" sz="1800">
            <a:solidFill>
              <a:schemeClr val="tx1"/>
            </a:solidFill>
            <a:latin typeface="Calibri" panose="020F0502020204030204" pitchFamily="34" charset="0"/>
          </a:endParaRPr>
        </a:p>
      </dgm:t>
    </dgm:pt>
    <dgm:pt modelId="{05754437-4FAE-47B5-87DD-3CD5EE8A6470}" type="parTrans" cxnId="{936F1D34-D5B8-48F9-AFDF-BF5291E9E57B}">
      <dgm:prSet/>
      <dgm:spPr/>
      <dgm:t>
        <a:bodyPr/>
        <a:lstStyle/>
        <a:p>
          <a:endParaRPr lang="el-GR">
            <a:solidFill>
              <a:schemeClr val="tx1"/>
            </a:solidFill>
          </a:endParaRPr>
        </a:p>
      </dgm:t>
    </dgm:pt>
    <dgm:pt modelId="{560BC76D-DEE8-4F91-9458-533EE0811521}" type="sibTrans" cxnId="{936F1D34-D5B8-48F9-AFDF-BF5291E9E57B}">
      <dgm:prSet/>
      <dgm:spPr/>
      <dgm:t>
        <a:bodyPr/>
        <a:lstStyle/>
        <a:p>
          <a:endParaRPr lang="el-GR">
            <a:solidFill>
              <a:schemeClr val="tx1"/>
            </a:solidFill>
          </a:endParaRPr>
        </a:p>
      </dgm:t>
    </dgm:pt>
    <dgm:pt modelId="{5C3DACED-A742-4E0C-867B-218683D04C68}">
      <dgm:prSet custT="1"/>
      <dgm:spPr>
        <a:noFill/>
      </dgm:spPr>
      <dgm:t>
        <a:bodyPr/>
        <a:lstStyle/>
        <a:p>
          <a:pPr rtl="0"/>
          <a:r>
            <a:rPr lang="el-GR" sz="1800" dirty="0" smtClean="0">
              <a:solidFill>
                <a:schemeClr val="tx1"/>
              </a:solidFill>
              <a:latin typeface="Calibri" panose="020F0502020204030204" pitchFamily="34" charset="0"/>
            </a:rPr>
            <a:t>• </a:t>
          </a:r>
          <a:r>
            <a:rPr lang="en-GB" sz="1800" dirty="0" smtClean="0">
              <a:solidFill>
                <a:schemeClr val="tx1"/>
              </a:solidFill>
              <a:latin typeface="Calibri" panose="020F0502020204030204" pitchFamily="34" charset="0"/>
            </a:rPr>
            <a:t>Check that </a:t>
          </a:r>
          <a:r>
            <a:rPr lang="en-US" sz="1800" dirty="0" smtClean="0">
              <a:solidFill>
                <a:schemeClr val="tx1"/>
              </a:solidFill>
              <a:latin typeface="Calibri" panose="020F0502020204030204" pitchFamily="34" charset="0"/>
            </a:rPr>
            <a:t>the acronym of the project and the name of the Programme are referred to the contracts</a:t>
          </a:r>
          <a:r>
            <a:rPr lang="el-GR" sz="1800" dirty="0" smtClean="0">
              <a:solidFill>
                <a:schemeClr val="tx1"/>
              </a:solidFill>
              <a:latin typeface="Calibri" panose="020F0502020204030204" pitchFamily="34" charset="0"/>
            </a:rPr>
            <a:t>.</a:t>
          </a:r>
          <a:endParaRPr lang="el-GR" sz="1800" dirty="0">
            <a:solidFill>
              <a:schemeClr val="tx1"/>
            </a:solidFill>
            <a:latin typeface="Calibri" panose="020F0502020204030204" pitchFamily="34" charset="0"/>
          </a:endParaRPr>
        </a:p>
      </dgm:t>
    </dgm:pt>
    <dgm:pt modelId="{DF17D9BE-3BF8-4133-99F1-FC766B219F00}" type="parTrans" cxnId="{B966FDED-CD31-48AF-A26E-BE108E3F82F1}">
      <dgm:prSet/>
      <dgm:spPr/>
      <dgm:t>
        <a:bodyPr/>
        <a:lstStyle/>
        <a:p>
          <a:endParaRPr lang="el-GR">
            <a:solidFill>
              <a:schemeClr val="tx1"/>
            </a:solidFill>
          </a:endParaRPr>
        </a:p>
      </dgm:t>
    </dgm:pt>
    <dgm:pt modelId="{4E50194B-F1D0-4792-AAA5-BD2DEBCFCAAD}" type="sibTrans" cxnId="{B966FDED-CD31-48AF-A26E-BE108E3F82F1}">
      <dgm:prSet/>
      <dgm:spPr/>
      <dgm:t>
        <a:bodyPr/>
        <a:lstStyle/>
        <a:p>
          <a:endParaRPr lang="el-GR">
            <a:solidFill>
              <a:schemeClr val="tx1"/>
            </a:solidFill>
          </a:endParaRPr>
        </a:p>
      </dgm:t>
    </dgm:pt>
    <dgm:pt modelId="{14B5CB38-BFD2-4E1C-91A1-EC32417AD74D}" type="pres">
      <dgm:prSet presAssocID="{29160472-D7A2-48EB-869B-B079B1279A5A}" presName="linear" presStyleCnt="0">
        <dgm:presLayoutVars>
          <dgm:animLvl val="lvl"/>
          <dgm:resizeHandles val="exact"/>
        </dgm:presLayoutVars>
      </dgm:prSet>
      <dgm:spPr/>
      <dgm:t>
        <a:bodyPr/>
        <a:lstStyle/>
        <a:p>
          <a:endParaRPr lang="el-GR"/>
        </a:p>
      </dgm:t>
    </dgm:pt>
    <dgm:pt modelId="{D25F531B-2BC2-4823-AE22-7E489FAA3373}" type="pres">
      <dgm:prSet presAssocID="{7398118F-1850-4F67-8CB2-CE336740C9C5}" presName="parentText" presStyleLbl="node1" presStyleIdx="0" presStyleCnt="4" custScaleY="123235">
        <dgm:presLayoutVars>
          <dgm:chMax val="0"/>
          <dgm:bulletEnabled val="1"/>
        </dgm:presLayoutVars>
      </dgm:prSet>
      <dgm:spPr/>
      <dgm:t>
        <a:bodyPr/>
        <a:lstStyle/>
        <a:p>
          <a:endParaRPr lang="el-GR"/>
        </a:p>
      </dgm:t>
    </dgm:pt>
    <dgm:pt modelId="{14DD7763-01D3-4C6F-B13A-4E05D386E953}" type="pres">
      <dgm:prSet presAssocID="{36D85745-9185-4783-8BD5-D129C499CA1C}" presName="spacer" presStyleCnt="0"/>
      <dgm:spPr/>
    </dgm:pt>
    <dgm:pt modelId="{2FDA9635-DD19-4BF5-8E6F-50FDBCF162EF}" type="pres">
      <dgm:prSet presAssocID="{1027714E-C36E-4F41-A0F1-6C8C277BFC3A}" presName="parentText" presStyleLbl="node1" presStyleIdx="1" presStyleCnt="4">
        <dgm:presLayoutVars>
          <dgm:chMax val="0"/>
          <dgm:bulletEnabled val="1"/>
        </dgm:presLayoutVars>
      </dgm:prSet>
      <dgm:spPr/>
      <dgm:t>
        <a:bodyPr/>
        <a:lstStyle/>
        <a:p>
          <a:endParaRPr lang="el-GR"/>
        </a:p>
      </dgm:t>
    </dgm:pt>
    <dgm:pt modelId="{DC7357A9-DCDD-451E-90A7-21CFF95191E3}" type="pres">
      <dgm:prSet presAssocID="{A2AB0063-BD0C-42A2-BEA4-4CD9292A9613}" presName="spacer" presStyleCnt="0"/>
      <dgm:spPr/>
    </dgm:pt>
    <dgm:pt modelId="{220F412C-051F-41B9-885D-E5EE88EAC8B1}" type="pres">
      <dgm:prSet presAssocID="{7E37476F-3195-4AE6-A4D2-59540D07E4F8}" presName="parentText" presStyleLbl="node1" presStyleIdx="2" presStyleCnt="4">
        <dgm:presLayoutVars>
          <dgm:chMax val="0"/>
          <dgm:bulletEnabled val="1"/>
        </dgm:presLayoutVars>
      </dgm:prSet>
      <dgm:spPr/>
      <dgm:t>
        <a:bodyPr/>
        <a:lstStyle/>
        <a:p>
          <a:endParaRPr lang="el-GR"/>
        </a:p>
      </dgm:t>
    </dgm:pt>
    <dgm:pt modelId="{DB500191-6AB1-4E68-AA34-C5EADD0C23BF}" type="pres">
      <dgm:prSet presAssocID="{560BC76D-DEE8-4F91-9458-533EE0811521}" presName="spacer" presStyleCnt="0"/>
      <dgm:spPr/>
    </dgm:pt>
    <dgm:pt modelId="{595C5840-3A56-452E-BF8E-3B1DD2AC29C5}" type="pres">
      <dgm:prSet presAssocID="{5C3DACED-A742-4E0C-867B-218683D04C68}" presName="parentText" presStyleLbl="node1" presStyleIdx="3" presStyleCnt="4">
        <dgm:presLayoutVars>
          <dgm:chMax val="0"/>
          <dgm:bulletEnabled val="1"/>
        </dgm:presLayoutVars>
      </dgm:prSet>
      <dgm:spPr/>
      <dgm:t>
        <a:bodyPr/>
        <a:lstStyle/>
        <a:p>
          <a:endParaRPr lang="el-GR"/>
        </a:p>
      </dgm:t>
    </dgm:pt>
  </dgm:ptLst>
  <dgm:cxnLst>
    <dgm:cxn modelId="{98F6048B-5260-4B2F-B120-D227BC94D92D}" type="presOf" srcId="{29160472-D7A2-48EB-869B-B079B1279A5A}" destId="{14B5CB38-BFD2-4E1C-91A1-EC32417AD74D}" srcOrd="0" destOrd="0" presId="urn:microsoft.com/office/officeart/2005/8/layout/vList2"/>
    <dgm:cxn modelId="{B966FDED-CD31-48AF-A26E-BE108E3F82F1}" srcId="{29160472-D7A2-48EB-869B-B079B1279A5A}" destId="{5C3DACED-A742-4E0C-867B-218683D04C68}" srcOrd="3" destOrd="0" parTransId="{DF17D9BE-3BF8-4133-99F1-FC766B219F00}" sibTransId="{4E50194B-F1D0-4792-AAA5-BD2DEBCFCAAD}"/>
    <dgm:cxn modelId="{8B68BD25-0577-41AE-A091-118430E2E1C4}" type="presOf" srcId="{7398118F-1850-4F67-8CB2-CE336740C9C5}" destId="{D25F531B-2BC2-4823-AE22-7E489FAA3373}" srcOrd="0" destOrd="0" presId="urn:microsoft.com/office/officeart/2005/8/layout/vList2"/>
    <dgm:cxn modelId="{8A1F8BF1-D0AB-4920-872D-A2B660DFF9AC}" srcId="{29160472-D7A2-48EB-869B-B079B1279A5A}" destId="{7398118F-1850-4F67-8CB2-CE336740C9C5}" srcOrd="0" destOrd="0" parTransId="{6B0CA6E6-6985-44C3-A401-2F25C6907101}" sibTransId="{36D85745-9185-4783-8BD5-D129C499CA1C}"/>
    <dgm:cxn modelId="{C03D2ADB-77BC-47C2-B048-1DE8CEA29340}" type="presOf" srcId="{7E37476F-3195-4AE6-A4D2-59540D07E4F8}" destId="{220F412C-051F-41B9-885D-E5EE88EAC8B1}" srcOrd="0" destOrd="0" presId="urn:microsoft.com/office/officeart/2005/8/layout/vList2"/>
    <dgm:cxn modelId="{3348F030-08D0-45BE-B2C0-DF1430306B7C}" type="presOf" srcId="{1027714E-C36E-4F41-A0F1-6C8C277BFC3A}" destId="{2FDA9635-DD19-4BF5-8E6F-50FDBCF162EF}" srcOrd="0" destOrd="0" presId="urn:microsoft.com/office/officeart/2005/8/layout/vList2"/>
    <dgm:cxn modelId="{5CD55B96-32E9-4FDA-A4DC-21B004BCCADB}" srcId="{29160472-D7A2-48EB-869B-B079B1279A5A}" destId="{1027714E-C36E-4F41-A0F1-6C8C277BFC3A}" srcOrd="1" destOrd="0" parTransId="{4AAF375D-07F4-42D3-8268-D72432BF41C9}" sibTransId="{A2AB0063-BD0C-42A2-BEA4-4CD9292A9613}"/>
    <dgm:cxn modelId="{36208EB6-C761-4420-9E05-C53652E8D969}" type="presOf" srcId="{5C3DACED-A742-4E0C-867B-218683D04C68}" destId="{595C5840-3A56-452E-BF8E-3B1DD2AC29C5}" srcOrd="0" destOrd="0" presId="urn:microsoft.com/office/officeart/2005/8/layout/vList2"/>
    <dgm:cxn modelId="{936F1D34-D5B8-48F9-AFDF-BF5291E9E57B}" srcId="{29160472-D7A2-48EB-869B-B079B1279A5A}" destId="{7E37476F-3195-4AE6-A4D2-59540D07E4F8}" srcOrd="2" destOrd="0" parTransId="{05754437-4FAE-47B5-87DD-3CD5EE8A6470}" sibTransId="{560BC76D-DEE8-4F91-9458-533EE0811521}"/>
    <dgm:cxn modelId="{A5044D85-78CC-4740-90D5-E4D6C6482487}" type="presParOf" srcId="{14B5CB38-BFD2-4E1C-91A1-EC32417AD74D}" destId="{D25F531B-2BC2-4823-AE22-7E489FAA3373}" srcOrd="0" destOrd="0" presId="urn:microsoft.com/office/officeart/2005/8/layout/vList2"/>
    <dgm:cxn modelId="{9F347B84-21CF-48AA-8607-AC084841E1C6}" type="presParOf" srcId="{14B5CB38-BFD2-4E1C-91A1-EC32417AD74D}" destId="{14DD7763-01D3-4C6F-B13A-4E05D386E953}" srcOrd="1" destOrd="0" presId="urn:microsoft.com/office/officeart/2005/8/layout/vList2"/>
    <dgm:cxn modelId="{BCB130B3-E4CF-41BC-8625-CE35884A47F2}" type="presParOf" srcId="{14B5CB38-BFD2-4E1C-91A1-EC32417AD74D}" destId="{2FDA9635-DD19-4BF5-8E6F-50FDBCF162EF}" srcOrd="2" destOrd="0" presId="urn:microsoft.com/office/officeart/2005/8/layout/vList2"/>
    <dgm:cxn modelId="{5DF91ABA-7B35-403E-8147-F5FC724BFFEF}" type="presParOf" srcId="{14B5CB38-BFD2-4E1C-91A1-EC32417AD74D}" destId="{DC7357A9-DCDD-451E-90A7-21CFF95191E3}" srcOrd="3" destOrd="0" presId="urn:microsoft.com/office/officeart/2005/8/layout/vList2"/>
    <dgm:cxn modelId="{FFFCA8B5-C1E9-44A5-913C-CA91F2A2D259}" type="presParOf" srcId="{14B5CB38-BFD2-4E1C-91A1-EC32417AD74D}" destId="{220F412C-051F-41B9-885D-E5EE88EAC8B1}" srcOrd="4" destOrd="0" presId="urn:microsoft.com/office/officeart/2005/8/layout/vList2"/>
    <dgm:cxn modelId="{92453D25-8283-4862-BAC2-BD7BC33C24FD}" type="presParOf" srcId="{14B5CB38-BFD2-4E1C-91A1-EC32417AD74D}" destId="{DB500191-6AB1-4E68-AA34-C5EADD0C23BF}" srcOrd="5" destOrd="0" presId="urn:microsoft.com/office/officeart/2005/8/layout/vList2"/>
    <dgm:cxn modelId="{E0D6319C-CDF7-471C-87AA-6F3E836DA0EB}" type="presParOf" srcId="{14B5CB38-BFD2-4E1C-91A1-EC32417AD74D}" destId="{595C5840-3A56-452E-BF8E-3B1DD2AC29C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2CBBE-02AE-4276-9EC5-3DBC750F59B1}">
      <dsp:nvSpPr>
        <dsp:cNvPr id="0" name=""/>
        <dsp:cNvSpPr/>
      </dsp:nvSpPr>
      <dsp:spPr>
        <a:xfrm>
          <a:off x="384640" y="1164"/>
          <a:ext cx="1994097" cy="99704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Real Cost</a:t>
          </a:r>
          <a:endParaRPr lang="el-GR" sz="3700" kern="1200" dirty="0"/>
        </a:p>
      </dsp:txBody>
      <dsp:txXfrm>
        <a:off x="413843" y="30367"/>
        <a:ext cx="1935691" cy="938642"/>
      </dsp:txXfrm>
    </dsp:sp>
    <dsp:sp modelId="{CBDEEB8F-D53F-49A7-AE7E-5ADF2345DA85}">
      <dsp:nvSpPr>
        <dsp:cNvPr id="0" name=""/>
        <dsp:cNvSpPr/>
      </dsp:nvSpPr>
      <dsp:spPr>
        <a:xfrm>
          <a:off x="584049" y="998213"/>
          <a:ext cx="199409" cy="747786"/>
        </a:xfrm>
        <a:custGeom>
          <a:avLst/>
          <a:gdLst/>
          <a:ahLst/>
          <a:cxnLst/>
          <a:rect l="0" t="0" r="0" b="0"/>
          <a:pathLst>
            <a:path>
              <a:moveTo>
                <a:pt x="0" y="0"/>
              </a:moveTo>
              <a:lnTo>
                <a:pt x="0" y="747786"/>
              </a:lnTo>
              <a:lnTo>
                <a:pt x="199409" y="74778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37ED5DD-83DD-41D1-82E4-805F7A7B6CC5}">
      <dsp:nvSpPr>
        <dsp:cNvPr id="0" name=""/>
        <dsp:cNvSpPr/>
      </dsp:nvSpPr>
      <dsp:spPr>
        <a:xfrm>
          <a:off x="783459" y="1247475"/>
          <a:ext cx="1595278" cy="99704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latin typeface="Calibri" panose="020F0502020204030204" pitchFamily="34" charset="0"/>
            </a:rPr>
            <a:t>invoices and proof of </a:t>
          </a:r>
          <a:r>
            <a:rPr lang="en-GB" sz="1300" kern="1200" dirty="0" smtClean="0">
              <a:latin typeface="Calibri" panose="020F0502020204030204" pitchFamily="34" charset="0"/>
            </a:rPr>
            <a:t>payment required</a:t>
          </a:r>
          <a:endParaRPr lang="el-GR" sz="1300" kern="1200" dirty="0"/>
        </a:p>
      </dsp:txBody>
      <dsp:txXfrm>
        <a:off x="812662" y="1276678"/>
        <a:ext cx="1536872" cy="938642"/>
      </dsp:txXfrm>
    </dsp:sp>
    <dsp:sp modelId="{29FF3360-58E4-4514-B72C-95496AD1AFB5}">
      <dsp:nvSpPr>
        <dsp:cNvPr id="0" name=""/>
        <dsp:cNvSpPr/>
      </dsp:nvSpPr>
      <dsp:spPr>
        <a:xfrm>
          <a:off x="2877262" y="1164"/>
          <a:ext cx="1994097" cy="99704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Flat rate</a:t>
          </a:r>
          <a:endParaRPr lang="el-GR" sz="3700" kern="1200" dirty="0"/>
        </a:p>
      </dsp:txBody>
      <dsp:txXfrm>
        <a:off x="2906465" y="30367"/>
        <a:ext cx="1935691" cy="938642"/>
      </dsp:txXfrm>
    </dsp:sp>
    <dsp:sp modelId="{0998D15C-61AC-4FB1-AD20-84355C30692A}">
      <dsp:nvSpPr>
        <dsp:cNvPr id="0" name=""/>
        <dsp:cNvSpPr/>
      </dsp:nvSpPr>
      <dsp:spPr>
        <a:xfrm>
          <a:off x="3076671" y="998213"/>
          <a:ext cx="199409" cy="747786"/>
        </a:xfrm>
        <a:custGeom>
          <a:avLst/>
          <a:gdLst/>
          <a:ahLst/>
          <a:cxnLst/>
          <a:rect l="0" t="0" r="0" b="0"/>
          <a:pathLst>
            <a:path>
              <a:moveTo>
                <a:pt x="0" y="0"/>
              </a:moveTo>
              <a:lnTo>
                <a:pt x="0" y="747786"/>
              </a:lnTo>
              <a:lnTo>
                <a:pt x="199409" y="74778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3BD62E4-EBC2-47AA-A6E4-F5F824E56E70}">
      <dsp:nvSpPr>
        <dsp:cNvPr id="0" name=""/>
        <dsp:cNvSpPr/>
      </dsp:nvSpPr>
      <dsp:spPr>
        <a:xfrm>
          <a:off x="3276081" y="1247475"/>
          <a:ext cx="1595278" cy="99704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latin typeface="Calibri" panose="020F0502020204030204" pitchFamily="34" charset="0"/>
            </a:rPr>
            <a:t>Up to </a:t>
          </a:r>
          <a:r>
            <a:rPr lang="en-US" sz="1300" b="1" kern="1200" dirty="0" smtClean="0">
              <a:latin typeface="Calibri" panose="020F0502020204030204" pitchFamily="34" charset="0"/>
            </a:rPr>
            <a:t>15% of eligible direct staff costs – </a:t>
          </a:r>
          <a:r>
            <a:rPr lang="en-US" sz="1300" b="0" kern="1200" dirty="0" smtClean="0">
              <a:latin typeface="Calibri" panose="020F0502020204030204" pitchFamily="34" charset="0"/>
            </a:rPr>
            <a:t>no justification is required</a:t>
          </a:r>
          <a:endParaRPr lang="el-GR" sz="1300" b="0" kern="1200" dirty="0"/>
        </a:p>
      </dsp:txBody>
      <dsp:txXfrm>
        <a:off x="3305284" y="1276678"/>
        <a:ext cx="1536872" cy="938642"/>
      </dsp:txXfrm>
    </dsp:sp>
    <dsp:sp modelId="{39C30357-7C74-4AFA-9D47-30BC7B8DBCB8}">
      <dsp:nvSpPr>
        <dsp:cNvPr id="0" name=""/>
        <dsp:cNvSpPr/>
      </dsp:nvSpPr>
      <dsp:spPr>
        <a:xfrm>
          <a:off x="3076671" y="998213"/>
          <a:ext cx="199409" cy="1994097"/>
        </a:xfrm>
        <a:custGeom>
          <a:avLst/>
          <a:gdLst/>
          <a:ahLst/>
          <a:cxnLst/>
          <a:rect l="0" t="0" r="0" b="0"/>
          <a:pathLst>
            <a:path>
              <a:moveTo>
                <a:pt x="0" y="0"/>
              </a:moveTo>
              <a:lnTo>
                <a:pt x="0" y="1994097"/>
              </a:lnTo>
              <a:lnTo>
                <a:pt x="199409" y="199409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6B6F8E-488C-430D-8C02-F62C2A9EE429}">
      <dsp:nvSpPr>
        <dsp:cNvPr id="0" name=""/>
        <dsp:cNvSpPr/>
      </dsp:nvSpPr>
      <dsp:spPr>
        <a:xfrm>
          <a:off x="3276081" y="2493786"/>
          <a:ext cx="1595278" cy="99704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latin typeface="Calibri" panose="020F0502020204030204" pitchFamily="34" charset="0"/>
            </a:rPr>
            <a:t>Up to </a:t>
          </a:r>
          <a:r>
            <a:rPr lang="en-US" sz="1300" b="1" kern="1200" dirty="0" smtClean="0">
              <a:latin typeface="Calibri" panose="020F0502020204030204" pitchFamily="34" charset="0"/>
            </a:rPr>
            <a:t>25% of eligible direct costs </a:t>
          </a:r>
          <a:endParaRPr lang="el-GR" sz="1300" kern="1200" dirty="0"/>
        </a:p>
      </dsp:txBody>
      <dsp:txXfrm>
        <a:off x="3305284" y="2522989"/>
        <a:ext cx="1536872" cy="938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607DA-BA77-445F-A2F3-EFB8F29DDDEE}">
      <dsp:nvSpPr>
        <dsp:cNvPr id="0" name=""/>
        <dsp:cNvSpPr/>
      </dsp:nvSpPr>
      <dsp:spPr>
        <a:xfrm>
          <a:off x="-144013" y="0"/>
          <a:ext cx="1477328" cy="147732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F08CB7D-6327-4B89-86ED-108DB82A067A}">
      <dsp:nvSpPr>
        <dsp:cNvPr id="0" name=""/>
        <dsp:cNvSpPr/>
      </dsp:nvSpPr>
      <dsp:spPr>
        <a:xfrm>
          <a:off x="306623" y="0"/>
          <a:ext cx="6030078" cy="147732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en-GB" sz="1900" kern="1200" dirty="0" smtClean="0"/>
            <a:t>External expertise and service costs include expenditure paid on the basis of contracts or written agreements, against invoices or requests for reimbursement to external service providers who are subcontracted to carry out certain tasks/activities linked to delivery of the project.</a:t>
          </a:r>
          <a:endParaRPr lang="el-GR" sz="1900" kern="1200" dirty="0"/>
        </a:p>
      </dsp:txBody>
      <dsp:txXfrm>
        <a:off x="306623" y="0"/>
        <a:ext cx="6030078" cy="14773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B8A90-7F60-424B-99AB-66B956FFFF4A}">
      <dsp:nvSpPr>
        <dsp:cNvPr id="0" name=""/>
        <dsp:cNvSpPr/>
      </dsp:nvSpPr>
      <dsp:spPr>
        <a:xfrm>
          <a:off x="1507305" y="518301"/>
          <a:ext cx="3466108" cy="3466108"/>
        </a:xfrm>
        <a:prstGeom prst="blockArc">
          <a:avLst>
            <a:gd name="adj1" fmla="val 11880000"/>
            <a:gd name="adj2" fmla="val 16200000"/>
            <a:gd name="adj3" fmla="val 4638"/>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FD1E830-0BBD-4578-B77A-A9AE721B616B}">
      <dsp:nvSpPr>
        <dsp:cNvPr id="0" name=""/>
        <dsp:cNvSpPr/>
      </dsp:nvSpPr>
      <dsp:spPr>
        <a:xfrm>
          <a:off x="1507305" y="518301"/>
          <a:ext cx="3466108" cy="3466108"/>
        </a:xfrm>
        <a:prstGeom prst="blockArc">
          <a:avLst>
            <a:gd name="adj1" fmla="val 7560000"/>
            <a:gd name="adj2" fmla="val 11880000"/>
            <a:gd name="adj3" fmla="val 4638"/>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8234700-A4EC-4DCE-A891-AA1945FCFD9B}">
      <dsp:nvSpPr>
        <dsp:cNvPr id="0" name=""/>
        <dsp:cNvSpPr/>
      </dsp:nvSpPr>
      <dsp:spPr>
        <a:xfrm>
          <a:off x="1507305" y="518301"/>
          <a:ext cx="3466108" cy="3466108"/>
        </a:xfrm>
        <a:prstGeom prst="blockArc">
          <a:avLst>
            <a:gd name="adj1" fmla="val 3240000"/>
            <a:gd name="adj2" fmla="val 7560000"/>
            <a:gd name="adj3" fmla="val 4638"/>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1E7C4FB-B6CF-4565-A593-BF34F3FA6FDA}">
      <dsp:nvSpPr>
        <dsp:cNvPr id="0" name=""/>
        <dsp:cNvSpPr/>
      </dsp:nvSpPr>
      <dsp:spPr>
        <a:xfrm>
          <a:off x="1507305" y="518301"/>
          <a:ext cx="3466108" cy="3466108"/>
        </a:xfrm>
        <a:prstGeom prst="blockArc">
          <a:avLst>
            <a:gd name="adj1" fmla="val 20520000"/>
            <a:gd name="adj2" fmla="val 3240000"/>
            <a:gd name="adj3" fmla="val 4638"/>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A3DD456-8410-47EA-98F3-8B399128401B}">
      <dsp:nvSpPr>
        <dsp:cNvPr id="0" name=""/>
        <dsp:cNvSpPr/>
      </dsp:nvSpPr>
      <dsp:spPr>
        <a:xfrm>
          <a:off x="1507305" y="518301"/>
          <a:ext cx="3466108" cy="3466108"/>
        </a:xfrm>
        <a:prstGeom prst="blockArc">
          <a:avLst>
            <a:gd name="adj1" fmla="val 16200000"/>
            <a:gd name="adj2" fmla="val 20520000"/>
            <a:gd name="adj3" fmla="val 4638"/>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5C5C57E-FF73-4E9D-A647-08C725C637CE}">
      <dsp:nvSpPr>
        <dsp:cNvPr id="0" name=""/>
        <dsp:cNvSpPr/>
      </dsp:nvSpPr>
      <dsp:spPr>
        <a:xfrm>
          <a:off x="2442927" y="1453923"/>
          <a:ext cx="1594864" cy="1594864"/>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US" sz="5500" kern="1200" dirty="0" smtClean="0"/>
            <a:t>FLC</a:t>
          </a:r>
          <a:endParaRPr lang="el-GR" sz="5500" kern="1200" dirty="0"/>
        </a:p>
      </dsp:txBody>
      <dsp:txXfrm>
        <a:off x="2676489" y="1687485"/>
        <a:ext cx="1127740" cy="1127740"/>
      </dsp:txXfrm>
    </dsp:sp>
    <dsp:sp modelId="{3C492812-D2EE-4DF8-9B58-601C6518B9AC}">
      <dsp:nvSpPr>
        <dsp:cNvPr id="0" name=""/>
        <dsp:cNvSpPr/>
      </dsp:nvSpPr>
      <dsp:spPr>
        <a:xfrm>
          <a:off x="2682157" y="289"/>
          <a:ext cx="1116405" cy="11164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Calibri" panose="020F0502020204030204" pitchFamily="34" charset="0"/>
            </a:rPr>
            <a:t>Evidence of the selection process</a:t>
          </a:r>
          <a:endParaRPr lang="el-GR" sz="1300" kern="1200" dirty="0"/>
        </a:p>
      </dsp:txBody>
      <dsp:txXfrm>
        <a:off x="2845651" y="163783"/>
        <a:ext cx="789417" cy="789417"/>
      </dsp:txXfrm>
    </dsp:sp>
    <dsp:sp modelId="{D14CBF2F-590D-40B0-A9B0-5C748987B1E3}">
      <dsp:nvSpPr>
        <dsp:cNvPr id="0" name=""/>
        <dsp:cNvSpPr/>
      </dsp:nvSpPr>
      <dsp:spPr>
        <a:xfrm>
          <a:off x="4292166" y="1170029"/>
          <a:ext cx="1116405" cy="11164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Calibri" panose="020F0502020204030204" pitchFamily="34" charset="0"/>
            </a:rPr>
            <a:t>Contract </a:t>
          </a:r>
          <a:endParaRPr lang="el-GR" sz="1300" kern="1200" dirty="0"/>
        </a:p>
      </dsp:txBody>
      <dsp:txXfrm>
        <a:off x="4455660" y="1333523"/>
        <a:ext cx="789417" cy="789417"/>
      </dsp:txXfrm>
    </dsp:sp>
    <dsp:sp modelId="{E11B43DD-81C5-431A-958E-E5BB0DE263F6}">
      <dsp:nvSpPr>
        <dsp:cNvPr id="0" name=""/>
        <dsp:cNvSpPr/>
      </dsp:nvSpPr>
      <dsp:spPr>
        <a:xfrm>
          <a:off x="3677197" y="3062708"/>
          <a:ext cx="1116405" cy="11164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Calibri" panose="020F0502020204030204" pitchFamily="34" charset="0"/>
            </a:rPr>
            <a:t>Invoice</a:t>
          </a:r>
          <a:endParaRPr lang="el-GR" sz="1300" kern="1200" dirty="0"/>
        </a:p>
      </dsp:txBody>
      <dsp:txXfrm>
        <a:off x="3840691" y="3226202"/>
        <a:ext cx="789417" cy="789417"/>
      </dsp:txXfrm>
    </dsp:sp>
    <dsp:sp modelId="{B07AE88B-2734-4824-A90F-F2831F7D97D7}">
      <dsp:nvSpPr>
        <dsp:cNvPr id="0" name=""/>
        <dsp:cNvSpPr/>
      </dsp:nvSpPr>
      <dsp:spPr>
        <a:xfrm>
          <a:off x="1687117" y="3062708"/>
          <a:ext cx="1116405" cy="11164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Calibri" panose="020F0502020204030204" pitchFamily="34" charset="0"/>
            </a:rPr>
            <a:t>Proof of payment</a:t>
          </a:r>
          <a:endParaRPr lang="el-GR" sz="1300" kern="1200" dirty="0"/>
        </a:p>
      </dsp:txBody>
      <dsp:txXfrm>
        <a:off x="1850611" y="3226202"/>
        <a:ext cx="789417" cy="789417"/>
      </dsp:txXfrm>
    </dsp:sp>
    <dsp:sp modelId="{8A60E495-82D5-4BA5-871B-E1121270AD3A}">
      <dsp:nvSpPr>
        <dsp:cNvPr id="0" name=""/>
        <dsp:cNvSpPr/>
      </dsp:nvSpPr>
      <dsp:spPr>
        <a:xfrm>
          <a:off x="1072148" y="1170029"/>
          <a:ext cx="1116405" cy="111640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Deliverable</a:t>
          </a:r>
          <a:endParaRPr lang="el-GR" sz="1300" kern="1200" dirty="0"/>
        </a:p>
      </dsp:txBody>
      <dsp:txXfrm>
        <a:off x="1235642" y="1333523"/>
        <a:ext cx="789417" cy="7894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13375-AC0F-4259-AC17-F4F0741E572B}">
      <dsp:nvSpPr>
        <dsp:cNvPr id="0" name=""/>
        <dsp:cNvSpPr/>
      </dsp:nvSpPr>
      <dsp:spPr>
        <a:xfrm>
          <a:off x="0" y="0"/>
          <a:ext cx="2928687" cy="292868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B2EB0-FCB7-4AF8-AEAC-6C01CDCF0CA1}">
      <dsp:nvSpPr>
        <dsp:cNvPr id="0" name=""/>
        <dsp:cNvSpPr/>
      </dsp:nvSpPr>
      <dsp:spPr>
        <a:xfrm>
          <a:off x="1464343" y="0"/>
          <a:ext cx="6312520" cy="29286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latin typeface="Calibri" panose="020F0502020204030204" pitchFamily="34" charset="0"/>
            </a:rPr>
            <a:t>In accordance with Regulation (EU) No 1303/2013 Article 69 (3), VAT is not eligible except in the case where VAT is non-recoverable under national VAT legislation. In practice, if a partner can recover VAT, all expenditure reported to the programme has to be reported without VAT.</a:t>
          </a:r>
          <a:r>
            <a:rPr lang="en-US" sz="1800" kern="1200" dirty="0" smtClean="0">
              <a:latin typeface="Calibri" panose="020F0502020204030204" pitchFamily="34" charset="0"/>
            </a:rPr>
            <a:t> </a:t>
          </a:r>
          <a:endParaRPr lang="el-GR" sz="1800" kern="1200" dirty="0">
            <a:latin typeface="Calibri" panose="020F0502020204030204" pitchFamily="34" charset="0"/>
          </a:endParaRPr>
        </a:p>
      </dsp:txBody>
      <dsp:txXfrm>
        <a:off x="1464343" y="0"/>
        <a:ext cx="6312520" cy="1391126"/>
      </dsp:txXfrm>
    </dsp:sp>
    <dsp:sp modelId="{137C67C3-9F7A-475B-9F59-32506CEFB251}">
      <dsp:nvSpPr>
        <dsp:cNvPr id="0" name=""/>
        <dsp:cNvSpPr/>
      </dsp:nvSpPr>
      <dsp:spPr>
        <a:xfrm>
          <a:off x="768780" y="1391126"/>
          <a:ext cx="1391126" cy="13911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1BEAA-1D56-4562-BA38-884C58AFBE1C}">
      <dsp:nvSpPr>
        <dsp:cNvPr id="0" name=""/>
        <dsp:cNvSpPr/>
      </dsp:nvSpPr>
      <dsp:spPr>
        <a:xfrm>
          <a:off x="1464343" y="1391126"/>
          <a:ext cx="6312520" cy="13911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Calibri" panose="020F0502020204030204" pitchFamily="34" charset="0"/>
            </a:rPr>
            <a:t>However, there are certain cases whereby specific activities can be excluded from VAT recovery.</a:t>
          </a:r>
          <a:endParaRPr lang="el-GR" sz="1800" kern="1200" dirty="0">
            <a:latin typeface="Calibri" panose="020F0502020204030204" pitchFamily="34" charset="0"/>
          </a:endParaRPr>
        </a:p>
      </dsp:txBody>
      <dsp:txXfrm>
        <a:off x="1464343" y="1391126"/>
        <a:ext cx="6312520" cy="1391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2FB28-FDFE-4A49-A698-034C04047450}">
      <dsp:nvSpPr>
        <dsp:cNvPr id="0" name=""/>
        <dsp:cNvSpPr/>
      </dsp:nvSpPr>
      <dsp:spPr>
        <a:xfrm>
          <a:off x="0" y="304918"/>
          <a:ext cx="6696744" cy="155902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en-GB" sz="1800" kern="1200" dirty="0" smtClean="0">
              <a:latin typeface="Calibri" panose="020F0502020204030204" pitchFamily="34" charset="0"/>
            </a:rPr>
            <a:t>In accordance with Regulation (EU) No 1303/2013 Articles 61 and 65, if a project generates net revenue for example through services, conference participation fees, sales of brochures or books, it must be deducted from eligible costs. The ERDF funding is calculated on the basis of the total cost after deduction of any net revenue.</a:t>
          </a:r>
          <a:r>
            <a:rPr lang="en-US" sz="1800" kern="1200" dirty="0" smtClean="0">
              <a:latin typeface="Calibri" panose="020F0502020204030204" pitchFamily="34" charset="0"/>
            </a:rPr>
            <a:t> </a:t>
          </a:r>
          <a:endParaRPr lang="el-GR" sz="1800" kern="1200" dirty="0">
            <a:latin typeface="Calibri" panose="020F0502020204030204" pitchFamily="34" charset="0"/>
          </a:endParaRPr>
        </a:p>
      </dsp:txBody>
      <dsp:txXfrm>
        <a:off x="76105" y="381023"/>
        <a:ext cx="6544534" cy="14068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F531B-2BC2-4823-AE22-7E489FAA3373}">
      <dsp:nvSpPr>
        <dsp:cNvPr id="0" name=""/>
        <dsp:cNvSpPr/>
      </dsp:nvSpPr>
      <dsp:spPr>
        <a:xfrm>
          <a:off x="0" y="2247"/>
          <a:ext cx="6336703" cy="1218954"/>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alibri" panose="020F0502020204030204" pitchFamily="34" charset="0"/>
            </a:rPr>
            <a:t>The aim of the First Level Control is to verify that the specific expenditure is not financed by any other source, national or co-financed</a:t>
          </a:r>
          <a:r>
            <a:rPr lang="el-GR" sz="1800" kern="1200" dirty="0" smtClean="0">
              <a:solidFill>
                <a:schemeClr val="tx1"/>
              </a:solidFill>
              <a:latin typeface="Calibri" panose="020F0502020204030204" pitchFamily="34" charset="0"/>
            </a:rPr>
            <a:t>. </a:t>
          </a:r>
          <a:r>
            <a:rPr lang="en-GB" sz="1800" kern="1200" dirty="0" smtClean="0">
              <a:solidFill>
                <a:schemeClr val="tx1"/>
              </a:solidFill>
              <a:latin typeface="Calibri" panose="020F0502020204030204" pitchFamily="34" charset="0"/>
            </a:rPr>
            <a:t>In order to ensure the non double financing,</a:t>
          </a:r>
          <a:r>
            <a:rPr lang="en-US" sz="1800" kern="1200" dirty="0" smtClean="0">
              <a:solidFill>
                <a:schemeClr val="tx1"/>
              </a:solidFill>
              <a:latin typeface="Calibri" panose="020F0502020204030204" pitchFamily="34" charset="0"/>
            </a:rPr>
            <a:t> the FLC should</a:t>
          </a:r>
          <a:r>
            <a:rPr lang="el-GR" sz="1800" kern="1200" dirty="0" smtClean="0">
              <a:solidFill>
                <a:schemeClr val="tx1"/>
              </a:solidFill>
              <a:latin typeface="Calibri" panose="020F0502020204030204" pitchFamily="34" charset="0"/>
            </a:rPr>
            <a:t>:</a:t>
          </a:r>
          <a:endParaRPr lang="el-GR" sz="1800" kern="1200" dirty="0">
            <a:solidFill>
              <a:schemeClr val="tx1"/>
            </a:solidFill>
          </a:endParaRPr>
        </a:p>
      </dsp:txBody>
      <dsp:txXfrm>
        <a:off x="59504" y="61751"/>
        <a:ext cx="6217695" cy="1099946"/>
      </dsp:txXfrm>
    </dsp:sp>
    <dsp:sp modelId="{2FDA9635-DD19-4BF5-8E6F-50FDBCF162EF}">
      <dsp:nvSpPr>
        <dsp:cNvPr id="0" name=""/>
        <dsp:cNvSpPr/>
      </dsp:nvSpPr>
      <dsp:spPr>
        <a:xfrm>
          <a:off x="0" y="1232269"/>
          <a:ext cx="6336703" cy="989129"/>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l-GR" sz="1800" kern="1200" dirty="0" smtClean="0">
              <a:solidFill>
                <a:schemeClr val="tx1"/>
              </a:solidFill>
              <a:latin typeface="Calibri" panose="020F0502020204030204" pitchFamily="34" charset="0"/>
            </a:rPr>
            <a:t>• </a:t>
          </a:r>
          <a:r>
            <a:rPr lang="en-GB" sz="1800" kern="1200" dirty="0" smtClean="0">
              <a:solidFill>
                <a:schemeClr val="tx1"/>
              </a:solidFill>
              <a:latin typeface="Calibri" panose="020F0502020204030204" pitchFamily="34" charset="0"/>
            </a:rPr>
            <a:t>Check that </a:t>
          </a:r>
          <a:r>
            <a:rPr lang="en-US" sz="1800" kern="1200" dirty="0" smtClean="0">
              <a:solidFill>
                <a:schemeClr val="tx1"/>
              </a:solidFill>
              <a:latin typeface="Calibri" panose="020F0502020204030204" pitchFamily="34" charset="0"/>
            </a:rPr>
            <a:t>all original documents are singed and stamped by the beneficiary. The official name of the Programme and the project’s acronym, must be indicated on all documents</a:t>
          </a:r>
          <a:r>
            <a:rPr lang="el-GR" sz="1800" kern="1200" dirty="0" smtClean="0">
              <a:solidFill>
                <a:schemeClr val="tx1"/>
              </a:solidFill>
              <a:latin typeface="Calibri" panose="020F0502020204030204" pitchFamily="34" charset="0"/>
            </a:rPr>
            <a:t>. </a:t>
          </a:r>
          <a:endParaRPr lang="el-GR" sz="1800" kern="1200" dirty="0">
            <a:solidFill>
              <a:schemeClr val="tx1"/>
            </a:solidFill>
            <a:latin typeface="Calibri" panose="020F0502020204030204" pitchFamily="34" charset="0"/>
          </a:endParaRPr>
        </a:p>
      </dsp:txBody>
      <dsp:txXfrm>
        <a:off x="48285" y="1280554"/>
        <a:ext cx="6240133" cy="892559"/>
      </dsp:txXfrm>
    </dsp:sp>
    <dsp:sp modelId="{220F412C-051F-41B9-885D-E5EE88EAC8B1}">
      <dsp:nvSpPr>
        <dsp:cNvPr id="0" name=""/>
        <dsp:cNvSpPr/>
      </dsp:nvSpPr>
      <dsp:spPr>
        <a:xfrm>
          <a:off x="0" y="2232466"/>
          <a:ext cx="6336703" cy="989129"/>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l-GR" sz="1800" kern="1200" smtClean="0">
              <a:solidFill>
                <a:schemeClr val="tx1"/>
              </a:solidFill>
              <a:latin typeface="Calibri" panose="020F0502020204030204" pitchFamily="34" charset="0"/>
            </a:rPr>
            <a:t>• </a:t>
          </a:r>
          <a:r>
            <a:rPr lang="en-GB" sz="1800" kern="1200" smtClean="0">
              <a:solidFill>
                <a:schemeClr val="tx1"/>
              </a:solidFill>
              <a:latin typeface="Calibri" panose="020F0502020204030204" pitchFamily="34" charset="0"/>
            </a:rPr>
            <a:t>Check that t</a:t>
          </a:r>
          <a:r>
            <a:rPr lang="en-US" sz="1800" kern="1200" smtClean="0">
              <a:solidFill>
                <a:schemeClr val="tx1"/>
              </a:solidFill>
              <a:latin typeface="Calibri" panose="020F0502020204030204" pitchFamily="34" charset="0"/>
            </a:rPr>
            <a:t>he beneficiary keeps the payment documents in a </a:t>
          </a:r>
          <a:r>
            <a:rPr lang="en-US" sz="1800" i="1" kern="1200" smtClean="0">
              <a:solidFill>
                <a:schemeClr val="tx1"/>
              </a:solidFill>
              <a:latin typeface="Calibri" panose="020F0502020204030204" pitchFamily="34" charset="0"/>
            </a:rPr>
            <a:t>separate accounting system </a:t>
          </a:r>
          <a:r>
            <a:rPr lang="en-US" sz="1800" kern="1200" smtClean="0">
              <a:solidFill>
                <a:schemeClr val="tx1"/>
              </a:solidFill>
              <a:latin typeface="Calibri" panose="020F0502020204030204" pitchFamily="34" charset="0"/>
            </a:rPr>
            <a:t>or an adequate accounting code</a:t>
          </a:r>
          <a:r>
            <a:rPr lang="el-GR" sz="1800" kern="1200" smtClean="0">
              <a:solidFill>
                <a:schemeClr val="tx1"/>
              </a:solidFill>
              <a:latin typeface="Calibri" panose="020F0502020204030204" pitchFamily="34" charset="0"/>
            </a:rPr>
            <a:t>.</a:t>
          </a:r>
          <a:endParaRPr lang="el-GR" sz="1800" kern="1200">
            <a:solidFill>
              <a:schemeClr val="tx1"/>
            </a:solidFill>
            <a:latin typeface="Calibri" panose="020F0502020204030204" pitchFamily="34" charset="0"/>
          </a:endParaRPr>
        </a:p>
      </dsp:txBody>
      <dsp:txXfrm>
        <a:off x="48285" y="2280751"/>
        <a:ext cx="6240133" cy="892559"/>
      </dsp:txXfrm>
    </dsp:sp>
    <dsp:sp modelId="{595C5840-3A56-452E-BF8E-3B1DD2AC29C5}">
      <dsp:nvSpPr>
        <dsp:cNvPr id="0" name=""/>
        <dsp:cNvSpPr/>
      </dsp:nvSpPr>
      <dsp:spPr>
        <a:xfrm>
          <a:off x="0" y="3232663"/>
          <a:ext cx="6336703" cy="989129"/>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l-GR" sz="1800" kern="1200" dirty="0" smtClean="0">
              <a:solidFill>
                <a:schemeClr val="tx1"/>
              </a:solidFill>
              <a:latin typeface="Calibri" panose="020F0502020204030204" pitchFamily="34" charset="0"/>
            </a:rPr>
            <a:t>• </a:t>
          </a:r>
          <a:r>
            <a:rPr lang="en-GB" sz="1800" kern="1200" dirty="0" smtClean="0">
              <a:solidFill>
                <a:schemeClr val="tx1"/>
              </a:solidFill>
              <a:latin typeface="Calibri" panose="020F0502020204030204" pitchFamily="34" charset="0"/>
            </a:rPr>
            <a:t>Check that </a:t>
          </a:r>
          <a:r>
            <a:rPr lang="en-US" sz="1800" kern="1200" dirty="0" smtClean="0">
              <a:solidFill>
                <a:schemeClr val="tx1"/>
              </a:solidFill>
              <a:latin typeface="Calibri" panose="020F0502020204030204" pitchFamily="34" charset="0"/>
            </a:rPr>
            <a:t>the acronym of the project and the name of the Programme are referred to the contracts</a:t>
          </a:r>
          <a:r>
            <a:rPr lang="el-GR" sz="1800" kern="1200" dirty="0" smtClean="0">
              <a:solidFill>
                <a:schemeClr val="tx1"/>
              </a:solidFill>
              <a:latin typeface="Calibri" panose="020F0502020204030204" pitchFamily="34" charset="0"/>
            </a:rPr>
            <a:t>.</a:t>
          </a:r>
          <a:endParaRPr lang="el-GR" sz="1800" kern="1200" dirty="0">
            <a:solidFill>
              <a:schemeClr val="tx1"/>
            </a:solidFill>
            <a:latin typeface="Calibri" panose="020F0502020204030204" pitchFamily="34" charset="0"/>
          </a:endParaRPr>
        </a:p>
      </dsp:txBody>
      <dsp:txXfrm>
        <a:off x="48285" y="3280948"/>
        <a:ext cx="6240133" cy="8925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F596CB6-825B-43FF-8137-77A003963036}" type="datetimeFigureOut">
              <a:rPr lang="el-GR" smtClean="0"/>
              <a:t>1/6/2018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406357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F596CB6-825B-43FF-8137-77A003963036}" type="datetimeFigureOut">
              <a:rPr lang="el-GR" smtClean="0"/>
              <a:t>1/6/2018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207713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F596CB6-825B-43FF-8137-77A003963036}" type="datetimeFigureOut">
              <a:rPr lang="el-GR" smtClean="0"/>
              <a:t>1/6/2018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280170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571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F596CB6-825B-43FF-8137-77A003963036}" type="datetimeFigureOut">
              <a:rPr lang="el-GR" smtClean="0"/>
              <a:t>1/6/2018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279759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F596CB6-825B-43FF-8137-77A003963036}" type="datetimeFigureOut">
              <a:rPr lang="el-GR" smtClean="0"/>
              <a:t>1/6/2018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373310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F596CB6-825B-43FF-8137-77A003963036}" type="datetimeFigureOut">
              <a:rPr lang="el-GR" smtClean="0"/>
              <a:t>1/6/2018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355200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F596CB6-825B-43FF-8137-77A003963036}" type="datetimeFigureOut">
              <a:rPr lang="el-GR" smtClean="0"/>
              <a:t>1/6/2018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426327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F596CB6-825B-43FF-8137-77A003963036}" type="datetimeFigureOut">
              <a:rPr lang="el-GR" smtClean="0"/>
              <a:t>1/6/2018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141232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F596CB6-825B-43FF-8137-77A003963036}" type="datetimeFigureOut">
              <a:rPr lang="el-GR" smtClean="0"/>
              <a:t>1/6/2018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285112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F596CB6-825B-43FF-8137-77A003963036}" type="datetimeFigureOut">
              <a:rPr lang="el-GR" smtClean="0"/>
              <a:t>1/6/2018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112323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F596CB6-825B-43FF-8137-77A003963036}" type="datetimeFigureOut">
              <a:rPr lang="el-GR" smtClean="0"/>
              <a:t>1/6/2018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3FEAAE8-E614-4292-85A5-672ACBEC15C4}" type="slidenum">
              <a:rPr lang="el-GR" smtClean="0"/>
              <a:t>‹#›</a:t>
            </a:fld>
            <a:endParaRPr lang="el-GR"/>
          </a:p>
        </p:txBody>
      </p:sp>
    </p:spTree>
    <p:extLst>
      <p:ext uri="{BB962C8B-B14F-4D97-AF65-F5344CB8AC3E}">
        <p14:creationId xmlns:p14="http://schemas.microsoft.com/office/powerpoint/2010/main" val="5335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96CB6-825B-43FF-8137-77A003963036}" type="datetimeFigureOut">
              <a:rPr lang="el-GR" smtClean="0"/>
              <a:t>1/6/2018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EAAE8-E614-4292-85A5-672ACBEC15C4}" type="slidenum">
              <a:rPr lang="el-GR" smtClean="0"/>
              <a:t>‹#›</a:t>
            </a:fld>
            <a:endParaRPr lang="el-GR"/>
          </a:p>
        </p:txBody>
      </p:sp>
    </p:spTree>
    <p:extLst>
      <p:ext uri="{BB962C8B-B14F-4D97-AF65-F5344CB8AC3E}">
        <p14:creationId xmlns:p14="http://schemas.microsoft.com/office/powerpoint/2010/main" val="86648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5.xml"/><Relationship Id="rId7"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6.xml"/><Relationship Id="rId7" Type="http://schemas.openxmlformats.org/officeDocument/2006/relationships/image" Target="../media/image7.png"/><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2.jpeg"/></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mailto:dkaravatos@mou.gr" TargetMode="External"/><Relationship Id="rId7" Type="http://schemas.openxmlformats.org/officeDocument/2006/relationships/image" Target="../media/image9.jpeg"/><Relationship Id="rId2" Type="http://schemas.openxmlformats.org/officeDocument/2006/relationships/hyperlink" Target="mailto:kxristodoulou@mou.gr" TargetMode="Externa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hyperlink" Target="mailto:dvoutira@mou.gr" TargetMode="External"/><Relationship Id="rId4" Type="http://schemas.openxmlformats.org/officeDocument/2006/relationships/hyperlink" Target="mailto:tsalonidis@mou.gr" TargetMode="External"/><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 name="Ορθογώνιο 2"/>
          <p:cNvSpPr/>
          <p:nvPr/>
        </p:nvSpPr>
        <p:spPr>
          <a:xfrm>
            <a:off x="381000" y="1439504"/>
            <a:ext cx="8147248" cy="4555093"/>
          </a:xfrm>
          <a:prstGeom prst="rect">
            <a:avLst/>
          </a:prstGeom>
        </p:spPr>
        <p:txBody>
          <a:bodyPr wrap="square">
            <a:spAutoFit/>
          </a:bodyPr>
          <a:lstStyle/>
          <a:p>
            <a:pPr algn="ctr">
              <a:lnSpc>
                <a:spcPct val="150000"/>
              </a:lnSpc>
            </a:pP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INTERREG IPA CBC “GREECE ALBANIA </a:t>
            </a:r>
            <a:r>
              <a:rPr lang="el-GR"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2014-2020</a:t>
            </a: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ctr"/>
            <a:endParaRPr lang="el-GR"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28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PART B - </a:t>
            </a:r>
            <a:endParaRPr lang="el-GR" sz="2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endParaRPr lang="el-GR" sz="2000" dirty="0" smtClean="0">
              <a:latin typeface="Tahoma" panose="020B0604030504040204" pitchFamily="34" charset="0"/>
              <a:ea typeface="Tahoma" panose="020B0604030504040204" pitchFamily="34" charset="0"/>
              <a:cs typeface="Tahoma" panose="020B0604030504040204" pitchFamily="34" charset="0"/>
            </a:endParaRPr>
          </a:p>
          <a:p>
            <a:pPr algn="ctr"/>
            <a:endParaRPr lang="el-GR" sz="2000" dirty="0">
              <a:latin typeface="Tahoma" panose="020B0604030504040204" pitchFamily="34" charset="0"/>
              <a:ea typeface="Tahoma" panose="020B0604030504040204" pitchFamily="34" charset="0"/>
              <a:cs typeface="Tahoma" panose="020B0604030504040204" pitchFamily="34" charset="0"/>
            </a:endParaRPr>
          </a:p>
          <a:p>
            <a:pPr algn="ctr"/>
            <a:r>
              <a:rPr lang="en-US" sz="2000" b="1" i="1" dirty="0" err="1"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Gjirokastër</a:t>
            </a:r>
            <a:r>
              <a:rPr lang="en-US"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04/06/2018</a:t>
            </a:r>
          </a:p>
          <a:p>
            <a:pPr algn="ctr"/>
            <a:r>
              <a:rPr lang="en-US" sz="2000" b="1" i="1" dirty="0" err="1"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Korçë</a:t>
            </a:r>
            <a:r>
              <a:rPr lang="en-US"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06/06/2018</a:t>
            </a:r>
            <a:endParaRPr lang="el-GR" sz="2000" b="1" i="1" dirty="0" smtClean="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z="1100" smtClean="0">
                <a:solidFill>
                  <a:srgbClr val="000000"/>
                </a:solidFill>
              </a:rPr>
              <a:pPr>
                <a:defRPr/>
              </a:pPr>
              <a:t>1</a:t>
            </a:fld>
            <a:endParaRPr lang="en-US" sz="1100" dirty="0">
              <a:solidFill>
                <a:srgbClr val="000000"/>
              </a:solidFill>
            </a:endParaRPr>
          </a:p>
        </p:txBody>
      </p:sp>
    </p:spTree>
    <p:extLst>
      <p:ext uri="{BB962C8B-B14F-4D97-AF65-F5344CB8AC3E}">
        <p14:creationId xmlns:p14="http://schemas.microsoft.com/office/powerpoint/2010/main" val="1921257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smtClean="0">
                <a:solidFill>
                  <a:srgbClr val="0F4F8F"/>
                </a:solidFill>
                <a:cs typeface="+mn-cs"/>
              </a:rPr>
              <a:t>8</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683568" y="1844824"/>
            <a:ext cx="8003232" cy="4801314"/>
          </a:xfrm>
          <a:prstGeom prst="rect">
            <a:avLst/>
          </a:prstGeom>
        </p:spPr>
        <p:txBody>
          <a:bodyPr wrap="square">
            <a:spAutoFit/>
          </a:bodyPr>
          <a:lstStyle/>
          <a:p>
            <a:r>
              <a:rPr lang="en-GB" sz="1800" dirty="0" smtClean="0">
                <a:latin typeface="Calibri" panose="020F0502020204030204" pitchFamily="34" charset="0"/>
              </a:rPr>
              <a:t>According to </a:t>
            </a:r>
            <a:r>
              <a:rPr lang="en-GB" sz="1800" dirty="0">
                <a:latin typeface="Calibri" panose="020F0502020204030204" pitchFamily="34" charset="0"/>
              </a:rPr>
              <a:t>the Regulation (EU) No 481/2014 Article 6, expenditure on external expertise and service </a:t>
            </a:r>
            <a:r>
              <a:rPr lang="en-GB" sz="1800" dirty="0" smtClean="0">
                <a:latin typeface="Calibri" panose="020F0502020204030204" pitchFamily="34" charset="0"/>
              </a:rPr>
              <a:t>concern (indicatively):</a:t>
            </a:r>
            <a:endParaRPr lang="el-GR" sz="2200" dirty="0">
              <a:solidFill>
                <a:srgbClr val="000000"/>
              </a:solidFill>
              <a:latin typeface="Calibri" panose="020F0502020204030204" pitchFamily="34" charset="0"/>
            </a:endParaRPr>
          </a:p>
          <a:p>
            <a:pPr marL="285750" lvl="0" indent="-285750">
              <a:buFont typeface="Arial" panose="020B0604020202020204" pitchFamily="34" charset="0"/>
              <a:buChar char="•"/>
            </a:pPr>
            <a:endParaRPr lang="en-GB" sz="1800" dirty="0">
              <a:latin typeface="Calibri" panose="020F0502020204030204" pitchFamily="34" charset="0"/>
            </a:endParaRPr>
          </a:p>
          <a:p>
            <a:pPr marL="285750" lvl="0" indent="-285750">
              <a:buFont typeface="Arial" panose="020B0604020202020204" pitchFamily="34" charset="0"/>
              <a:buChar char="•"/>
            </a:pPr>
            <a:r>
              <a:rPr lang="en-GB" sz="1800" dirty="0" smtClean="0">
                <a:latin typeface="Calibri" panose="020F0502020204030204" pitchFamily="34" charset="0"/>
              </a:rPr>
              <a:t>studies </a:t>
            </a:r>
            <a:r>
              <a:rPr lang="en-GB" sz="1800" dirty="0">
                <a:latin typeface="Calibri" panose="020F0502020204030204" pitchFamily="34" charset="0"/>
              </a:rPr>
              <a:t>or surveys (e.g. evaluations, strategies, concept notes, design plans, handbooks);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training;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translations;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IT systems and website development, modifications and updates;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promotion, communication, publicity or information linked to a project or to a cooperation programme as such;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financial management;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services related to the organisation and implementation of events or meetings (including rent, catering or interpretation); </a:t>
            </a:r>
            <a:endParaRPr lang="en-GB" sz="1800" dirty="0" smtClean="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legal </a:t>
            </a:r>
            <a:r>
              <a:rPr lang="en-GB" sz="1800" dirty="0" smtClean="0">
                <a:latin typeface="Calibri" panose="020F0502020204030204" pitchFamily="34" charset="0"/>
              </a:rPr>
              <a:t>consultancy, </a:t>
            </a:r>
            <a:r>
              <a:rPr lang="en-GB" sz="1800" dirty="0">
                <a:latin typeface="Calibri" panose="020F0502020204030204" pitchFamily="34" charset="0"/>
              </a:rPr>
              <a:t>technical and financial expertise, other consultancy and accountancy services; </a:t>
            </a:r>
            <a:endParaRPr lang="el-GR" sz="1800" dirty="0">
              <a:latin typeface="Calibri" panose="020F0502020204030204" pitchFamily="34" charset="0"/>
            </a:endParaRPr>
          </a:p>
          <a:p>
            <a:pPr marL="285750" lvl="0" indent="-285750">
              <a:buFont typeface="Arial" panose="020B0604020202020204" pitchFamily="34" charset="0"/>
              <a:buChar char="•"/>
            </a:pPr>
            <a:r>
              <a:rPr lang="en-GB" sz="1800" dirty="0">
                <a:latin typeface="Calibri" panose="020F0502020204030204" pitchFamily="34" charset="0"/>
              </a:rPr>
              <a:t>verifications (i.e. first level control </a:t>
            </a:r>
            <a:r>
              <a:rPr lang="en-GB" sz="1800" dirty="0" smtClean="0">
                <a:latin typeface="Calibri" panose="020F0502020204030204" pitchFamily="34" charset="0"/>
              </a:rPr>
              <a:t>expenditures); </a:t>
            </a:r>
            <a:endParaRPr lang="el-GR" sz="1800" dirty="0">
              <a:latin typeface="Calibri" panose="020F0502020204030204" pitchFamily="34" charset="0"/>
            </a:endParaRPr>
          </a:p>
          <a:p>
            <a:pPr marL="285750" lvl="0" indent="-285750">
              <a:buFont typeface="Arial" panose="020B0604020202020204" pitchFamily="34" charset="0"/>
              <a:buChar char="•"/>
            </a:pPr>
            <a:endParaRPr lang="el-GR" sz="18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10</a:t>
            </a:fld>
            <a:endParaRPr lang="en-US" dirty="0">
              <a:solidFill>
                <a:srgbClr val="000000"/>
              </a:solidFill>
            </a:endParaRPr>
          </a:p>
        </p:txBody>
      </p:sp>
      <p:grpSp>
        <p:nvGrpSpPr>
          <p:cNvPr id="9" name="Ομάδα 8"/>
          <p:cNvGrpSpPr/>
          <p:nvPr/>
        </p:nvGrpSpPr>
        <p:grpSpPr>
          <a:xfrm>
            <a:off x="0" y="0"/>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50239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6"/>
          <p:cNvSpPr>
            <a:spLocks noChangeArrowheads="1"/>
          </p:cNvSpPr>
          <p:nvPr/>
        </p:nvSpPr>
        <p:spPr bwMode="auto">
          <a:xfrm>
            <a:off x="0" y="765174"/>
            <a:ext cx="9144000" cy="6092825"/>
          </a:xfrm>
          <a:prstGeom prst="rect">
            <a:avLst/>
          </a:prstGeom>
          <a:solidFill>
            <a:srgbClr val="C1E2E9"/>
          </a:solidFill>
          <a:ln w="9525">
            <a:solidFill>
              <a:srgbClr val="000000"/>
            </a:solidFill>
            <a:miter lim="800000"/>
            <a:headEnd/>
            <a:tailEnd/>
          </a:ln>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9" name="Θέση αριθμού διαφάνειας 3"/>
          <p:cNvSpPr>
            <a:spLocks noGrp="1"/>
          </p:cNvSpPr>
          <p:nvPr>
            <p:ph type="sldNum" sz="quarter" idx="12"/>
          </p:nvPr>
        </p:nvSpPr>
        <p:spPr>
          <a:xfrm>
            <a:off x="6553200" y="6248400"/>
            <a:ext cx="1905000" cy="457200"/>
          </a:xfrm>
        </p:spPr>
        <p:txBody>
          <a:bodyPr/>
          <a:lstStyle/>
          <a:p>
            <a:pPr>
              <a:defRPr/>
            </a:pPr>
            <a:fld id="{5025BB34-D628-4483-9EDC-A66C02E3B2B6}" type="slidenum">
              <a:rPr lang="en-US" smtClean="0">
                <a:solidFill>
                  <a:srgbClr val="000000"/>
                </a:solidFill>
              </a:rPr>
              <a:pPr>
                <a:defRPr/>
              </a:pPr>
              <a:t>11</a:t>
            </a:fld>
            <a:endParaRPr lang="en-US" dirty="0">
              <a:solidFill>
                <a:srgbClr val="000000"/>
              </a:solidFill>
            </a:endParaRPr>
          </a:p>
        </p:txBody>
      </p:sp>
      <p:sp>
        <p:nvSpPr>
          <p:cNvPr id="10"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smtClean="0">
                <a:solidFill>
                  <a:srgbClr val="0F4F8F"/>
                </a:solidFill>
                <a:cs typeface="+mn-cs"/>
              </a:rPr>
              <a:t>9</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11" name="Ορθογώνιο 10"/>
          <p:cNvSpPr/>
          <p:nvPr/>
        </p:nvSpPr>
        <p:spPr>
          <a:xfrm>
            <a:off x="683568" y="1628800"/>
            <a:ext cx="7362796" cy="923330"/>
          </a:xfrm>
          <a:prstGeom prst="rect">
            <a:avLst/>
          </a:prstGeom>
        </p:spPr>
        <p:txBody>
          <a:bodyPr wrap="square">
            <a:spAutoFit/>
          </a:bodyPr>
          <a:lstStyle/>
          <a:p>
            <a:r>
              <a:rPr lang="en-GB" sz="1800" u="sng" dirty="0">
                <a:latin typeface="Calibri" panose="020F0502020204030204" pitchFamily="34" charset="0"/>
              </a:rPr>
              <a:t>Supporting documents for the verification of expenditure</a:t>
            </a:r>
            <a:endParaRPr lang="el-GR" sz="1800" dirty="0">
              <a:latin typeface="Calibri" panose="020F0502020204030204" pitchFamily="34" charset="0"/>
            </a:endParaRPr>
          </a:p>
          <a:p>
            <a:r>
              <a:rPr lang="en-GB" sz="1800" dirty="0">
                <a:latin typeface="Calibri" panose="020F0502020204030204" pitchFamily="34" charset="0"/>
              </a:rPr>
              <a:t>The following documents must be available for control purposes: </a:t>
            </a:r>
            <a:endParaRPr lang="el-GR" sz="1800" dirty="0">
              <a:latin typeface="Calibri" panose="020F0502020204030204" pitchFamily="34" charset="0"/>
            </a:endParaRPr>
          </a:p>
          <a:p>
            <a:pPr lvl="0"/>
            <a:endParaRPr lang="en-GB" sz="1800" dirty="0" smtClean="0">
              <a:latin typeface="Calibri" panose="020F0502020204030204" pitchFamily="34" charset="0"/>
            </a:endParaRPr>
          </a:p>
        </p:txBody>
      </p:sp>
      <p:graphicFrame>
        <p:nvGraphicFramePr>
          <p:cNvPr id="7" name="Διάγραμμα 6"/>
          <p:cNvGraphicFramePr/>
          <p:nvPr>
            <p:extLst>
              <p:ext uri="{D42A27DB-BD31-4B8C-83A1-F6EECF244321}">
                <p14:modId xmlns:p14="http://schemas.microsoft.com/office/powerpoint/2010/main" val="3959001409"/>
              </p:ext>
            </p:extLst>
          </p:nvPr>
        </p:nvGraphicFramePr>
        <p:xfrm>
          <a:off x="899592" y="2276872"/>
          <a:ext cx="6480720" cy="420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Ομάδα 11"/>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9045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smtClean="0">
                <a:solidFill>
                  <a:srgbClr val="0F4F8F"/>
                </a:solidFill>
                <a:cs typeface="+mn-cs"/>
              </a:rPr>
              <a:t>10</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467544" y="1700808"/>
            <a:ext cx="8219256" cy="4172424"/>
          </a:xfrm>
          <a:prstGeom prst="rect">
            <a:avLst/>
          </a:prstGeom>
        </p:spPr>
        <p:txBody>
          <a:bodyPr wrap="square">
            <a:spAutoFit/>
          </a:bodyPr>
          <a:lstStyle/>
          <a:p>
            <a:pPr>
              <a:lnSpc>
                <a:spcPct val="114000"/>
              </a:lnSpc>
              <a:spcAft>
                <a:spcPts val="1000"/>
              </a:spcAft>
            </a:pPr>
            <a:r>
              <a:rPr lang="en-US" sz="2000" b="1" dirty="0">
                <a:latin typeface="Calibri" panose="020F0502020204030204" pitchFamily="34" charset="0"/>
                <a:ea typeface="Calibri"/>
                <a:cs typeface="Times New Roman"/>
              </a:rPr>
              <a:t>5</a:t>
            </a:r>
            <a:r>
              <a:rPr lang="el-GR" sz="2000" b="1" dirty="0" smtClean="0">
                <a:latin typeface="Calibri" panose="020F0502020204030204" pitchFamily="34" charset="0"/>
                <a:ea typeface="Calibri"/>
                <a:cs typeface="Times New Roman"/>
              </a:rPr>
              <a:t>. </a:t>
            </a:r>
            <a:r>
              <a:rPr lang="en-GB" sz="2000" b="1" dirty="0" smtClean="0">
                <a:latin typeface="Calibri" panose="020F0502020204030204" pitchFamily="34" charset="0"/>
                <a:ea typeface="Calibri"/>
                <a:cs typeface="Times New Roman"/>
              </a:rPr>
              <a:t>Equipment</a:t>
            </a:r>
            <a:endParaRPr lang="el-GR" sz="2000" b="1" dirty="0">
              <a:latin typeface="Calibri" panose="020F0502020204030204" pitchFamily="34" charset="0"/>
              <a:ea typeface="Calibri"/>
              <a:cs typeface="Times New Roman"/>
            </a:endParaRPr>
          </a:p>
          <a:p>
            <a:r>
              <a:rPr lang="en-GB" sz="1800" dirty="0">
                <a:latin typeface="Calibri" panose="020F0502020204030204" pitchFamily="34" charset="0"/>
              </a:rPr>
              <a:t>Expenditure for the financing of equipment either purchased, or rented or leased by a partner, necessary to achieve the objectives of the project.</a:t>
            </a:r>
            <a:endParaRPr lang="el-GR" sz="1800" dirty="0">
              <a:latin typeface="Calibri" panose="020F0502020204030204" pitchFamily="34" charset="0"/>
            </a:endParaRPr>
          </a:p>
          <a:p>
            <a:r>
              <a:rPr lang="en-GB" sz="1800" dirty="0" smtClean="0">
                <a:latin typeface="Calibri" panose="020F0502020204030204" pitchFamily="34" charset="0"/>
              </a:rPr>
              <a:t>According to the Regulation (EU) No 481/2014 Article 7, equipment </a:t>
            </a:r>
            <a:r>
              <a:rPr lang="en-GB" sz="1800" dirty="0">
                <a:latin typeface="Calibri" panose="020F0502020204030204" pitchFamily="34" charset="0"/>
              </a:rPr>
              <a:t>expenditure is limited to the following items: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smtClean="0">
                <a:latin typeface="Calibri" panose="020F0502020204030204" pitchFamily="34" charset="0"/>
              </a:rPr>
              <a:t>office </a:t>
            </a:r>
            <a:r>
              <a:rPr lang="en-GB" sz="1800" dirty="0">
                <a:latin typeface="Calibri" panose="020F0502020204030204" pitchFamily="34" charset="0"/>
              </a:rPr>
              <a:t>equipment;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IT hardware and software;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furniture and fittings;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laboratory equipment;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machines and instruments;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tools or devices; </a:t>
            </a:r>
            <a:endParaRPr lang="el-GR" sz="1800" dirty="0">
              <a:latin typeface="Calibri" panose="020F0502020204030204" pitchFamily="34" charset="0"/>
            </a:endParaRPr>
          </a:p>
          <a:p>
            <a:pPr marL="285750" lvl="0" indent="-285750">
              <a:buFont typeface="Wingdings" panose="05000000000000000000" pitchFamily="2" charset="2"/>
              <a:buChar char="§"/>
            </a:pPr>
            <a:r>
              <a:rPr lang="en-GB" sz="1800" dirty="0">
                <a:latin typeface="Calibri" panose="020F0502020204030204" pitchFamily="34" charset="0"/>
              </a:rPr>
              <a:t>vehicles; </a:t>
            </a:r>
            <a:endParaRPr lang="el-GR" sz="1800" dirty="0">
              <a:latin typeface="Calibri" panose="020F0502020204030204" pitchFamily="34" charset="0"/>
            </a:endParaRPr>
          </a:p>
          <a:p>
            <a:pPr marL="285750" indent="-285750">
              <a:buFont typeface="Wingdings" panose="05000000000000000000" pitchFamily="2" charset="2"/>
              <a:buChar char="§"/>
            </a:pPr>
            <a:r>
              <a:rPr lang="en-GB" sz="1800" dirty="0">
                <a:latin typeface="Calibri" panose="020F0502020204030204" pitchFamily="34" charset="0"/>
              </a:rPr>
              <a:t>other specific equipment needed for </a:t>
            </a:r>
            <a:r>
              <a:rPr lang="en-GB" sz="1800" dirty="0" smtClean="0">
                <a:latin typeface="Calibri" panose="020F0502020204030204" pitchFamily="34" charset="0"/>
              </a:rPr>
              <a:t>the project.</a:t>
            </a:r>
            <a:endParaRPr lang="en-US" sz="1800" dirty="0" smtClean="0">
              <a:latin typeface="Calibri" panose="020F0502020204030204" pitchFamily="34" charset="0"/>
            </a:endParaRPr>
          </a:p>
          <a:p>
            <a:endParaRPr lang="en-US"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12</a:t>
            </a:fld>
            <a:endParaRPr lang="en-US" dirty="0">
              <a:solidFill>
                <a:srgbClr val="000000"/>
              </a:solidFill>
            </a:endParaRPr>
          </a:p>
        </p:txBody>
      </p:sp>
      <p:grpSp>
        <p:nvGrpSpPr>
          <p:cNvPr id="9" name="Ομάδα 8"/>
          <p:cNvGrpSpPr/>
          <p:nvPr/>
        </p:nvGrpSpPr>
        <p:grpSpPr>
          <a:xfrm>
            <a:off x="0" y="0"/>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3871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8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smtClean="0">
                <a:solidFill>
                  <a:srgbClr val="0F4F8F"/>
                </a:solidFill>
                <a:cs typeface="+mn-cs"/>
              </a:rPr>
              <a:t>11</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381000" y="1772816"/>
            <a:ext cx="8305800" cy="3416320"/>
          </a:xfrm>
          <a:prstGeom prst="rect">
            <a:avLst/>
          </a:prstGeom>
        </p:spPr>
        <p:txBody>
          <a:bodyPr wrap="square">
            <a:spAutoFit/>
          </a:bodyPr>
          <a:lstStyle/>
          <a:p>
            <a:r>
              <a:rPr lang="en-GB" sz="1800" dirty="0" smtClean="0">
                <a:latin typeface="Calibri" panose="020F0502020204030204" pitchFamily="34" charset="0"/>
              </a:rPr>
              <a:t>Equipment </a:t>
            </a:r>
            <a:r>
              <a:rPr lang="en-GB" sz="1800" dirty="0">
                <a:latin typeface="Calibri" panose="020F0502020204030204" pitchFamily="34" charset="0"/>
              </a:rPr>
              <a:t>can only be funded by the programme if no other EU funds have contributed </a:t>
            </a:r>
            <a:r>
              <a:rPr lang="en-GB" sz="1800" dirty="0" smtClean="0">
                <a:latin typeface="Calibri" panose="020F0502020204030204" pitchFamily="34" charset="0"/>
              </a:rPr>
              <a:t>to </a:t>
            </a:r>
            <a:r>
              <a:rPr lang="en-GB" sz="1800" dirty="0">
                <a:latin typeface="Calibri" panose="020F0502020204030204" pitchFamily="34" charset="0"/>
              </a:rPr>
              <a:t>the </a:t>
            </a:r>
            <a:r>
              <a:rPr lang="en-GB" sz="1800" dirty="0" smtClean="0">
                <a:latin typeface="Calibri" panose="020F0502020204030204" pitchFamily="34" charset="0"/>
              </a:rPr>
              <a:t>financing. </a:t>
            </a:r>
            <a:endParaRPr lang="el-GR" sz="1800" dirty="0">
              <a:latin typeface="Calibri" panose="020F0502020204030204" pitchFamily="34" charset="0"/>
            </a:endParaRPr>
          </a:p>
          <a:p>
            <a:endParaRPr lang="en-GB" sz="1800" u="sng" dirty="0" smtClean="0">
              <a:latin typeface="Calibri" panose="020F0502020204030204" pitchFamily="34" charset="0"/>
            </a:endParaRPr>
          </a:p>
          <a:p>
            <a:r>
              <a:rPr lang="en-GB" sz="1800" u="sng" dirty="0" smtClean="0">
                <a:latin typeface="Calibri" panose="020F0502020204030204" pitchFamily="34" charset="0"/>
              </a:rPr>
              <a:t>Supporting </a:t>
            </a:r>
            <a:r>
              <a:rPr lang="en-GB" sz="1800" u="sng" dirty="0">
                <a:latin typeface="Calibri" panose="020F0502020204030204" pitchFamily="34" charset="0"/>
              </a:rPr>
              <a:t>documents for the verification of </a:t>
            </a:r>
            <a:r>
              <a:rPr lang="en-GB" sz="1800" u="sng" dirty="0" smtClean="0">
                <a:latin typeface="Calibri" panose="020F0502020204030204" pitchFamily="34" charset="0"/>
              </a:rPr>
              <a:t>expenditure.</a:t>
            </a:r>
            <a:endParaRPr lang="el-GR" sz="1800" dirty="0">
              <a:latin typeface="Calibri" panose="020F0502020204030204" pitchFamily="34" charset="0"/>
            </a:endParaRPr>
          </a:p>
          <a:p>
            <a:r>
              <a:rPr lang="en-GB" sz="1800" dirty="0" smtClean="0">
                <a:latin typeface="Calibri" panose="020F0502020204030204" pitchFamily="34" charset="0"/>
              </a:rPr>
              <a:t>The </a:t>
            </a:r>
            <a:r>
              <a:rPr lang="en-GB" sz="1800" dirty="0">
                <a:latin typeface="Calibri" panose="020F0502020204030204" pitchFamily="34" charset="0"/>
              </a:rPr>
              <a:t>following documents must be available for control purposes: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Evidence of compliance with the applicable EU, national and internal procurement rules,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Invoice (or a supporting document with equivalent probative value to invoices, in case of depreciation) providing all relevant information in line with the applicable accountancy rules, </a:t>
            </a:r>
            <a:endParaRPr lang="el-GR" sz="1800" dirty="0">
              <a:latin typeface="Calibri" panose="020F0502020204030204" pitchFamily="34" charset="0"/>
            </a:endParaRPr>
          </a:p>
          <a:p>
            <a:pPr marL="285750" lvl="0" indent="-285750">
              <a:buFont typeface="Wingdings" panose="05000000000000000000" pitchFamily="2" charset="2"/>
              <a:buChar char="Ø"/>
            </a:pPr>
            <a:r>
              <a:rPr lang="en-GB" sz="1800" dirty="0">
                <a:latin typeface="Calibri" panose="020F0502020204030204" pitchFamily="34" charset="0"/>
              </a:rPr>
              <a:t>Calculation of depreciation in compliance with the applicable national schemes, </a:t>
            </a:r>
            <a:endParaRPr lang="el-GR" sz="1800" dirty="0">
              <a:latin typeface="Calibri" panose="020F0502020204030204" pitchFamily="34" charset="0"/>
            </a:endParaRPr>
          </a:p>
          <a:p>
            <a:pPr marL="285750" indent="-285750">
              <a:buFont typeface="Wingdings" panose="05000000000000000000" pitchFamily="2" charset="2"/>
              <a:buChar char="Ø"/>
            </a:pPr>
            <a:r>
              <a:rPr lang="en-GB" sz="1800" dirty="0">
                <a:latin typeface="Calibri" panose="020F0502020204030204" pitchFamily="34" charset="0"/>
              </a:rPr>
              <a:t>Proof of </a:t>
            </a:r>
            <a:r>
              <a:rPr lang="en-GB" sz="1800" dirty="0" smtClean="0">
                <a:latin typeface="Calibri" panose="020F0502020204030204" pitchFamily="34" charset="0"/>
              </a:rPr>
              <a:t>payment.</a:t>
            </a:r>
            <a:endParaRPr lang="el-GR"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13</a:t>
            </a:fld>
            <a:endParaRPr lang="en-US" dirty="0">
              <a:solidFill>
                <a:srgbClr val="000000"/>
              </a:solidFill>
            </a:endParaRPr>
          </a:p>
        </p:txBody>
      </p:sp>
      <p:grpSp>
        <p:nvGrpSpPr>
          <p:cNvPr id="9" name="Ομάδα 8"/>
          <p:cNvGrpSpPr/>
          <p:nvPr/>
        </p:nvGrpSpPr>
        <p:grpSpPr>
          <a:xfrm>
            <a:off x="0" y="0"/>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36982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(1</a:t>
            </a:r>
            <a:r>
              <a:rPr lang="en-US" altLang="el-GR" sz="2800" b="1" dirty="0" smtClean="0">
                <a:solidFill>
                  <a:srgbClr val="0F4F8F"/>
                </a:solidFill>
                <a:cs typeface="+mn-cs"/>
              </a:rPr>
              <a:t>2</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251520" y="1700808"/>
            <a:ext cx="8640960" cy="3926203"/>
          </a:xfrm>
          <a:prstGeom prst="rect">
            <a:avLst/>
          </a:prstGeom>
        </p:spPr>
        <p:txBody>
          <a:bodyPr wrap="square">
            <a:spAutoFit/>
          </a:bodyPr>
          <a:lstStyle/>
          <a:p>
            <a:pPr>
              <a:lnSpc>
                <a:spcPct val="114000"/>
              </a:lnSpc>
              <a:spcAft>
                <a:spcPts val="1000"/>
              </a:spcAft>
            </a:pPr>
            <a:r>
              <a:rPr lang="el-GR" sz="2000" b="1" dirty="0">
                <a:latin typeface="Calibri" panose="020F0502020204030204" pitchFamily="34" charset="0"/>
              </a:rPr>
              <a:t>6</a:t>
            </a:r>
            <a:r>
              <a:rPr lang="el-GR" sz="2000" b="1" dirty="0" smtClean="0">
                <a:latin typeface="Calibri" panose="020F0502020204030204" pitchFamily="34" charset="0"/>
              </a:rPr>
              <a:t>. </a:t>
            </a:r>
            <a:r>
              <a:rPr lang="en-US" sz="2000" b="1" dirty="0" smtClean="0">
                <a:latin typeface="Calibri" panose="020F0502020204030204" pitchFamily="34" charset="0"/>
              </a:rPr>
              <a:t>Infrastructure and Works</a:t>
            </a:r>
            <a:endParaRPr lang="el-GR" sz="2000" dirty="0">
              <a:latin typeface="Calibri" panose="020F0502020204030204" pitchFamily="34" charset="0"/>
            </a:endParaRPr>
          </a:p>
          <a:p>
            <a:endParaRPr lang="en-US" sz="1800" dirty="0" smtClean="0">
              <a:latin typeface="Calibri" panose="020F0502020204030204" pitchFamily="34" charset="0"/>
            </a:endParaRPr>
          </a:p>
          <a:p>
            <a:r>
              <a:rPr lang="en-US" sz="1800" dirty="0" smtClean="0">
                <a:latin typeface="Calibri" panose="020F0502020204030204" pitchFamily="34" charset="0"/>
              </a:rPr>
              <a:t>This </a:t>
            </a:r>
            <a:r>
              <a:rPr lang="en-US" sz="1800" dirty="0">
                <a:latin typeface="Calibri" panose="020F0502020204030204" pitchFamily="34" charset="0"/>
              </a:rPr>
              <a:t>includes costs for example; site preparation, delivery</a:t>
            </a:r>
            <a:r>
              <a:rPr lang="en-US" sz="1800" dirty="0" smtClean="0">
                <a:latin typeface="Calibri" panose="020F0502020204030204" pitchFamily="34" charset="0"/>
              </a:rPr>
              <a:t>, handling</a:t>
            </a:r>
            <a:r>
              <a:rPr lang="en-US" sz="1800" dirty="0">
                <a:latin typeface="Calibri" panose="020F0502020204030204" pitchFamily="34" charset="0"/>
              </a:rPr>
              <a:t>, installation, </a:t>
            </a:r>
            <a:r>
              <a:rPr lang="en-US" sz="1800" dirty="0" smtClean="0">
                <a:latin typeface="Calibri" panose="020F0502020204030204" pitchFamily="34" charset="0"/>
              </a:rPr>
              <a:t>renovation, when </a:t>
            </a:r>
            <a:r>
              <a:rPr lang="en-GB" sz="1800" dirty="0" smtClean="0">
                <a:latin typeface="Calibri" panose="020F0502020204030204" pitchFamily="34" charset="0"/>
              </a:rPr>
              <a:t>applicable.</a:t>
            </a:r>
          </a:p>
          <a:p>
            <a:endParaRPr lang="en-US" sz="1800" dirty="0" smtClean="0">
              <a:latin typeface="Calibri" panose="020F0502020204030204" pitchFamily="34" charset="0"/>
            </a:endParaRPr>
          </a:p>
          <a:p>
            <a:r>
              <a:rPr lang="en-GB" sz="1800" dirty="0">
                <a:latin typeface="Calibri" panose="020F0502020204030204" pitchFamily="34" charset="0"/>
              </a:rPr>
              <a:t>The following documents must be available for control </a:t>
            </a:r>
            <a:r>
              <a:rPr lang="en-GB" sz="1800" dirty="0" smtClean="0">
                <a:latin typeface="Calibri" panose="020F0502020204030204" pitchFamily="34" charset="0"/>
              </a:rPr>
              <a:t>purposes:</a:t>
            </a:r>
          </a:p>
          <a:p>
            <a:r>
              <a:rPr lang="el-GR" sz="1800" dirty="0" smtClean="0">
                <a:latin typeface="Calibri" panose="020F0502020204030204" pitchFamily="34" charset="0"/>
              </a:rPr>
              <a:t> </a:t>
            </a:r>
            <a:endParaRPr lang="el-GR" sz="1800" dirty="0">
              <a:latin typeface="Calibri" panose="020F0502020204030204" pitchFamily="34" charset="0"/>
            </a:endParaRPr>
          </a:p>
          <a:p>
            <a:pPr>
              <a:spcAft>
                <a:spcPts val="800"/>
              </a:spcAft>
            </a:pPr>
            <a:r>
              <a:rPr lang="el-GR" sz="1800" dirty="0">
                <a:latin typeface="Calibri" panose="020F0502020204030204" pitchFamily="34" charset="0"/>
              </a:rPr>
              <a:t>1</a:t>
            </a:r>
            <a:r>
              <a:rPr lang="el-GR" sz="1800" dirty="0" smtClean="0">
                <a:latin typeface="Calibri" panose="020F0502020204030204" pitchFamily="34" charset="0"/>
              </a:rPr>
              <a:t>. </a:t>
            </a:r>
            <a:r>
              <a:rPr lang="en-US" sz="1800" dirty="0" smtClean="0">
                <a:latin typeface="Calibri" panose="020F0502020204030204" pitchFamily="34" charset="0"/>
              </a:rPr>
              <a:t>Contracts and other related documentation</a:t>
            </a:r>
            <a:r>
              <a:rPr lang="el-GR" sz="1800" dirty="0" smtClean="0">
                <a:latin typeface="Calibri" panose="020F0502020204030204" pitchFamily="34" charset="0"/>
              </a:rPr>
              <a:t> (</a:t>
            </a:r>
            <a:r>
              <a:rPr lang="en-US" sz="1800" dirty="0" smtClean="0">
                <a:latin typeface="Calibri" panose="020F0502020204030204" pitchFamily="34" charset="0"/>
              </a:rPr>
              <a:t>tender procedures, Selection committee decisions etc.</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l-GR" sz="1800" dirty="0" smtClean="0">
                <a:latin typeface="Calibri" panose="020F0502020204030204" pitchFamily="34" charset="0"/>
              </a:rPr>
              <a:t>2.</a:t>
            </a:r>
            <a:r>
              <a:rPr lang="en-US" sz="1800" dirty="0" smtClean="0">
                <a:latin typeface="Calibri" panose="020F0502020204030204" pitchFamily="34" charset="0"/>
              </a:rPr>
              <a:t> Invoices and / or other documentation ensuring the works in progress</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n-US" sz="1800" dirty="0">
                <a:latin typeface="Calibri" panose="020F0502020204030204" pitchFamily="34" charset="0"/>
              </a:rPr>
              <a:t>3</a:t>
            </a:r>
            <a:r>
              <a:rPr lang="el-GR" sz="1800" dirty="0" smtClean="0">
                <a:latin typeface="Calibri" panose="020F0502020204030204" pitchFamily="34" charset="0"/>
              </a:rPr>
              <a:t>. </a:t>
            </a:r>
            <a:r>
              <a:rPr lang="en-GB" sz="1800" dirty="0">
                <a:latin typeface="Calibri" panose="020F0502020204030204" pitchFamily="34" charset="0"/>
              </a:rPr>
              <a:t>Proof of payment</a:t>
            </a:r>
            <a:r>
              <a:rPr lang="el-GR" sz="1800" dirty="0" smtClean="0">
                <a:latin typeface="Calibri" panose="020F0502020204030204" pitchFamily="34" charset="0"/>
              </a:rPr>
              <a:t>.</a:t>
            </a:r>
            <a:endParaRPr lang="el-GR" sz="1800" dirty="0">
              <a:latin typeface="Calibri" panose="020F0502020204030204" pitchFamily="34" charset="0"/>
            </a:endParaRPr>
          </a:p>
          <a:p>
            <a:pPr>
              <a:spcAft>
                <a:spcPts val="800"/>
              </a:spcAft>
            </a:pPr>
            <a:r>
              <a:rPr lang="en-US" sz="1800" dirty="0" smtClean="0">
                <a:latin typeface="Calibri" panose="020F0502020204030204" pitchFamily="34" charset="0"/>
              </a:rPr>
              <a:t>4</a:t>
            </a:r>
            <a:r>
              <a:rPr lang="el-GR" sz="1800" dirty="0" smtClean="0">
                <a:latin typeface="Calibri" panose="020F0502020204030204" pitchFamily="34" charset="0"/>
              </a:rPr>
              <a:t>. </a:t>
            </a:r>
            <a:r>
              <a:rPr lang="en-US" sz="1800" dirty="0" smtClean="0">
                <a:latin typeface="Calibri" panose="020F0502020204030204" pitchFamily="34" charset="0"/>
              </a:rPr>
              <a:t>The necessary environmental studies and licenses</a:t>
            </a:r>
            <a:r>
              <a:rPr lang="el-GR" sz="1800" dirty="0" smtClean="0">
                <a:latin typeface="Calibri" panose="020F0502020204030204" pitchFamily="34" charset="0"/>
              </a:rPr>
              <a:t>.</a:t>
            </a:r>
            <a:endParaRPr lang="el-GR" sz="18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14</a:t>
            </a:fld>
            <a:endParaRPr lang="en-US" dirty="0">
              <a:solidFill>
                <a:srgbClr val="000000"/>
              </a:solidFill>
            </a:endParaRPr>
          </a:p>
        </p:txBody>
      </p:sp>
      <p:grpSp>
        <p:nvGrpSpPr>
          <p:cNvPr id="12" name="Ομάδα 11"/>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53905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OF EXPENDITURES</a:t>
            </a:r>
            <a:r>
              <a:rPr lang="el-GR" altLang="el-GR" sz="2800" b="1" dirty="0" smtClean="0">
                <a:solidFill>
                  <a:srgbClr val="0F4F8F"/>
                </a:solidFill>
              </a:rPr>
              <a:t> (</a:t>
            </a:r>
            <a:r>
              <a:rPr lang="en-US" altLang="el-GR" sz="2800" b="1" dirty="0" smtClean="0">
                <a:solidFill>
                  <a:srgbClr val="0F4F8F"/>
                </a:solidFill>
              </a:rPr>
              <a:t>13</a:t>
            </a:r>
            <a:r>
              <a:rPr lang="el-GR" altLang="el-GR" sz="2800" b="1" dirty="0" smtClean="0">
                <a:solidFill>
                  <a:srgbClr val="0F4F8F"/>
                </a:solidFill>
              </a:rPr>
              <a:t>/</a:t>
            </a:r>
            <a:r>
              <a:rPr lang="en-US" altLang="el-GR" sz="2800" b="1" dirty="0" smtClean="0">
                <a:solidFill>
                  <a:srgbClr val="0F4F8F"/>
                </a:solidFill>
              </a:rPr>
              <a:t>15</a:t>
            </a:r>
            <a:r>
              <a:rPr lang="el-GR" altLang="el-GR" sz="2800" b="1" dirty="0" smtClean="0">
                <a:solidFill>
                  <a:srgbClr val="0F4F8F"/>
                </a:solidFill>
              </a:rPr>
              <a:t>)</a:t>
            </a:r>
            <a:endParaRPr lang="el-GR" altLang="el-GR" sz="2800" b="1" dirty="0">
              <a:solidFill>
                <a:srgbClr val="0F4F8F"/>
              </a:solidFill>
            </a:endParaRPr>
          </a:p>
        </p:txBody>
      </p:sp>
      <p:sp>
        <p:nvSpPr>
          <p:cNvPr id="3" name="Ορθογώνιο 2"/>
          <p:cNvSpPr/>
          <p:nvPr/>
        </p:nvSpPr>
        <p:spPr>
          <a:xfrm>
            <a:off x="611560" y="1844824"/>
            <a:ext cx="8075240" cy="1525546"/>
          </a:xfrm>
          <a:prstGeom prst="rect">
            <a:avLst/>
          </a:prstGeom>
        </p:spPr>
        <p:txBody>
          <a:bodyPr wrap="square">
            <a:spAutoFit/>
          </a:bodyPr>
          <a:lstStyle/>
          <a:p>
            <a:pPr>
              <a:lnSpc>
                <a:spcPct val="114000"/>
              </a:lnSpc>
              <a:spcAft>
                <a:spcPts val="1000"/>
              </a:spcAft>
            </a:pPr>
            <a:r>
              <a:rPr lang="en-US" altLang="el-GR" sz="2000" b="1" dirty="0" smtClean="0">
                <a:latin typeface="Calibri" panose="020F0502020204030204" pitchFamily="34" charset="0"/>
              </a:rPr>
              <a:t>V.A.T</a:t>
            </a:r>
            <a:r>
              <a:rPr lang="en-US" altLang="el-GR" sz="2000" b="1" dirty="0">
                <a:latin typeface="Calibri" panose="020F0502020204030204" pitchFamily="34" charset="0"/>
              </a:rPr>
              <a:t>.</a:t>
            </a:r>
            <a:endParaRPr lang="en-US" sz="2000" dirty="0" smtClean="0">
              <a:latin typeface="Calibri" panose="020F0502020204030204" pitchFamily="34" charset="0"/>
            </a:endParaRPr>
          </a:p>
          <a:p>
            <a:endParaRPr lang="el-GR" sz="1800" dirty="0">
              <a:latin typeface="Calibri" panose="020F0502020204030204" pitchFamily="34" charset="0"/>
              <a:ea typeface="Tahoma" panose="020B0604030504040204" pitchFamily="34" charset="0"/>
              <a:cs typeface="Tahoma" panose="020B0604030504040204" pitchFamily="34" charset="0"/>
            </a:endParaRPr>
          </a:p>
          <a:p>
            <a:endParaRPr lang="en-US" sz="2200" i="1" dirty="0">
              <a:solidFill>
                <a:srgbClr val="000000"/>
              </a:solidFill>
              <a:latin typeface="Calibri" panose="020F0502020204030204" pitchFamily="34" charset="0"/>
              <a:ea typeface="Tahoma" panose="020B0604030504040204" pitchFamily="34" charset="0"/>
              <a:cs typeface="Tahoma" panose="020B0604030504040204" pitchFamily="34" charset="0"/>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15</a:t>
            </a:fld>
            <a:endParaRPr lang="en-US" dirty="0">
              <a:solidFill>
                <a:srgbClr val="000000"/>
              </a:solidFill>
            </a:endParaRPr>
          </a:p>
        </p:txBody>
      </p:sp>
      <p:sp>
        <p:nvSpPr>
          <p:cNvPr id="2" name="TextBox 1"/>
          <p:cNvSpPr txBox="1"/>
          <p:nvPr/>
        </p:nvSpPr>
        <p:spPr>
          <a:xfrm>
            <a:off x="971600" y="4653136"/>
            <a:ext cx="2808312" cy="461665"/>
          </a:xfrm>
          <a:prstGeom prst="rect">
            <a:avLst/>
          </a:prstGeom>
          <a:noFill/>
        </p:spPr>
        <p:txBody>
          <a:bodyPr wrap="square" rtlCol="0">
            <a:spAutoFit/>
          </a:bodyPr>
          <a:lstStyle/>
          <a:p>
            <a:endParaRPr lang="el-GR" dirty="0"/>
          </a:p>
        </p:txBody>
      </p:sp>
      <p:graphicFrame>
        <p:nvGraphicFramePr>
          <p:cNvPr id="6" name="Διάγραμμα 5"/>
          <p:cNvGraphicFramePr/>
          <p:nvPr>
            <p:extLst>
              <p:ext uri="{D42A27DB-BD31-4B8C-83A1-F6EECF244321}">
                <p14:modId xmlns:p14="http://schemas.microsoft.com/office/powerpoint/2010/main" val="3687281701"/>
              </p:ext>
            </p:extLst>
          </p:nvPr>
        </p:nvGraphicFramePr>
        <p:xfrm>
          <a:off x="683568" y="2492896"/>
          <a:ext cx="7776864" cy="2928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01586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200" b="1" dirty="0" smtClean="0">
                <a:solidFill>
                  <a:srgbClr val="0F4F8F"/>
                </a:solidFill>
                <a:cs typeface="+mn-cs"/>
              </a:rPr>
              <a:t> </a:t>
            </a:r>
            <a:r>
              <a:rPr lang="en-US" altLang="el-GR" sz="2800" b="1" dirty="0" smtClean="0">
                <a:solidFill>
                  <a:srgbClr val="0F4F8F"/>
                </a:solidFill>
              </a:rPr>
              <a:t>ELIGIBILITY OF EXPENDITURES</a:t>
            </a:r>
            <a:r>
              <a:rPr lang="el-GR" altLang="el-GR" sz="2800" b="1" dirty="0" smtClean="0">
                <a:solidFill>
                  <a:srgbClr val="0F4F8F"/>
                </a:solidFill>
              </a:rPr>
              <a:t> (</a:t>
            </a:r>
            <a:r>
              <a:rPr lang="en-US" altLang="el-GR" sz="2800" b="1" dirty="0" smtClean="0">
                <a:solidFill>
                  <a:srgbClr val="0F4F8F"/>
                </a:solidFill>
              </a:rPr>
              <a:t>14</a:t>
            </a:r>
            <a:r>
              <a:rPr lang="el-GR" altLang="el-GR" sz="2800" b="1" dirty="0" smtClean="0">
                <a:solidFill>
                  <a:srgbClr val="0F4F8F"/>
                </a:solidFill>
              </a:rPr>
              <a:t>/</a:t>
            </a:r>
            <a:r>
              <a:rPr lang="en-US" altLang="el-GR" sz="2800" b="1" dirty="0" smtClean="0">
                <a:solidFill>
                  <a:srgbClr val="0F4F8F"/>
                </a:solidFill>
              </a:rPr>
              <a:t>15</a:t>
            </a:r>
            <a:r>
              <a:rPr lang="el-GR" altLang="el-GR" sz="2800" b="1" dirty="0" smtClean="0">
                <a:solidFill>
                  <a:srgbClr val="0F4F8F"/>
                </a:solidFill>
              </a:rPr>
              <a:t>)</a:t>
            </a:r>
            <a:endParaRPr lang="el-GR" altLang="el-GR" sz="2800" b="1" dirty="0">
              <a:solidFill>
                <a:srgbClr val="0F4F8F"/>
              </a:solidFill>
            </a:endParaRPr>
          </a:p>
        </p:txBody>
      </p:sp>
      <p:sp>
        <p:nvSpPr>
          <p:cNvPr id="3" name="Ορθογώνιο 2"/>
          <p:cNvSpPr/>
          <p:nvPr/>
        </p:nvSpPr>
        <p:spPr>
          <a:xfrm>
            <a:off x="611560" y="1844824"/>
            <a:ext cx="8075240" cy="423193"/>
          </a:xfrm>
          <a:prstGeom prst="rect">
            <a:avLst/>
          </a:prstGeom>
        </p:spPr>
        <p:txBody>
          <a:bodyPr wrap="square">
            <a:spAutoFit/>
          </a:bodyPr>
          <a:lstStyle/>
          <a:p>
            <a:pPr>
              <a:lnSpc>
                <a:spcPct val="114000"/>
              </a:lnSpc>
              <a:spcAft>
                <a:spcPts val="1000"/>
              </a:spcAft>
            </a:pPr>
            <a:r>
              <a:rPr lang="en-GB" sz="2000" b="1" dirty="0">
                <a:latin typeface="Calibri" panose="020F0502020204030204" pitchFamily="34" charset="0"/>
              </a:rPr>
              <a:t>Net </a:t>
            </a:r>
            <a:r>
              <a:rPr lang="en-GB" sz="2000" b="1" dirty="0" smtClean="0">
                <a:latin typeface="Calibri" panose="020F0502020204030204" pitchFamily="34" charset="0"/>
              </a:rPr>
              <a:t>revenues</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16</a:t>
            </a:fld>
            <a:endParaRPr lang="en-US" dirty="0">
              <a:solidFill>
                <a:srgbClr val="000000"/>
              </a:solidFill>
            </a:endParaRPr>
          </a:p>
        </p:txBody>
      </p:sp>
      <p:graphicFrame>
        <p:nvGraphicFramePr>
          <p:cNvPr id="6" name="Διάγραμμα 5"/>
          <p:cNvGraphicFramePr/>
          <p:nvPr>
            <p:extLst>
              <p:ext uri="{D42A27DB-BD31-4B8C-83A1-F6EECF244321}">
                <p14:modId xmlns:p14="http://schemas.microsoft.com/office/powerpoint/2010/main" val="2896947000"/>
              </p:ext>
            </p:extLst>
          </p:nvPr>
        </p:nvGraphicFramePr>
        <p:xfrm>
          <a:off x="1200426" y="2636912"/>
          <a:ext cx="6696744" cy="216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2944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800" b="1" dirty="0" smtClean="0">
                <a:solidFill>
                  <a:srgbClr val="0F4F8F"/>
                </a:solidFill>
                <a:cs typeface="+mn-cs"/>
              </a:rPr>
              <a:t> </a:t>
            </a:r>
            <a:r>
              <a:rPr lang="en-US" altLang="el-GR" sz="2800" b="1" dirty="0" smtClean="0">
                <a:solidFill>
                  <a:srgbClr val="0F4F8F"/>
                </a:solidFill>
                <a:cs typeface="+mn-cs"/>
              </a:rPr>
              <a:t>ELIGIBILITY OF EXPENDITURES</a:t>
            </a:r>
            <a:r>
              <a:rPr lang="el-GR" altLang="el-GR" sz="2800" b="1" dirty="0" smtClean="0">
                <a:solidFill>
                  <a:srgbClr val="0F4F8F"/>
                </a:solidFill>
                <a:cs typeface="+mn-cs"/>
              </a:rPr>
              <a:t> (</a:t>
            </a:r>
            <a:r>
              <a:rPr lang="en-US" altLang="el-GR" sz="2800" b="1" dirty="0" smtClean="0">
                <a:solidFill>
                  <a:srgbClr val="0F4F8F"/>
                </a:solidFill>
                <a:cs typeface="+mn-cs"/>
              </a:rPr>
              <a:t>15</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graphicFrame>
        <p:nvGraphicFramePr>
          <p:cNvPr id="5" name="Διάγραμμα 4"/>
          <p:cNvGraphicFramePr/>
          <p:nvPr>
            <p:extLst>
              <p:ext uri="{D42A27DB-BD31-4B8C-83A1-F6EECF244321}">
                <p14:modId xmlns:p14="http://schemas.microsoft.com/office/powerpoint/2010/main" val="3309540396"/>
              </p:ext>
            </p:extLst>
          </p:nvPr>
        </p:nvGraphicFramePr>
        <p:xfrm>
          <a:off x="537007" y="2176759"/>
          <a:ext cx="6336704" cy="4224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17</a:t>
            </a:fld>
            <a:endParaRPr lang="en-US" dirty="0">
              <a:solidFill>
                <a:srgbClr val="000000"/>
              </a:solidFill>
            </a:endParaRPr>
          </a:p>
        </p:txBody>
      </p:sp>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91350" y="1852221"/>
            <a:ext cx="2152650" cy="2124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Ορθογώνιο 11"/>
          <p:cNvSpPr/>
          <p:nvPr/>
        </p:nvSpPr>
        <p:spPr>
          <a:xfrm>
            <a:off x="381000" y="1640625"/>
            <a:ext cx="6135216" cy="423193"/>
          </a:xfrm>
          <a:prstGeom prst="rect">
            <a:avLst/>
          </a:prstGeom>
        </p:spPr>
        <p:txBody>
          <a:bodyPr wrap="square">
            <a:spAutoFit/>
          </a:bodyPr>
          <a:lstStyle/>
          <a:p>
            <a:pPr>
              <a:lnSpc>
                <a:spcPct val="114000"/>
              </a:lnSpc>
              <a:spcAft>
                <a:spcPts val="1000"/>
              </a:spcAft>
            </a:pPr>
            <a:r>
              <a:rPr lang="en-GB" sz="2000" b="1" dirty="0" smtClean="0">
                <a:latin typeface="Calibri" panose="020F0502020204030204" pitchFamily="34" charset="0"/>
              </a:rPr>
              <a:t>Double Financing</a:t>
            </a:r>
            <a:endParaRPr lang="el-GR" sz="2200" dirty="0">
              <a:solidFill>
                <a:srgbClr val="000000"/>
              </a:solidFill>
              <a:latin typeface="Calibri" panose="020F0502020204030204" pitchFamily="34" charset="0"/>
            </a:endParaRPr>
          </a:p>
        </p:txBody>
      </p:sp>
      <p:grpSp>
        <p:nvGrpSpPr>
          <p:cNvPr id="11" name="Ομάδα 10"/>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9">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42222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81889"/>
            <a:ext cx="9144000" cy="622684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908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UNIT C “VERIFICATION OF EXPENDITURES”</a:t>
            </a:r>
          </a:p>
          <a:p>
            <a:pPr>
              <a:defRPr/>
            </a:pP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MANAGING </a:t>
            </a: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AUTHORITY OF EUROPEAN TERRITORIAL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COOPERATION PROGRAMMES</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Tel: +30 2310 </a:t>
            </a:r>
            <a:r>
              <a:rPr lang="en-US" sz="1600" dirty="0" smtClean="0">
                <a:solidFill>
                  <a:srgbClr val="002060"/>
                </a:solidFill>
                <a:latin typeface="Calibri" pitchFamily="34" charset="0"/>
                <a:cs typeface="Calibri" pitchFamily="34" charset="0"/>
              </a:rPr>
              <a:t>469 600,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620,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614, 469 622, 469 672</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a:t>
            </a:r>
            <a:r>
              <a:rPr lang="en-US" sz="1600" dirty="0" smtClean="0">
                <a:solidFill>
                  <a:srgbClr val="002060"/>
                </a:solidFill>
                <a:latin typeface="Calibri" pitchFamily="34" charset="0"/>
                <a:cs typeface="Calibri" pitchFamily="34" charset="0"/>
              </a:rPr>
              <a:t>469 62</a:t>
            </a:r>
            <a:endParaRPr lang="en-US"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e-mails: </a:t>
            </a:r>
            <a:r>
              <a:rPr lang="en-US" sz="1600" dirty="0" smtClean="0">
                <a:solidFill>
                  <a:srgbClr val="002060"/>
                </a:solidFill>
                <a:latin typeface="Calibri" pitchFamily="34" charset="0"/>
                <a:cs typeface="Calibri" pitchFamily="34" charset="0"/>
                <a:hlinkClick r:id="rId2"/>
              </a:rPr>
              <a:t>kxristodoulou@mou.gr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3"/>
              </a:rPr>
              <a:t>dkaravatos@mou.gr,  </a:t>
            </a:r>
            <a:r>
              <a:rPr lang="en-US" sz="1600" dirty="0" smtClean="0">
                <a:solidFill>
                  <a:srgbClr val="002060"/>
                </a:solidFill>
                <a:latin typeface="Calibri" pitchFamily="34" charset="0"/>
                <a:cs typeface="Calibri" pitchFamily="34" charset="0"/>
                <a:hlinkClick r:id="rId4"/>
              </a:rPr>
              <a:t>tsalonidis@mou.gr</a:t>
            </a:r>
            <a:r>
              <a:rPr lang="en-US" sz="1600" dirty="0" smtClean="0">
                <a:solidFill>
                  <a:srgbClr val="002060"/>
                </a:solidFill>
                <a:latin typeface="Calibri" pitchFamily="34" charset="0"/>
                <a:cs typeface="Calibri" pitchFamily="34" charset="0"/>
              </a:rPr>
              <a:t> , </a:t>
            </a:r>
            <a:r>
              <a:rPr lang="en-US" sz="1600" dirty="0" smtClean="0">
                <a:solidFill>
                  <a:srgbClr val="002060"/>
                </a:solidFill>
                <a:latin typeface="Calibri" pitchFamily="34" charset="0"/>
                <a:cs typeface="Calibri" pitchFamily="34" charset="0"/>
                <a:hlinkClick r:id="rId5"/>
              </a:rPr>
              <a:t>dvoutira@mou.gr</a:t>
            </a:r>
            <a:r>
              <a:rPr lang="en-US" sz="1600" dirty="0" smtClean="0">
                <a:solidFill>
                  <a:srgbClr val="002060"/>
                </a:solidFill>
                <a:latin typeface="Calibri" pitchFamily="34" charset="0"/>
                <a:cs typeface="Calibri" pitchFamily="34" charset="0"/>
              </a:rPr>
              <a:t> </a:t>
            </a: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p:txBody>
      </p:sp>
      <p:pic>
        <p:nvPicPr>
          <p:cNvPr id="17" name="Picture 6" descr="http://www.kentwideds.org/images/inf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Θέση αριθμού διαφάνειας 2"/>
          <p:cNvSpPr>
            <a:spLocks noGrp="1"/>
          </p:cNvSpPr>
          <p:nvPr>
            <p:ph type="sldNum" sz="quarter" idx="12"/>
          </p:nvPr>
        </p:nvSpPr>
        <p:spPr>
          <a:ln>
            <a:noFill/>
          </a:ln>
        </p:spPr>
        <p:txBody>
          <a:bodyPr/>
          <a:lstStyle/>
          <a:p>
            <a:pPr>
              <a:defRPr/>
            </a:pPr>
            <a:fld id="{5025BB34-D628-4483-9EDC-A66C02E3B2B6}" type="slidenum">
              <a:rPr lang="en-US" sz="1100" smtClean="0">
                <a:solidFill>
                  <a:srgbClr val="000000"/>
                </a:solidFill>
              </a:rPr>
              <a:pPr>
                <a:defRPr/>
              </a:pPr>
              <a:t>18</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9">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5801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611560" y="1989138"/>
            <a:ext cx="756084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lnSpc>
                <a:spcPct val="200000"/>
              </a:lnSpc>
              <a:spcBef>
                <a:spcPct val="0"/>
              </a:spcBef>
              <a:buFontTx/>
              <a:buNone/>
            </a:pPr>
            <a:r>
              <a:rPr lang="en-US" altLang="el-GR" sz="4000" b="1" dirty="0" smtClean="0">
                <a:solidFill>
                  <a:srgbClr val="0F4F8F"/>
                </a:solidFill>
                <a:effectLst>
                  <a:outerShdw blurRad="38100" dist="38100" dir="2700000" algn="tl">
                    <a:srgbClr val="000000">
                      <a:alpha val="43137"/>
                    </a:srgbClr>
                  </a:outerShdw>
                </a:effectLst>
                <a:latin typeface="+mj-lt"/>
                <a:ea typeface="+mj-ea"/>
                <a:cs typeface="Osaka"/>
              </a:rPr>
              <a:t>FIRST LEVEL CONTROL – ELIGIBILITY OF EXPENDITURES</a:t>
            </a:r>
            <a:endParaRPr lang="en-GB" altLang="el-GR" sz="40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lnSpc>
                <a:spcPct val="200000"/>
              </a:lnSpc>
              <a:spcBef>
                <a:spcPct val="0"/>
              </a:spcBef>
              <a:buFontTx/>
              <a:buNone/>
            </a:pPr>
            <a:endParaRPr lang="el-GR" altLang="el-GR" sz="2800" b="1" dirty="0">
              <a:solidFill>
                <a:srgbClr val="0F4F8F"/>
              </a:solidFill>
              <a:latin typeface="+mj-lt"/>
              <a:ea typeface="+mj-ea"/>
              <a:cs typeface="Osaka"/>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a:t>
            </a:fld>
            <a:endParaRPr lang="en-US" sz="1000" dirty="0">
              <a:solidFill>
                <a:srgbClr val="000000"/>
              </a:solidFill>
            </a:endParaRPr>
          </a:p>
        </p:txBody>
      </p:sp>
      <p:grpSp>
        <p:nvGrpSpPr>
          <p:cNvPr id="8" name="Ομάδα 7"/>
          <p:cNvGrpSpPr/>
          <p:nvPr/>
        </p:nvGrpSpPr>
        <p:grpSpPr>
          <a:xfrm>
            <a:off x="0" y="0"/>
            <a:ext cx="9144000" cy="774700"/>
            <a:chOff x="0" y="0"/>
            <a:chExt cx="9144000" cy="774700"/>
          </a:xfrm>
        </p:grpSpPr>
        <p:pic>
          <p:nvPicPr>
            <p:cNvPr id="9"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21816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 name="Ορθογώνιο 2"/>
          <p:cNvSpPr/>
          <p:nvPr/>
        </p:nvSpPr>
        <p:spPr>
          <a:xfrm>
            <a:off x="674390" y="2132856"/>
            <a:ext cx="8003232" cy="4075988"/>
          </a:xfrm>
          <a:prstGeom prst="rect">
            <a:avLst/>
          </a:prstGeom>
        </p:spPr>
        <p:txBody>
          <a:bodyPr wrap="square">
            <a:spAutoFit/>
          </a:bodyPr>
          <a:lstStyle/>
          <a:p>
            <a:pPr>
              <a:lnSpc>
                <a:spcPct val="115000"/>
              </a:lnSpc>
              <a:spcAft>
                <a:spcPts val="1000"/>
              </a:spcAft>
            </a:pPr>
            <a:r>
              <a:rPr lang="en-GB" sz="2000" b="1" dirty="0" smtClean="0">
                <a:latin typeface="Calibri" panose="020F0502020204030204" pitchFamily="34" charset="0"/>
              </a:rPr>
              <a:t>EXPENDITURE CATEGORIES</a:t>
            </a:r>
            <a:r>
              <a:rPr lang="en-GB" sz="2000" dirty="0" smtClean="0">
                <a:latin typeface="Calibri" panose="020F0502020204030204" pitchFamily="34" charset="0"/>
              </a:rPr>
              <a:t> </a:t>
            </a:r>
          </a:p>
          <a:p>
            <a:pPr>
              <a:lnSpc>
                <a:spcPct val="115000"/>
              </a:lnSpc>
              <a:spcAft>
                <a:spcPts val="1000"/>
              </a:spcAft>
            </a:pPr>
            <a:endParaRPr lang="en-GB" sz="2000" dirty="0" smtClean="0">
              <a:latin typeface="Calibri" panose="020F0502020204030204" pitchFamily="34" charset="0"/>
            </a:endParaRPr>
          </a:p>
          <a:p>
            <a:pPr marL="342900" indent="-342900">
              <a:lnSpc>
                <a:spcPct val="115000"/>
              </a:lnSpc>
              <a:spcAft>
                <a:spcPts val="1000"/>
              </a:spcAft>
              <a:buAutoNum type="arabicPeriod"/>
            </a:pPr>
            <a:r>
              <a:rPr lang="en-US" sz="1800" b="1" dirty="0" smtClean="0">
                <a:latin typeface="Calibri" panose="020F0502020204030204" pitchFamily="34" charset="0"/>
                <a:ea typeface="Calibri"/>
                <a:cs typeface="Times New Roman"/>
              </a:rPr>
              <a:t>Staff costs;</a:t>
            </a:r>
          </a:p>
          <a:p>
            <a:pPr marL="342900" indent="-342900">
              <a:lnSpc>
                <a:spcPct val="115000"/>
              </a:lnSpc>
              <a:spcAft>
                <a:spcPts val="1000"/>
              </a:spcAft>
              <a:buAutoNum type="arabicPeriod"/>
            </a:pPr>
            <a:r>
              <a:rPr lang="en-GB" sz="1800" b="1" dirty="0">
                <a:solidFill>
                  <a:srgbClr val="000000"/>
                </a:solidFill>
                <a:latin typeface="Calibri" panose="020F0502020204030204" pitchFamily="34" charset="0"/>
                <a:ea typeface="Calibri"/>
                <a:cs typeface="Times New Roman"/>
              </a:rPr>
              <a:t>Office and administrative </a:t>
            </a:r>
            <a:r>
              <a:rPr lang="en-GB" sz="1800" b="1" dirty="0" smtClean="0">
                <a:solidFill>
                  <a:srgbClr val="000000"/>
                </a:solidFill>
                <a:latin typeface="Calibri" panose="020F0502020204030204" pitchFamily="34" charset="0"/>
                <a:ea typeface="Calibri"/>
                <a:cs typeface="Times New Roman"/>
              </a:rPr>
              <a:t>expenditure</a:t>
            </a:r>
            <a:endParaRPr lang="en-GB" sz="1400" dirty="0">
              <a:latin typeface="Calibri" panose="020F0502020204030204" pitchFamily="34" charset="0"/>
              <a:ea typeface="Calibri"/>
              <a:cs typeface="Times New Roman"/>
            </a:endParaRPr>
          </a:p>
          <a:p>
            <a:pPr>
              <a:lnSpc>
                <a:spcPct val="115000"/>
              </a:lnSpc>
              <a:spcAft>
                <a:spcPts val="1000"/>
              </a:spcAft>
            </a:pPr>
            <a:r>
              <a:rPr lang="en-US" sz="1800" b="1" dirty="0" smtClean="0">
                <a:latin typeface="Calibri" panose="020F0502020204030204" pitchFamily="34" charset="0"/>
                <a:ea typeface="Calibri"/>
                <a:cs typeface="Times New Roman"/>
              </a:rPr>
              <a:t>3</a:t>
            </a:r>
            <a:r>
              <a:rPr lang="el-GR" sz="1800" b="1" dirty="0" smtClean="0">
                <a:latin typeface="Calibri" panose="020F0502020204030204" pitchFamily="34" charset="0"/>
                <a:ea typeface="Calibri"/>
                <a:cs typeface="Times New Roman"/>
              </a:rPr>
              <a:t>.</a:t>
            </a:r>
            <a:r>
              <a:rPr lang="en-US" sz="1800" b="1" dirty="0" smtClean="0">
                <a:latin typeface="Calibri" panose="020F0502020204030204" pitchFamily="34" charset="0"/>
                <a:ea typeface="Calibri"/>
                <a:cs typeface="Times New Roman"/>
              </a:rPr>
              <a:t>   </a:t>
            </a:r>
            <a:r>
              <a:rPr lang="en-GB" sz="1800" b="1" dirty="0" smtClean="0">
                <a:solidFill>
                  <a:srgbClr val="000000"/>
                </a:solidFill>
                <a:latin typeface="Calibri" panose="020F0502020204030204" pitchFamily="34" charset="0"/>
                <a:ea typeface="Calibri"/>
                <a:cs typeface="Times New Roman"/>
              </a:rPr>
              <a:t>Travel </a:t>
            </a:r>
            <a:r>
              <a:rPr lang="en-GB" sz="1800" b="1" dirty="0">
                <a:solidFill>
                  <a:srgbClr val="000000"/>
                </a:solidFill>
                <a:latin typeface="Calibri" panose="020F0502020204030204" pitchFamily="34" charset="0"/>
                <a:ea typeface="Calibri"/>
                <a:cs typeface="Times New Roman"/>
              </a:rPr>
              <a:t>and accommodation </a:t>
            </a:r>
            <a:r>
              <a:rPr lang="en-GB" sz="1800" b="1" dirty="0" smtClean="0">
                <a:solidFill>
                  <a:srgbClr val="000000"/>
                </a:solidFill>
                <a:latin typeface="Calibri" panose="020F0502020204030204" pitchFamily="34" charset="0"/>
                <a:ea typeface="Calibri"/>
                <a:cs typeface="Times New Roman"/>
              </a:rPr>
              <a:t>costs</a:t>
            </a:r>
            <a:endParaRPr lang="en-GB" sz="1800" b="1" dirty="0">
              <a:solidFill>
                <a:srgbClr val="000000"/>
              </a:solidFill>
              <a:latin typeface="Calibri" panose="020F0502020204030204" pitchFamily="34" charset="0"/>
              <a:ea typeface="Calibri"/>
              <a:cs typeface="Times New Roman"/>
            </a:endParaRPr>
          </a:p>
          <a:p>
            <a:pPr>
              <a:lnSpc>
                <a:spcPct val="115000"/>
              </a:lnSpc>
              <a:spcAft>
                <a:spcPts val="1000"/>
              </a:spcAft>
            </a:pPr>
            <a:r>
              <a:rPr lang="en-US" sz="1800" b="1" dirty="0" smtClean="0">
                <a:latin typeface="Calibri" panose="020F0502020204030204" pitchFamily="34" charset="0"/>
                <a:ea typeface="Calibri"/>
                <a:cs typeface="Times New Roman"/>
              </a:rPr>
              <a:t>4</a:t>
            </a:r>
            <a:r>
              <a:rPr lang="el-GR" sz="1800" b="1" dirty="0" smtClean="0">
                <a:latin typeface="Calibri" panose="020F0502020204030204" pitchFamily="34" charset="0"/>
                <a:ea typeface="Calibri"/>
                <a:cs typeface="Times New Roman"/>
              </a:rPr>
              <a:t>. </a:t>
            </a:r>
            <a:r>
              <a:rPr lang="en-US" sz="1800" b="1" dirty="0" smtClean="0">
                <a:latin typeface="Calibri" panose="020F0502020204030204" pitchFamily="34" charset="0"/>
                <a:ea typeface="Calibri"/>
                <a:cs typeface="Times New Roman"/>
              </a:rPr>
              <a:t>  External </a:t>
            </a:r>
            <a:r>
              <a:rPr lang="en-US" sz="1800" b="1" dirty="0">
                <a:latin typeface="Calibri" panose="020F0502020204030204" pitchFamily="34" charset="0"/>
                <a:ea typeface="Calibri"/>
                <a:cs typeface="Times New Roman"/>
              </a:rPr>
              <a:t>expertise and services </a:t>
            </a:r>
            <a:r>
              <a:rPr lang="en-US" sz="1800" b="1" dirty="0" smtClean="0">
                <a:latin typeface="Calibri" panose="020F0502020204030204" pitchFamily="34" charset="0"/>
                <a:ea typeface="Calibri"/>
                <a:cs typeface="Times New Roman"/>
              </a:rPr>
              <a:t>costs</a:t>
            </a:r>
          </a:p>
          <a:p>
            <a:pPr>
              <a:lnSpc>
                <a:spcPct val="115000"/>
              </a:lnSpc>
              <a:spcAft>
                <a:spcPts val="1000"/>
              </a:spcAft>
            </a:pPr>
            <a:r>
              <a:rPr lang="en-GB" sz="1800" b="1" dirty="0" smtClean="0">
                <a:latin typeface="Calibri" panose="020F0502020204030204" pitchFamily="34" charset="0"/>
                <a:ea typeface="Calibri"/>
                <a:cs typeface="Times New Roman"/>
              </a:rPr>
              <a:t>5.   Equipment expenditure</a:t>
            </a:r>
            <a:r>
              <a:rPr lang="en-US" sz="1800" b="1" dirty="0" smtClean="0">
                <a:latin typeface="Calibri" panose="020F0502020204030204" pitchFamily="34" charset="0"/>
                <a:ea typeface="Calibri"/>
                <a:cs typeface="Times New Roman"/>
              </a:rPr>
              <a:t> </a:t>
            </a:r>
            <a:r>
              <a:rPr lang="en-US" sz="1800" b="1" dirty="0">
                <a:latin typeface="Calibri" panose="020F0502020204030204" pitchFamily="34" charset="0"/>
                <a:ea typeface="Calibri"/>
                <a:cs typeface="Times New Roman"/>
              </a:rPr>
              <a:t>and </a:t>
            </a:r>
            <a:endParaRPr lang="en-GB" sz="1800" b="1" dirty="0">
              <a:latin typeface="Calibri" panose="020F0502020204030204" pitchFamily="34" charset="0"/>
              <a:ea typeface="Calibri"/>
              <a:cs typeface="Times New Roman"/>
            </a:endParaRPr>
          </a:p>
          <a:p>
            <a:pPr>
              <a:lnSpc>
                <a:spcPct val="115000"/>
              </a:lnSpc>
              <a:spcAft>
                <a:spcPts val="1000"/>
              </a:spcAft>
            </a:pPr>
            <a:r>
              <a:rPr lang="el-GR" sz="1800" b="1" dirty="0">
                <a:latin typeface="Calibri" panose="020F0502020204030204" pitchFamily="34" charset="0"/>
                <a:ea typeface="Calibri"/>
                <a:cs typeface="Times New Roman"/>
              </a:rPr>
              <a:t>6. </a:t>
            </a:r>
            <a:r>
              <a:rPr lang="en-US" sz="1800" b="1" dirty="0" smtClean="0">
                <a:latin typeface="Calibri" panose="020F0502020204030204" pitchFamily="34" charset="0"/>
                <a:ea typeface="Calibri"/>
                <a:cs typeface="Times New Roman"/>
              </a:rPr>
              <a:t>  Infrastructure </a:t>
            </a:r>
            <a:r>
              <a:rPr lang="en-US" sz="1800" b="1" dirty="0">
                <a:latin typeface="Calibri" panose="020F0502020204030204" pitchFamily="34" charset="0"/>
                <a:ea typeface="Calibri"/>
                <a:cs typeface="Times New Roman"/>
              </a:rPr>
              <a:t>and </a:t>
            </a:r>
            <a:r>
              <a:rPr lang="en-US" sz="1800" b="1" dirty="0" smtClean="0">
                <a:latin typeface="Calibri" panose="020F0502020204030204" pitchFamily="34" charset="0"/>
                <a:ea typeface="Calibri"/>
                <a:cs typeface="Times New Roman"/>
              </a:rPr>
              <a:t>Works</a:t>
            </a:r>
            <a:endParaRPr lang="en-GB" sz="1400" dirty="0">
              <a:latin typeface="Calibri" panose="020F0502020204030204" pitchFamily="34" charset="0"/>
              <a:ea typeface="Calibri"/>
              <a:cs typeface="Times New Roman"/>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
        <p:nvSpPr>
          <p:cNvPr id="9" name="Rectangle 7"/>
          <p:cNvSpPr txBox="1">
            <a:spLocks noChangeArrowheads="1"/>
          </p:cNvSpPr>
          <p:nvPr/>
        </p:nvSpPr>
        <p:spPr bwMode="auto">
          <a:xfrm>
            <a:off x="1113520" y="1105580"/>
            <a:ext cx="6840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kern="0" dirty="0" smtClean="0">
                <a:solidFill>
                  <a:srgbClr val="0F4F8F"/>
                </a:solidFill>
                <a:cs typeface="+mn-cs"/>
              </a:rPr>
              <a:t> </a:t>
            </a:r>
            <a:r>
              <a:rPr lang="en-US" altLang="el-GR" sz="2800" b="1" kern="0" dirty="0" smtClean="0">
                <a:solidFill>
                  <a:srgbClr val="0F4F8F"/>
                </a:solidFill>
                <a:effectLst>
                  <a:outerShdw blurRad="38100" dist="38100" dir="2700000" algn="tl">
                    <a:srgbClr val="000000">
                      <a:alpha val="43137"/>
                    </a:srgbClr>
                  </a:outerShdw>
                </a:effectLst>
              </a:rPr>
              <a:t>ELIGIBILITY OF EXPENDITURES </a:t>
            </a:r>
            <a:r>
              <a:rPr lang="el-GR" altLang="el-GR" sz="2800" b="1" kern="0" dirty="0" smtClean="0">
                <a:solidFill>
                  <a:srgbClr val="0F4F8F"/>
                </a:solidFill>
                <a:effectLst>
                  <a:outerShdw blurRad="38100" dist="38100" dir="2700000" algn="tl">
                    <a:srgbClr val="000000">
                      <a:alpha val="43137"/>
                    </a:srgbClr>
                  </a:outerShdw>
                </a:effectLst>
              </a:rPr>
              <a:t>(</a:t>
            </a:r>
            <a:r>
              <a:rPr lang="en-US" altLang="el-GR" sz="2800" b="1" kern="0" dirty="0" smtClean="0">
                <a:solidFill>
                  <a:srgbClr val="0F4F8F"/>
                </a:solidFill>
                <a:effectLst>
                  <a:outerShdw blurRad="38100" dist="38100" dir="2700000" algn="tl">
                    <a:srgbClr val="000000">
                      <a:alpha val="43137"/>
                    </a:srgbClr>
                  </a:outerShdw>
                </a:effectLst>
              </a:rPr>
              <a:t>1</a:t>
            </a:r>
            <a:r>
              <a:rPr lang="el-GR" altLang="el-GR" sz="2800" b="1" kern="0" dirty="0" smtClean="0">
                <a:solidFill>
                  <a:srgbClr val="0F4F8F"/>
                </a:solidFill>
                <a:effectLst>
                  <a:outerShdw blurRad="38100" dist="38100" dir="2700000" algn="tl">
                    <a:srgbClr val="000000">
                      <a:alpha val="43137"/>
                    </a:srgbClr>
                  </a:outerShdw>
                </a:effectLst>
              </a:rPr>
              <a:t>/</a:t>
            </a:r>
            <a:r>
              <a:rPr lang="en-US" altLang="el-GR" sz="2800" b="1" kern="0" dirty="0" smtClean="0">
                <a:solidFill>
                  <a:srgbClr val="0F4F8F"/>
                </a:solidFill>
                <a:effectLst>
                  <a:outerShdw blurRad="38100" dist="38100" dir="2700000" algn="tl">
                    <a:srgbClr val="000000">
                      <a:alpha val="43137"/>
                    </a:srgbClr>
                  </a:outerShdw>
                </a:effectLst>
              </a:rPr>
              <a:t>15</a:t>
            </a:r>
            <a:r>
              <a:rPr lang="el-GR" altLang="el-GR" sz="2800" b="1" kern="0" dirty="0" smtClean="0">
                <a:solidFill>
                  <a:srgbClr val="0F4F8F"/>
                </a:solidFill>
                <a:effectLst>
                  <a:outerShdw blurRad="38100" dist="38100" dir="2700000" algn="tl">
                    <a:srgbClr val="000000">
                      <a:alpha val="43137"/>
                    </a:srgbClr>
                  </a:outerShdw>
                </a:effectLst>
              </a:rPr>
              <a:t>)</a:t>
            </a:r>
            <a:endParaRPr lang="el-GR" altLang="el-GR" sz="2800" b="1" kern="0" dirty="0">
              <a:solidFill>
                <a:srgbClr val="0F4F8F"/>
              </a:solidFill>
              <a:effectLst>
                <a:outerShdw blurRad="38100" dist="38100" dir="2700000" algn="tl">
                  <a:srgbClr val="000000">
                    <a:alpha val="43137"/>
                  </a:srgbClr>
                </a:outerShdw>
              </a:effectLst>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521" y="1988840"/>
            <a:ext cx="2856917"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86525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836712"/>
            <a:ext cx="6840760" cy="523220"/>
          </a:xfrm>
        </p:spPr>
        <p:txBody>
          <a:bodyPr wrap="square">
            <a:spAutoFit/>
          </a:bodyPr>
          <a:lstStyle/>
          <a:p>
            <a:r>
              <a:rPr lang="el-GR" altLang="el-GR" sz="2400" b="1" dirty="0" smtClean="0">
                <a:solidFill>
                  <a:srgbClr val="0F4F8F"/>
                </a:solidFill>
                <a:cs typeface="+mn-cs"/>
              </a:rPr>
              <a:t> </a:t>
            </a:r>
            <a:r>
              <a:rPr lang="en-US" altLang="el-GR" sz="2800" b="1" dirty="0">
                <a:solidFill>
                  <a:srgbClr val="0F4F8F"/>
                </a:solidFill>
                <a:effectLst>
                  <a:outerShdw blurRad="38100" dist="38100" dir="2700000" algn="tl">
                    <a:srgbClr val="000000">
                      <a:alpha val="43137"/>
                    </a:srgbClr>
                  </a:outerShdw>
                </a:effectLst>
              </a:rPr>
              <a:t>ELIGIBILITY OF </a:t>
            </a:r>
            <a:r>
              <a:rPr lang="en-US" altLang="el-GR" sz="2800" b="1" dirty="0" smtClean="0">
                <a:solidFill>
                  <a:srgbClr val="0F4F8F"/>
                </a:solidFill>
                <a:effectLst>
                  <a:outerShdw blurRad="38100" dist="38100" dir="2700000" algn="tl">
                    <a:srgbClr val="000000">
                      <a:alpha val="43137"/>
                    </a:srgbClr>
                  </a:outerShdw>
                </a:effectLst>
              </a:rPr>
              <a:t>EXPENDITURES </a:t>
            </a:r>
            <a:r>
              <a:rPr lang="el-GR" altLang="el-GR" sz="2800" b="1" dirty="0" smtClean="0">
                <a:solidFill>
                  <a:srgbClr val="0F4F8F"/>
                </a:solidFill>
                <a:effectLst>
                  <a:outerShdw blurRad="38100" dist="38100" dir="2700000" algn="tl">
                    <a:srgbClr val="000000">
                      <a:alpha val="43137"/>
                    </a:srgbClr>
                  </a:outerShdw>
                </a:effectLst>
              </a:rPr>
              <a:t>(</a:t>
            </a:r>
            <a:r>
              <a:rPr lang="en-US" altLang="el-GR" sz="2800" b="1" dirty="0">
                <a:solidFill>
                  <a:srgbClr val="0F4F8F"/>
                </a:solidFill>
                <a:effectLst>
                  <a:outerShdw blurRad="38100" dist="38100" dir="2700000" algn="tl">
                    <a:srgbClr val="000000">
                      <a:alpha val="43137"/>
                    </a:srgbClr>
                  </a:outerShdw>
                </a:effectLst>
              </a:rPr>
              <a:t>2</a:t>
            </a:r>
            <a:r>
              <a:rPr lang="el-GR" altLang="el-GR" sz="2800" b="1" dirty="0" smtClean="0">
                <a:solidFill>
                  <a:srgbClr val="0F4F8F"/>
                </a:solidFill>
                <a:effectLst>
                  <a:outerShdw blurRad="38100" dist="38100" dir="2700000" algn="tl">
                    <a:srgbClr val="000000">
                      <a:alpha val="43137"/>
                    </a:srgbClr>
                  </a:outerShdw>
                </a:effectLst>
              </a:rPr>
              <a:t>/</a:t>
            </a:r>
            <a:r>
              <a:rPr lang="en-US" altLang="el-GR" sz="2800" b="1" dirty="0" smtClean="0">
                <a:solidFill>
                  <a:srgbClr val="0F4F8F"/>
                </a:solidFill>
                <a:effectLst>
                  <a:outerShdw blurRad="38100" dist="38100" dir="2700000" algn="tl">
                    <a:srgbClr val="000000">
                      <a:alpha val="43137"/>
                    </a:srgbClr>
                  </a:outerShdw>
                </a:effectLst>
              </a:rPr>
              <a:t>15</a:t>
            </a:r>
            <a:r>
              <a:rPr lang="el-GR" altLang="el-GR" sz="2800" b="1" dirty="0" smtClean="0">
                <a:solidFill>
                  <a:srgbClr val="0F4F8F"/>
                </a:solidFill>
                <a:effectLst>
                  <a:outerShdw blurRad="38100" dist="38100" dir="2700000" algn="tl">
                    <a:srgbClr val="000000">
                      <a:alpha val="43137"/>
                    </a:srgbClr>
                  </a:outerShdw>
                </a:effectLst>
              </a:rPr>
              <a:t>)</a:t>
            </a:r>
            <a:endParaRPr lang="el-GR" altLang="el-GR" sz="28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6048672" cy="5487656"/>
          </a:xfrm>
          <a:prstGeom prst="rect">
            <a:avLst/>
          </a:prstGeom>
        </p:spPr>
        <p:txBody>
          <a:bodyPr wrap="square">
            <a:spAutoFit/>
          </a:bodyPr>
          <a:lstStyle/>
          <a:p>
            <a:pPr>
              <a:lnSpc>
                <a:spcPct val="115000"/>
              </a:lnSpc>
              <a:spcAft>
                <a:spcPts val="1000"/>
              </a:spcAft>
            </a:pPr>
            <a:r>
              <a:rPr lang="el-GR" sz="2000" b="1" dirty="0">
                <a:latin typeface="Calibri" panose="020F0502020204030204" pitchFamily="34" charset="0"/>
                <a:ea typeface="Calibri"/>
                <a:cs typeface="Times New Roman"/>
              </a:rPr>
              <a:t>1. </a:t>
            </a:r>
            <a:r>
              <a:rPr lang="en-US" sz="2000" b="1" dirty="0">
                <a:latin typeface="Calibri" panose="020F0502020204030204" pitchFamily="34" charset="0"/>
                <a:ea typeface="Calibri"/>
                <a:cs typeface="Times New Roman"/>
              </a:rPr>
              <a:t>Staff costs</a:t>
            </a:r>
            <a:endParaRPr lang="en-GB" sz="2000" dirty="0" smtClean="0">
              <a:latin typeface="Calibri" panose="020F0502020204030204" pitchFamily="34" charset="0"/>
              <a:ea typeface="Calibri"/>
              <a:cs typeface="Times New Roman"/>
            </a:endParaRPr>
          </a:p>
          <a:p>
            <a:pPr>
              <a:lnSpc>
                <a:spcPct val="115000"/>
              </a:lnSpc>
              <a:spcAft>
                <a:spcPts val="1000"/>
              </a:spcAft>
            </a:pPr>
            <a:r>
              <a:rPr lang="en-US" sz="1800" dirty="0">
                <a:latin typeface="Calibri" panose="020F0502020204030204" pitchFamily="34" charset="0"/>
                <a:ea typeface="Calibri"/>
                <a:cs typeface="Times New Roman"/>
              </a:rPr>
              <a:t>Expenditure on staff costs shall consist of gross employment costs </a:t>
            </a:r>
            <a:r>
              <a:rPr lang="en-US" sz="1800" dirty="0" smtClean="0">
                <a:latin typeface="Calibri" panose="020F0502020204030204" pitchFamily="34" charset="0"/>
                <a:ea typeface="Calibri"/>
                <a:cs typeface="Times New Roman"/>
              </a:rPr>
              <a:t>in </a:t>
            </a:r>
            <a:r>
              <a:rPr lang="en-US" sz="1800" dirty="0">
                <a:latin typeface="Calibri" panose="020F0502020204030204" pitchFamily="34" charset="0"/>
                <a:ea typeface="Calibri"/>
                <a:cs typeface="Times New Roman"/>
              </a:rPr>
              <a:t>one of the following </a:t>
            </a:r>
            <a:r>
              <a:rPr lang="en-US" sz="1800" dirty="0" smtClean="0">
                <a:latin typeface="Calibri" panose="020F0502020204030204" pitchFamily="34" charset="0"/>
                <a:ea typeface="Calibri"/>
                <a:cs typeface="Times New Roman"/>
              </a:rPr>
              <a:t>ways</a:t>
            </a:r>
            <a:r>
              <a:rPr lang="el-GR" sz="1800" dirty="0" smtClean="0">
                <a:latin typeface="Calibri" panose="020F0502020204030204" pitchFamily="34" charset="0"/>
                <a:ea typeface="Calibri"/>
                <a:cs typeface="Times New Roman"/>
              </a:rPr>
              <a:t>.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full </a:t>
            </a:r>
            <a:r>
              <a:rPr lang="en-US" sz="1800" dirty="0">
                <a:latin typeface="Calibri" panose="020F0502020204030204" pitchFamily="34" charset="0"/>
                <a:ea typeface="Calibri"/>
                <a:cs typeface="Times New Roman"/>
              </a:rPr>
              <a:t>time;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a:latin typeface="Calibri" panose="020F0502020204030204" pitchFamily="34" charset="0"/>
                <a:ea typeface="Calibri"/>
                <a:cs typeface="Times New Roman"/>
              </a:rPr>
              <a:t>part-time with a flexible number of hours worked per </a:t>
            </a:r>
            <a:r>
              <a:rPr lang="en-US" sz="1800" dirty="0" smtClean="0">
                <a:latin typeface="Calibri" panose="020F0502020204030204" pitchFamily="34" charset="0"/>
                <a:ea typeface="Calibri"/>
                <a:cs typeface="Times New Roman"/>
              </a:rPr>
              <a:t>month; </a:t>
            </a:r>
          </a:p>
          <a:p>
            <a:pPr marL="400050" indent="-400050">
              <a:lnSpc>
                <a:spcPct val="115000"/>
              </a:lnSpc>
              <a:spcAft>
                <a:spcPts val="1000"/>
              </a:spcAft>
              <a:buFont typeface="+mj-lt"/>
              <a:buAutoNum type="romanLcPeriod"/>
            </a:pPr>
            <a:r>
              <a:rPr lang="en-US" sz="1800" dirty="0">
                <a:latin typeface="Calibri" panose="020F0502020204030204" pitchFamily="34" charset="0"/>
                <a:ea typeface="Calibri"/>
                <a:cs typeface="Times New Roman"/>
              </a:rPr>
              <a:t>part-time with a fixed percentage of time worked per month</a:t>
            </a:r>
            <a:r>
              <a:rPr lang="en-US" sz="1800" dirty="0" smtClean="0">
                <a:latin typeface="Calibri" panose="020F0502020204030204" pitchFamily="34" charset="0"/>
                <a:ea typeface="Calibri"/>
                <a:cs typeface="Times New Roman"/>
              </a:rPr>
              <a:t>; </a:t>
            </a:r>
            <a:r>
              <a:rPr lang="en-US" sz="1800" dirty="0">
                <a:latin typeface="Calibri" panose="020F0502020204030204" pitchFamily="34" charset="0"/>
                <a:ea typeface="Calibri"/>
                <a:cs typeface="Times New Roman"/>
              </a:rPr>
              <a:t>or </a:t>
            </a:r>
            <a:endParaRPr lang="en-US" sz="1800" dirty="0" smtClean="0">
              <a:latin typeface="Calibri" panose="020F0502020204030204" pitchFamily="34" charset="0"/>
              <a:ea typeface="Calibri"/>
              <a:cs typeface="Times New Roman"/>
            </a:endParaRPr>
          </a:p>
          <a:p>
            <a:pPr marL="400050" indent="-400050">
              <a:lnSpc>
                <a:spcPct val="115000"/>
              </a:lnSpc>
              <a:spcAft>
                <a:spcPts val="1000"/>
              </a:spcAft>
              <a:buFont typeface="+mj-lt"/>
              <a:buAutoNum type="romanLcPeriod"/>
            </a:pPr>
            <a:r>
              <a:rPr lang="en-US" sz="1800" dirty="0" smtClean="0">
                <a:latin typeface="Calibri" panose="020F0502020204030204" pitchFamily="34" charset="0"/>
                <a:ea typeface="Calibri"/>
                <a:cs typeface="Times New Roman"/>
              </a:rPr>
              <a:t>on </a:t>
            </a:r>
            <a:r>
              <a:rPr lang="en-US" sz="1800" dirty="0">
                <a:latin typeface="Calibri" panose="020F0502020204030204" pitchFamily="34" charset="0"/>
                <a:ea typeface="Calibri"/>
                <a:cs typeface="Times New Roman"/>
              </a:rPr>
              <a:t>an hourly basis</a:t>
            </a:r>
            <a:r>
              <a:rPr lang="en-US" sz="1800" dirty="0" smtClean="0">
                <a:latin typeface="Calibri" panose="020F0502020204030204" pitchFamily="34" charset="0"/>
                <a:ea typeface="Calibri"/>
                <a:cs typeface="Times New Roman"/>
              </a:rPr>
              <a:t>.</a:t>
            </a:r>
          </a:p>
          <a:p>
            <a:r>
              <a:rPr lang="en-US" sz="1800" b="1" dirty="0" smtClean="0">
                <a:latin typeface="Calibri" panose="020F0502020204030204" pitchFamily="34" charset="0"/>
              </a:rPr>
              <a:t>Option </a:t>
            </a:r>
            <a:r>
              <a:rPr lang="en-US" sz="1800" b="1" dirty="0">
                <a:latin typeface="Calibri" panose="020F0502020204030204" pitchFamily="34" charset="0"/>
              </a:rPr>
              <a:t>I: </a:t>
            </a:r>
            <a:r>
              <a:rPr lang="en-US" sz="1800" dirty="0">
                <a:latin typeface="Calibri" panose="020F0502020204030204" pitchFamily="34" charset="0"/>
              </a:rPr>
              <a:t>Real costs </a:t>
            </a:r>
            <a:r>
              <a:rPr lang="en-US" sz="1800" dirty="0" smtClean="0">
                <a:latin typeface="Calibri" panose="020F0502020204030204" pitchFamily="34" charset="0"/>
              </a:rPr>
              <a:t>(pay slips </a:t>
            </a:r>
            <a:r>
              <a:rPr lang="en-US" sz="1800" dirty="0">
                <a:latin typeface="Calibri" panose="020F0502020204030204" pitchFamily="34" charset="0"/>
              </a:rPr>
              <a:t>and proof of </a:t>
            </a:r>
            <a:r>
              <a:rPr lang="en-GB" sz="1800" dirty="0">
                <a:latin typeface="Calibri" panose="020F0502020204030204" pitchFamily="34" charset="0"/>
              </a:rPr>
              <a:t>payment required).</a:t>
            </a:r>
          </a:p>
          <a:p>
            <a:endParaRPr lang="en-GB" sz="1800" dirty="0">
              <a:latin typeface="Calibri" panose="020F0502020204030204" pitchFamily="34" charset="0"/>
              <a:ea typeface="Tahoma" panose="020B0604030504040204" pitchFamily="34" charset="0"/>
              <a:cs typeface="Tahoma" panose="020B0604030504040204" pitchFamily="34" charset="0"/>
            </a:endParaRPr>
          </a:p>
          <a:p>
            <a:r>
              <a:rPr lang="en-US" sz="1800" b="1" dirty="0">
                <a:latin typeface="Calibri" panose="020F0502020204030204" pitchFamily="34" charset="0"/>
              </a:rPr>
              <a:t>Option II: </a:t>
            </a:r>
            <a:r>
              <a:rPr lang="en-GB" sz="1800" dirty="0">
                <a:latin typeface="Calibri" panose="020F0502020204030204" pitchFamily="34" charset="0"/>
              </a:rPr>
              <a:t>Simplified cost options, e.g. </a:t>
            </a:r>
            <a:r>
              <a:rPr lang="en-US" sz="1800" dirty="0">
                <a:latin typeface="Calibri" panose="020F0502020204030204" pitchFamily="34" charset="0"/>
              </a:rPr>
              <a:t>Standard scale of unit costs, Flat rate of up to 20% of direct costs other than the staff costs (Art. 19, </a:t>
            </a:r>
            <a:r>
              <a:rPr lang="en-GB" sz="1800" dirty="0">
                <a:latin typeface="Calibri" panose="020F0502020204030204" pitchFamily="34" charset="0"/>
              </a:rPr>
              <a:t>ETC Reg. 1299/2013).</a:t>
            </a:r>
            <a:endParaRPr lang="en-US" sz="1800" dirty="0">
              <a:latin typeface="Calibri" panose="020F0502020204030204" pitchFamily="34" charset="0"/>
              <a:ea typeface="Calibri"/>
              <a:cs typeface="Times New Roman"/>
            </a:endParaRPr>
          </a:p>
          <a:p>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4</a:t>
            </a:fld>
            <a:endParaRPr lang="en-US" dirty="0">
              <a:solidFill>
                <a:srgbClr val="000000"/>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0064" y="2348880"/>
            <a:ext cx="2581750" cy="21602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76943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836712"/>
            <a:ext cx="6840760" cy="523220"/>
          </a:xfrm>
        </p:spPr>
        <p:txBody>
          <a:bodyPr wrap="square">
            <a:spAutoFit/>
          </a:bodyPr>
          <a:lstStyle/>
          <a:p>
            <a:r>
              <a:rPr lang="el-GR" altLang="el-GR" sz="2400" b="1" dirty="0" smtClean="0">
                <a:solidFill>
                  <a:srgbClr val="0F4F8F"/>
                </a:solidFill>
                <a:cs typeface="+mn-cs"/>
              </a:rPr>
              <a:t> </a:t>
            </a:r>
            <a:r>
              <a:rPr lang="en-US" altLang="el-GR" sz="2800" b="1" dirty="0">
                <a:solidFill>
                  <a:srgbClr val="0F4F8F"/>
                </a:solidFill>
                <a:effectLst>
                  <a:outerShdw blurRad="38100" dist="38100" dir="2700000" algn="tl">
                    <a:srgbClr val="000000">
                      <a:alpha val="43137"/>
                    </a:srgbClr>
                  </a:outerShdw>
                </a:effectLst>
              </a:rPr>
              <a:t>ELIGIBILITY OF </a:t>
            </a:r>
            <a:r>
              <a:rPr lang="en-US" altLang="el-GR" sz="2800" b="1" dirty="0" smtClean="0">
                <a:solidFill>
                  <a:srgbClr val="0F4F8F"/>
                </a:solidFill>
                <a:effectLst>
                  <a:outerShdw blurRad="38100" dist="38100" dir="2700000" algn="tl">
                    <a:srgbClr val="000000">
                      <a:alpha val="43137"/>
                    </a:srgbClr>
                  </a:outerShdw>
                </a:effectLst>
              </a:rPr>
              <a:t>EXPENDITURES </a:t>
            </a:r>
            <a:r>
              <a:rPr lang="el-GR" altLang="el-GR" sz="2800" b="1" dirty="0" smtClean="0">
                <a:solidFill>
                  <a:srgbClr val="0F4F8F"/>
                </a:solidFill>
                <a:effectLst>
                  <a:outerShdw blurRad="38100" dist="38100" dir="2700000" algn="tl">
                    <a:srgbClr val="000000">
                      <a:alpha val="43137"/>
                    </a:srgbClr>
                  </a:outerShdw>
                </a:effectLst>
              </a:rPr>
              <a:t>(</a:t>
            </a:r>
            <a:r>
              <a:rPr lang="en-US" altLang="el-GR" sz="2800" b="1" dirty="0" smtClean="0">
                <a:solidFill>
                  <a:srgbClr val="0F4F8F"/>
                </a:solidFill>
                <a:effectLst>
                  <a:outerShdw blurRad="38100" dist="38100" dir="2700000" algn="tl">
                    <a:srgbClr val="000000">
                      <a:alpha val="43137"/>
                    </a:srgbClr>
                  </a:outerShdw>
                </a:effectLst>
              </a:rPr>
              <a:t>3</a:t>
            </a:r>
            <a:r>
              <a:rPr lang="el-GR" altLang="el-GR" sz="2800" b="1" dirty="0" smtClean="0">
                <a:solidFill>
                  <a:srgbClr val="0F4F8F"/>
                </a:solidFill>
                <a:effectLst>
                  <a:outerShdw blurRad="38100" dist="38100" dir="2700000" algn="tl">
                    <a:srgbClr val="000000">
                      <a:alpha val="43137"/>
                    </a:srgbClr>
                  </a:outerShdw>
                </a:effectLst>
              </a:rPr>
              <a:t>/</a:t>
            </a:r>
            <a:r>
              <a:rPr lang="en-US" altLang="el-GR" sz="2800" b="1" dirty="0" smtClean="0">
                <a:solidFill>
                  <a:srgbClr val="0F4F8F"/>
                </a:solidFill>
                <a:effectLst>
                  <a:outerShdw blurRad="38100" dist="38100" dir="2700000" algn="tl">
                    <a:srgbClr val="000000">
                      <a:alpha val="43137"/>
                    </a:srgbClr>
                  </a:outerShdw>
                </a:effectLst>
              </a:rPr>
              <a:t>15</a:t>
            </a:r>
            <a:r>
              <a:rPr lang="el-GR" altLang="el-GR" sz="2800" b="1" dirty="0" smtClean="0">
                <a:solidFill>
                  <a:srgbClr val="0F4F8F"/>
                </a:solidFill>
                <a:effectLst>
                  <a:outerShdw blurRad="38100" dist="38100" dir="2700000" algn="tl">
                    <a:srgbClr val="000000">
                      <a:alpha val="43137"/>
                    </a:srgbClr>
                  </a:outerShdw>
                </a:effectLst>
              </a:rPr>
              <a:t>)</a:t>
            </a:r>
            <a:endParaRPr lang="el-GR" altLang="el-GR" sz="2800" b="1" dirty="0">
              <a:solidFill>
                <a:srgbClr val="0F4F8F"/>
              </a:solidFill>
              <a:effectLst>
                <a:outerShdw blurRad="38100" dist="38100" dir="2700000" algn="tl">
                  <a:srgbClr val="000000">
                    <a:alpha val="43137"/>
                  </a:srgbClr>
                </a:outerShdw>
              </a:effectLst>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5</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Πίνακας 1"/>
          <p:cNvGraphicFramePr>
            <a:graphicFrameLocks noGrp="1"/>
          </p:cNvGraphicFramePr>
          <p:nvPr>
            <p:extLst>
              <p:ext uri="{D42A27DB-BD31-4B8C-83A1-F6EECF244321}">
                <p14:modId xmlns:p14="http://schemas.microsoft.com/office/powerpoint/2010/main" val="847454125"/>
              </p:ext>
            </p:extLst>
          </p:nvPr>
        </p:nvGraphicFramePr>
        <p:xfrm>
          <a:off x="457198" y="1447800"/>
          <a:ext cx="8229602" cy="5133393"/>
        </p:xfrm>
        <a:graphic>
          <a:graphicData uri="http://schemas.openxmlformats.org/drawingml/2006/table">
            <a:tbl>
              <a:tblPr>
                <a:tableStyleId>{5C22544A-7EE6-4342-B048-85BDC9FD1C3A}</a:tableStyleId>
              </a:tblPr>
              <a:tblGrid>
                <a:gridCol w="2736566"/>
                <a:gridCol w="915506"/>
                <a:gridCol w="915506"/>
                <a:gridCol w="1131400"/>
                <a:gridCol w="1296144"/>
                <a:gridCol w="1234480"/>
              </a:tblGrid>
              <a:tr h="268356">
                <a:tc gridSpan="6">
                  <a:txBody>
                    <a:bodyPr/>
                    <a:lstStyle/>
                    <a:p>
                      <a:pPr algn="l" fontAlgn="ctr"/>
                      <a:r>
                        <a:rPr lang="en-US" sz="2800" u="none" strike="noStrike" dirty="0">
                          <a:effectLst/>
                        </a:rPr>
                        <a:t>Audit Trail - Staff Costs</a:t>
                      </a:r>
                      <a:endParaRPr lang="en-US" sz="2800" b="1" i="0" u="none" strike="noStrike" dirty="0">
                        <a:solidFill>
                          <a:srgbClr val="000000"/>
                        </a:solidFill>
                        <a:effectLst/>
                        <a:latin typeface="Calibri"/>
                      </a:endParaRPr>
                    </a:p>
                  </a:txBody>
                  <a:tcPr marL="7454" marR="7454" marT="7454" marB="0" anchor="ctr">
                    <a:blipFill>
                      <a:blip r:embed="rId4"/>
                      <a:tile tx="0" ty="0" sx="100000" sy="100000" flip="none" algn="tl"/>
                    </a:blip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1085">
                <a:tc rowSpan="3">
                  <a:txBody>
                    <a:bodyPr/>
                    <a:lstStyle/>
                    <a:p>
                      <a:pPr algn="ctr" fontAlgn="ctr"/>
                      <a:r>
                        <a:rPr lang="en-US" sz="1800" u="none" strike="noStrike" dirty="0">
                          <a:effectLst/>
                        </a:rPr>
                        <a:t>Required documents depending on the reimbursement option</a:t>
                      </a:r>
                      <a:endParaRPr lang="en-US" sz="1800" b="1" i="0" u="none" strike="noStrike" dirty="0">
                        <a:solidFill>
                          <a:srgbClr val="000000"/>
                        </a:solidFill>
                        <a:effectLst/>
                        <a:latin typeface="Calibri"/>
                      </a:endParaRPr>
                    </a:p>
                  </a:txBody>
                  <a:tcPr marL="7454" marR="7454" marT="7454" marB="0" anchor="ctr">
                    <a:blipFill>
                      <a:blip r:embed="rId4"/>
                      <a:tile tx="0" ty="0" sx="100000" sy="100000" flip="none" algn="tl"/>
                    </a:blipFill>
                  </a:tcPr>
                </a:tc>
                <a:tc gridSpan="4">
                  <a:txBody>
                    <a:bodyPr/>
                    <a:lstStyle/>
                    <a:p>
                      <a:pPr algn="ctr" fontAlgn="ctr"/>
                      <a:r>
                        <a:rPr lang="en-US" sz="1800" u="none" strike="noStrike">
                          <a:effectLst/>
                        </a:rPr>
                        <a:t>Real costs</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fontAlgn="ctr"/>
                      <a:r>
                        <a:rPr lang="en-US" sz="1800" u="none" strike="noStrike">
                          <a:effectLst/>
                        </a:rPr>
                        <a:t>20% flat rate</a:t>
                      </a:r>
                      <a:endParaRPr lang="en-US" sz="1800" b="0" i="0" u="none" strike="noStrike">
                        <a:solidFill>
                          <a:srgbClr val="000000"/>
                        </a:solidFill>
                        <a:effectLst/>
                        <a:latin typeface="Calibri"/>
                      </a:endParaRPr>
                    </a:p>
                  </a:txBody>
                  <a:tcPr marL="7454" marR="7454" marT="7454" marB="0" anchor="ctr">
                    <a:blipFill>
                      <a:blip r:embed="rId4"/>
                      <a:tile tx="0" ty="0" sx="100000" sy="100000" flip="none" algn="tl"/>
                    </a:blipFill>
                  </a:tcPr>
                </a:tc>
              </a:tr>
              <a:tr h="700709">
                <a:tc vMerge="1">
                  <a:txBody>
                    <a:bodyPr/>
                    <a:lstStyle/>
                    <a:p>
                      <a:endParaRPr lang="el-GR"/>
                    </a:p>
                  </a:txBody>
                  <a:tcPr/>
                </a:tc>
                <a:tc rowSpan="2">
                  <a:txBody>
                    <a:bodyPr/>
                    <a:lstStyle/>
                    <a:p>
                      <a:pPr algn="ctr" fontAlgn="ctr"/>
                      <a:r>
                        <a:rPr lang="en-US" sz="1800" u="none" strike="noStrike">
                          <a:effectLst/>
                        </a:rPr>
                        <a:t>Full Time</a:t>
                      </a:r>
                      <a:endParaRPr lang="en-US" sz="1800" b="0" i="0" u="none" strike="noStrike">
                        <a:solidFill>
                          <a:srgbClr val="000000"/>
                        </a:solidFill>
                        <a:effectLst/>
                        <a:latin typeface="Calibri"/>
                      </a:endParaRPr>
                    </a:p>
                  </a:txBody>
                  <a:tcPr marL="7454" marR="7454" marT="7454" marB="0" anchor="ctr">
                    <a:blipFill>
                      <a:blip r:embed="rId4"/>
                      <a:tile tx="0" ty="0" sx="100000" sy="100000" flip="none" algn="tl"/>
                    </a:blipFill>
                  </a:tcPr>
                </a:tc>
                <a:tc gridSpan="2">
                  <a:txBody>
                    <a:bodyPr/>
                    <a:lstStyle/>
                    <a:p>
                      <a:pPr algn="ctr" fontAlgn="ctr"/>
                      <a:r>
                        <a:rPr lang="en-US" sz="1800" u="none" strike="noStrike" dirty="0">
                          <a:effectLst/>
                        </a:rPr>
                        <a:t>Part Time</a:t>
                      </a:r>
                      <a:endParaRPr lang="en-US" sz="1800" b="0" i="0" u="none" strike="noStrike" dirty="0">
                        <a:solidFill>
                          <a:srgbClr val="000000"/>
                        </a:solidFill>
                        <a:effectLst/>
                        <a:latin typeface="Calibri"/>
                      </a:endParaRPr>
                    </a:p>
                  </a:txBody>
                  <a:tcPr marL="7454" marR="7454" marT="7454" marB="0" anchor="ctr">
                    <a:blipFill>
                      <a:blip r:embed="rId4"/>
                      <a:tile tx="0" ty="0" sx="100000" sy="100000" flip="none" algn="tl"/>
                    </a:blipFill>
                  </a:tcPr>
                </a:tc>
                <a:tc hMerge="1">
                  <a:txBody>
                    <a:bodyPr/>
                    <a:lstStyle/>
                    <a:p>
                      <a:endParaRPr lang="el-GR"/>
                    </a:p>
                  </a:txBody>
                  <a:tcPr/>
                </a:tc>
                <a:tc rowSpan="2">
                  <a:txBody>
                    <a:bodyPr/>
                    <a:lstStyle/>
                    <a:p>
                      <a:pPr algn="ctr" fontAlgn="ctr"/>
                      <a:r>
                        <a:rPr lang="en-US" sz="1800" u="none" strike="noStrike" dirty="0">
                          <a:effectLst/>
                        </a:rPr>
                        <a:t>Hourly rate set in the contract</a:t>
                      </a:r>
                      <a:endParaRPr lang="en-US" sz="1800" b="0" i="0" u="none" strike="noStrike" dirty="0">
                        <a:solidFill>
                          <a:srgbClr val="000000"/>
                        </a:solidFill>
                        <a:effectLst/>
                        <a:latin typeface="Calibri"/>
                      </a:endParaRPr>
                    </a:p>
                  </a:txBody>
                  <a:tcPr marL="7454" marR="7454" marT="7454" marB="0" anchor="ctr">
                    <a:blipFill>
                      <a:blip r:embed="rId4"/>
                      <a:tile tx="0" ty="0" sx="100000" sy="100000" flip="none" algn="tl"/>
                    </a:blipFill>
                  </a:tcPr>
                </a:tc>
                <a:tc vMerge="1">
                  <a:txBody>
                    <a:bodyPr/>
                    <a:lstStyle/>
                    <a:p>
                      <a:endParaRPr lang="el-GR"/>
                    </a:p>
                  </a:txBody>
                  <a:tcPr/>
                </a:tc>
              </a:tr>
              <a:tr h="693254">
                <a:tc vMerge="1">
                  <a:txBody>
                    <a:bodyPr/>
                    <a:lstStyle/>
                    <a:p>
                      <a:endParaRPr lang="el-GR"/>
                    </a:p>
                  </a:txBody>
                  <a:tcPr/>
                </a:tc>
                <a:tc vMerge="1">
                  <a:txBody>
                    <a:bodyPr/>
                    <a:lstStyle/>
                    <a:p>
                      <a:endParaRPr lang="el-GR"/>
                    </a:p>
                  </a:txBody>
                  <a:tcPr/>
                </a:tc>
                <a:tc>
                  <a:txBody>
                    <a:bodyPr/>
                    <a:lstStyle/>
                    <a:p>
                      <a:pPr algn="ctr" fontAlgn="ctr"/>
                      <a:r>
                        <a:rPr lang="en-US" sz="1800" u="none" strike="noStrike" dirty="0">
                          <a:effectLst/>
                        </a:rPr>
                        <a:t>Fixed %</a:t>
                      </a:r>
                      <a:endParaRPr lang="en-US" sz="1800" b="0" i="0" u="none" strike="noStrike" dirty="0">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1800" dirty="0" smtClean="0">
                          <a:latin typeface="Calibri" panose="020F0502020204030204" pitchFamily="34" charset="0"/>
                          <a:ea typeface="Calibri"/>
                          <a:cs typeface="Times New Roman"/>
                        </a:rPr>
                        <a:t>Flexible number of hours </a:t>
                      </a:r>
                      <a:endParaRPr lang="en-US" sz="1800" b="0" i="0" u="none" strike="noStrike" dirty="0">
                        <a:solidFill>
                          <a:srgbClr val="000000"/>
                        </a:solidFill>
                        <a:effectLst/>
                        <a:latin typeface="Calibri"/>
                      </a:endParaRPr>
                    </a:p>
                  </a:txBody>
                  <a:tcPr marL="7454" marR="7454" marT="7454" marB="0" anchor="ctr">
                    <a:blipFill>
                      <a:blip r:embed="rId4"/>
                      <a:tile tx="0" ty="0" sx="100000" sy="100000" flip="none" algn="tl"/>
                    </a:blipFill>
                  </a:tcPr>
                </a:tc>
                <a:tc vMerge="1">
                  <a:txBody>
                    <a:bodyPr/>
                    <a:lstStyle/>
                    <a:p>
                      <a:endParaRPr lang="el-GR"/>
                    </a:p>
                  </a:txBody>
                  <a:tcPr/>
                </a:tc>
                <a:tc vMerge="1">
                  <a:txBody>
                    <a:bodyPr/>
                    <a:lstStyle/>
                    <a:p>
                      <a:endParaRPr lang="el-GR"/>
                    </a:p>
                  </a:txBody>
                  <a:tcPr/>
                </a:tc>
              </a:tr>
              <a:tr h="469624">
                <a:tc>
                  <a:txBody>
                    <a:bodyPr/>
                    <a:lstStyle/>
                    <a:p>
                      <a:pPr algn="ctr" fontAlgn="ctr"/>
                      <a:r>
                        <a:rPr lang="en-US" sz="1800" u="none" strike="noStrike">
                          <a:effectLst/>
                        </a:rPr>
                        <a:t>Employment / work contract</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r>
              <a:tr h="253448">
                <a:tc>
                  <a:txBody>
                    <a:bodyPr/>
                    <a:lstStyle/>
                    <a:p>
                      <a:pPr algn="ctr" fontAlgn="ctr"/>
                      <a:r>
                        <a:rPr lang="en-US" sz="1800" u="none" strike="noStrike">
                          <a:effectLst/>
                        </a:rPr>
                        <a:t>Job description</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r>
              <a:tr h="253448">
                <a:tc>
                  <a:txBody>
                    <a:bodyPr/>
                    <a:lstStyle/>
                    <a:p>
                      <a:pPr algn="ctr" fontAlgn="ctr"/>
                      <a:r>
                        <a:rPr lang="en-US" sz="1800" u="none" strike="noStrike">
                          <a:effectLst/>
                        </a:rPr>
                        <a:t>Payslips</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r>
              <a:tr h="715617">
                <a:tc>
                  <a:txBody>
                    <a:bodyPr/>
                    <a:lstStyle/>
                    <a:p>
                      <a:pPr algn="ctr" fontAlgn="ctr"/>
                      <a:r>
                        <a:rPr lang="en-US" sz="1800" u="none" strike="noStrike">
                          <a:effectLst/>
                        </a:rPr>
                        <a:t>Data from time registration system (time sheets)</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c>
                  <a:txBody>
                    <a:bodyPr/>
                    <a:lstStyle/>
                    <a:p>
                      <a:pPr algn="ctr" fontAlgn="ctr"/>
                      <a:r>
                        <a:rPr lang="en-US" sz="2000" b="0" i="0" u="none" strike="noStrike" dirty="0"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c>
                  <a:txBody>
                    <a:bodyPr/>
                    <a:lstStyle/>
                    <a:p>
                      <a:pPr algn="ctr" fontAlgn="ctr"/>
                      <a:endParaRPr lang="en-US" sz="1800" b="0" i="0" u="none" strike="noStrike" dirty="0">
                        <a:solidFill>
                          <a:srgbClr val="000000"/>
                        </a:solidFill>
                        <a:effectLst/>
                        <a:latin typeface="Wingdings"/>
                      </a:endParaRPr>
                    </a:p>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r>
              <a:tr h="588893">
                <a:tc>
                  <a:txBody>
                    <a:bodyPr/>
                    <a:lstStyle/>
                    <a:p>
                      <a:pPr algn="ctr" fontAlgn="ctr"/>
                      <a:r>
                        <a:rPr lang="en-US" sz="1800" u="none" strike="noStrike">
                          <a:effectLst/>
                        </a:rPr>
                        <a:t>Proof of payment</a:t>
                      </a:r>
                      <a:endParaRPr lang="en-US" sz="1800" b="1" i="0" u="none" strike="noStrike">
                        <a:solidFill>
                          <a:srgbClr val="000000"/>
                        </a:solidFill>
                        <a:effectLst/>
                        <a:latin typeface="Calibri"/>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blipFill>
                      <a:blip r:embed="rId4"/>
                      <a:tile tx="0" ty="0" sx="100000" sy="100000" flip="none" algn="tl"/>
                    </a:blipFill>
                  </a:tcPr>
                </a:tc>
                <a:tc>
                  <a:txBody>
                    <a:bodyPr/>
                    <a:lstStyle/>
                    <a:p>
                      <a:pPr algn="ctr" fontAlgn="ctr"/>
                      <a:r>
                        <a:rPr lang="en-US" sz="2000" b="0" i="0" u="none" strike="noStrike" dirty="0"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blipFill>
                      <a:blip r:embed="rId4"/>
                      <a:tile tx="0" ty="0" sx="100000" sy="100000" flip="none" algn="tl"/>
                    </a:blipFill>
                  </a:tcPr>
                </a:tc>
              </a:tr>
            </a:tbl>
          </a:graphicData>
        </a:graphic>
      </p:graphicFrame>
    </p:spTree>
    <p:extLst>
      <p:ext uri="{BB962C8B-B14F-4D97-AF65-F5344CB8AC3E}">
        <p14:creationId xmlns:p14="http://schemas.microsoft.com/office/powerpoint/2010/main" val="4179629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smtClean="0">
                <a:solidFill>
                  <a:srgbClr val="0F4F8F"/>
                </a:solidFill>
                <a:cs typeface="+mn-cs"/>
              </a:rPr>
              <a:t>4</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381000" y="1700808"/>
            <a:ext cx="8367464" cy="1679434"/>
          </a:xfrm>
          <a:prstGeom prst="rect">
            <a:avLst/>
          </a:prstGeom>
        </p:spPr>
        <p:txBody>
          <a:bodyPr wrap="square">
            <a:spAutoFit/>
          </a:bodyPr>
          <a:lstStyle/>
          <a:p>
            <a:pPr>
              <a:lnSpc>
                <a:spcPct val="114000"/>
              </a:lnSpc>
              <a:spcAft>
                <a:spcPts val="1000"/>
              </a:spcAft>
              <a:tabLst>
                <a:tab pos="361950" algn="l"/>
              </a:tabLst>
            </a:pPr>
            <a:r>
              <a:rPr lang="en-US" sz="2000" b="1" dirty="0" smtClean="0">
                <a:latin typeface="Calibri" panose="020F0502020204030204" pitchFamily="34" charset="0"/>
                <a:ea typeface="Calibri"/>
                <a:cs typeface="Times New Roman"/>
              </a:rPr>
              <a:t>2</a:t>
            </a:r>
            <a:r>
              <a:rPr lang="el-GR" sz="2000" b="1" dirty="0" smtClean="0">
                <a:latin typeface="Calibri" panose="020F0502020204030204" pitchFamily="34" charset="0"/>
                <a:ea typeface="Calibri"/>
                <a:cs typeface="Times New Roman"/>
              </a:rPr>
              <a:t>. </a:t>
            </a:r>
            <a:r>
              <a:rPr lang="en-GB" sz="2000" b="1" dirty="0">
                <a:latin typeface="Calibri" panose="020F0502020204030204" pitchFamily="34" charset="0"/>
                <a:ea typeface="Calibri"/>
                <a:cs typeface="Times New Roman"/>
              </a:rPr>
              <a:t>Office and administrative expenditure</a:t>
            </a:r>
            <a:endParaRPr lang="el-GR" sz="2000" b="1" dirty="0">
              <a:latin typeface="Calibri" panose="020F0502020204030204" pitchFamily="34" charset="0"/>
              <a:ea typeface="Calibri"/>
              <a:cs typeface="Times New Roman"/>
            </a:endParaRPr>
          </a:p>
          <a:p>
            <a:r>
              <a:rPr lang="en-GB" sz="1800" b="1" dirty="0" smtClean="0">
                <a:latin typeface="Calibri" panose="020F0502020204030204" pitchFamily="34" charset="0"/>
              </a:rPr>
              <a:t>Eligible </a:t>
            </a:r>
            <a:r>
              <a:rPr lang="en-GB" sz="1800" b="1" dirty="0">
                <a:latin typeface="Calibri" panose="020F0502020204030204" pitchFamily="34" charset="0"/>
              </a:rPr>
              <a:t>cost</a:t>
            </a:r>
          </a:p>
          <a:p>
            <a:pPr marL="285750" indent="-285750">
              <a:buFont typeface="Arial" panose="020B0604020202020204" pitchFamily="34" charset="0"/>
              <a:buChar char="•"/>
            </a:pPr>
            <a:r>
              <a:rPr lang="en-US" sz="1800" dirty="0" smtClean="0">
                <a:latin typeface="Calibri" panose="020F0502020204030204" pitchFamily="34" charset="0"/>
              </a:rPr>
              <a:t>Operating </a:t>
            </a:r>
            <a:r>
              <a:rPr lang="en-US" sz="1800" dirty="0">
                <a:latin typeface="Calibri" panose="020F0502020204030204" pitchFamily="34" charset="0"/>
              </a:rPr>
              <a:t>and administrative expenses of </a:t>
            </a:r>
            <a:r>
              <a:rPr lang="en-US" sz="1800" dirty="0" smtClean="0">
                <a:latin typeface="Calibri" panose="020F0502020204030204" pitchFamily="34" charset="0"/>
              </a:rPr>
              <a:t>the beneficiary </a:t>
            </a:r>
            <a:r>
              <a:rPr lang="en-US" sz="1800" dirty="0">
                <a:latin typeface="Calibri" panose="020F0502020204030204" pitchFamily="34" charset="0"/>
              </a:rPr>
              <a:t>organisation that support delivery of </a:t>
            </a:r>
            <a:r>
              <a:rPr lang="en-US" sz="1800" dirty="0" smtClean="0">
                <a:latin typeface="Calibri" panose="020F0502020204030204" pitchFamily="34" charset="0"/>
              </a:rPr>
              <a:t>the project activities (Reg. 481/2014, article 4).</a:t>
            </a:r>
            <a:endParaRPr lang="en-US" sz="1800" dirty="0">
              <a:latin typeface="Calibri" panose="020F0502020204030204" pitchFamily="34" charset="0"/>
            </a:endParaRPr>
          </a:p>
          <a:p>
            <a:endParaRPr lang="en-GB" sz="1800" dirty="0" smtClean="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6</a:t>
            </a:fld>
            <a:endParaRPr lang="en-US" dirty="0">
              <a:solidFill>
                <a:srgbClr val="000000"/>
              </a:solidFill>
            </a:endParaRPr>
          </a:p>
        </p:txBody>
      </p:sp>
      <p:graphicFrame>
        <p:nvGraphicFramePr>
          <p:cNvPr id="2" name="Διάγραμμα 1"/>
          <p:cNvGraphicFramePr/>
          <p:nvPr>
            <p:extLst>
              <p:ext uri="{D42A27DB-BD31-4B8C-83A1-F6EECF244321}">
                <p14:modId xmlns:p14="http://schemas.microsoft.com/office/powerpoint/2010/main" val="333715649"/>
              </p:ext>
            </p:extLst>
          </p:nvPr>
        </p:nvGraphicFramePr>
        <p:xfrm>
          <a:off x="3203848" y="3212976"/>
          <a:ext cx="5256000" cy="349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552" y="3212976"/>
            <a:ext cx="2880320" cy="738664"/>
          </a:xfrm>
          <a:prstGeom prst="rect">
            <a:avLst/>
          </a:prstGeom>
          <a:noFill/>
        </p:spPr>
        <p:txBody>
          <a:bodyPr wrap="square" rtlCol="0">
            <a:spAutoFit/>
          </a:bodyPr>
          <a:lstStyle/>
          <a:p>
            <a:r>
              <a:rPr lang="en-GB" sz="1800" dirty="0">
                <a:latin typeface="Calibri" panose="020F0502020204030204" pitchFamily="34" charset="0"/>
              </a:rPr>
              <a:t>Reimbursement options:</a:t>
            </a:r>
          </a:p>
          <a:p>
            <a:endParaRPr lang="el-GR" dirty="0"/>
          </a:p>
        </p:txBody>
      </p:sp>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00873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800" b="1" dirty="0" smtClean="0">
                <a:solidFill>
                  <a:srgbClr val="0F4F8F"/>
                </a:solidFill>
                <a:cs typeface="+mn-cs"/>
              </a:rPr>
              <a:t> </a:t>
            </a:r>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 </a:t>
            </a:r>
            <a:r>
              <a:rPr lang="el-GR" altLang="el-GR" sz="2800" b="1" dirty="0" smtClean="0">
                <a:solidFill>
                  <a:srgbClr val="0F4F8F"/>
                </a:solidFill>
                <a:cs typeface="+mn-cs"/>
              </a:rPr>
              <a:t>(</a:t>
            </a:r>
            <a:r>
              <a:rPr lang="en-US" altLang="el-GR" sz="2800" b="1" dirty="0" smtClean="0">
                <a:solidFill>
                  <a:srgbClr val="0F4F8F"/>
                </a:solidFill>
                <a:cs typeface="+mn-cs"/>
              </a:rPr>
              <a:t>5/15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683568" y="1844824"/>
            <a:ext cx="8003232" cy="3344505"/>
          </a:xfrm>
          <a:prstGeom prst="rect">
            <a:avLst/>
          </a:prstGeom>
        </p:spPr>
        <p:txBody>
          <a:bodyPr wrap="square">
            <a:spAutoFit/>
          </a:bodyPr>
          <a:lstStyle/>
          <a:p>
            <a:pPr>
              <a:lnSpc>
                <a:spcPct val="115000"/>
              </a:lnSpc>
              <a:spcAft>
                <a:spcPts val="1000"/>
              </a:spcAft>
            </a:pPr>
            <a:r>
              <a:rPr lang="en-US" sz="2000" b="1" dirty="0" smtClean="0">
                <a:latin typeface="Calibri" panose="020F0502020204030204" pitchFamily="34" charset="0"/>
                <a:ea typeface="Calibri"/>
                <a:cs typeface="Times New Roman"/>
              </a:rPr>
              <a:t>3</a:t>
            </a:r>
            <a:r>
              <a:rPr lang="el-GR" sz="2000" b="1" dirty="0" smtClean="0">
                <a:latin typeface="Calibri" panose="020F0502020204030204" pitchFamily="34" charset="0"/>
                <a:ea typeface="Calibri"/>
                <a:cs typeface="Times New Roman"/>
              </a:rPr>
              <a:t>. </a:t>
            </a:r>
            <a:r>
              <a:rPr lang="en-GB" sz="2000" b="1" dirty="0">
                <a:latin typeface="Calibri" panose="020F0502020204030204" pitchFamily="34" charset="0"/>
                <a:ea typeface="Calibri"/>
                <a:cs typeface="Times New Roman"/>
              </a:rPr>
              <a:t>Travel and accommodation costs </a:t>
            </a:r>
            <a:r>
              <a:rPr lang="el-GR" sz="2000" dirty="0">
                <a:latin typeface="Calibri" panose="020F0502020204030204" pitchFamily="34" charset="0"/>
                <a:ea typeface="Calibri"/>
                <a:cs typeface="Times New Roman"/>
              </a:rPr>
              <a:t> </a:t>
            </a:r>
            <a:endParaRPr lang="en-GB" sz="2000" dirty="0">
              <a:latin typeface="Calibri" panose="020F0502020204030204" pitchFamily="34" charset="0"/>
              <a:ea typeface="Calibri"/>
              <a:cs typeface="Times New Roman"/>
            </a:endParaRPr>
          </a:p>
          <a:p>
            <a:endParaRPr lang="en-US" sz="2000" dirty="0" smtClean="0">
              <a:latin typeface="Calibri" panose="020F0502020204030204" pitchFamily="34" charset="0"/>
            </a:endParaRPr>
          </a:p>
          <a:p>
            <a:r>
              <a:rPr lang="en-US" sz="2000" dirty="0" smtClean="0">
                <a:latin typeface="Calibri" panose="020F0502020204030204" pitchFamily="34" charset="0"/>
              </a:rPr>
              <a:t>The travel </a:t>
            </a:r>
            <a:r>
              <a:rPr lang="en-US" sz="2000" dirty="0">
                <a:latin typeface="Calibri" panose="020F0502020204030204" pitchFamily="34" charset="0"/>
              </a:rPr>
              <a:t>and accommodation costs </a:t>
            </a:r>
            <a:r>
              <a:rPr lang="en-US" sz="2000" dirty="0" smtClean="0">
                <a:latin typeface="Calibri" panose="020F0502020204030204" pitchFamily="34" charset="0"/>
              </a:rPr>
              <a:t>are eligible only for the staff </a:t>
            </a:r>
            <a:r>
              <a:rPr lang="en-US" sz="2000" dirty="0">
                <a:latin typeface="Calibri" panose="020F0502020204030204" pitchFamily="34" charset="0"/>
              </a:rPr>
              <a:t>of </a:t>
            </a:r>
            <a:r>
              <a:rPr lang="en-US" sz="2000" dirty="0" smtClean="0">
                <a:latin typeface="Calibri" panose="020F0502020204030204" pitchFamily="34" charset="0"/>
              </a:rPr>
              <a:t>beneficiary </a:t>
            </a:r>
            <a:r>
              <a:rPr lang="en-US" sz="2000" dirty="0" err="1" smtClean="0">
                <a:latin typeface="Calibri" panose="020F0502020204030204" pitchFamily="34" charset="0"/>
              </a:rPr>
              <a:t>organisations</a:t>
            </a:r>
            <a:r>
              <a:rPr lang="en-US" sz="2000" dirty="0" smtClean="0">
                <a:latin typeface="Calibri" panose="020F0502020204030204" pitchFamily="34" charset="0"/>
              </a:rPr>
              <a:t> </a:t>
            </a:r>
            <a:r>
              <a:rPr lang="en-US" sz="2000" dirty="0">
                <a:latin typeface="Calibri" panose="020F0502020204030204" pitchFamily="34" charset="0"/>
              </a:rPr>
              <a:t>that relate to delivery of the project</a:t>
            </a:r>
            <a:r>
              <a:rPr lang="en-US" sz="2000" dirty="0" smtClean="0">
                <a:latin typeface="Calibri" panose="020F0502020204030204" pitchFamily="34" charset="0"/>
              </a:rPr>
              <a:t>.</a:t>
            </a:r>
          </a:p>
          <a:p>
            <a:endParaRPr lang="en-US" sz="2000" dirty="0">
              <a:solidFill>
                <a:srgbClr val="000000"/>
              </a:solidFill>
              <a:latin typeface="Calibri" panose="020F0502020204030204" pitchFamily="34" charset="0"/>
            </a:endParaRPr>
          </a:p>
          <a:p>
            <a:r>
              <a:rPr lang="en-US" sz="2000" dirty="0">
                <a:latin typeface="Calibri" panose="020F0502020204030204" pitchFamily="34" charset="0"/>
              </a:rPr>
              <a:t>Travel and accommodation of </a:t>
            </a:r>
            <a:r>
              <a:rPr lang="en-US" sz="2000" dirty="0" smtClean="0">
                <a:latin typeface="Calibri" panose="020F0502020204030204" pitchFamily="34" charset="0"/>
              </a:rPr>
              <a:t>experts, </a:t>
            </a:r>
            <a:r>
              <a:rPr lang="en-US" sz="2000" dirty="0">
                <a:latin typeface="Calibri" panose="020F0502020204030204" pitchFamily="34" charset="0"/>
              </a:rPr>
              <a:t>external to </a:t>
            </a:r>
            <a:r>
              <a:rPr lang="en-US" sz="2000" dirty="0" smtClean="0">
                <a:latin typeface="Calibri" panose="020F0502020204030204" pitchFamily="34" charset="0"/>
              </a:rPr>
              <a:t>the project </a:t>
            </a:r>
            <a:r>
              <a:rPr lang="en-US" sz="2000" dirty="0">
                <a:latin typeface="Calibri" panose="020F0502020204030204" pitchFamily="34" charset="0"/>
              </a:rPr>
              <a:t>partnership under </a:t>
            </a:r>
            <a:r>
              <a:rPr lang="en-US" sz="2000" b="1" dirty="0">
                <a:solidFill>
                  <a:srgbClr val="0000FF"/>
                </a:solidFill>
                <a:latin typeface="Calibri" panose="020F0502020204030204" pitchFamily="34" charset="0"/>
              </a:rPr>
              <a:t>External expertise and </a:t>
            </a:r>
            <a:r>
              <a:rPr lang="en-US" sz="2000" b="1" dirty="0" smtClean="0">
                <a:solidFill>
                  <a:srgbClr val="0000FF"/>
                </a:solidFill>
                <a:latin typeface="Calibri" panose="020F0502020204030204" pitchFamily="34" charset="0"/>
              </a:rPr>
              <a:t>services</a:t>
            </a:r>
            <a:r>
              <a:rPr lang="en-US" sz="2000" dirty="0" smtClean="0">
                <a:latin typeface="Calibri" panose="020F0502020204030204" pitchFamily="34" charset="0"/>
              </a:rPr>
              <a:t>.</a:t>
            </a:r>
          </a:p>
          <a:p>
            <a:endParaRPr lang="en-US" sz="2000" dirty="0">
              <a:solidFill>
                <a:srgbClr val="000000"/>
              </a:solidFill>
              <a:latin typeface="Calibri" panose="020F0502020204030204" pitchFamily="34" charset="0"/>
            </a:endParaRPr>
          </a:p>
          <a:p>
            <a:r>
              <a:rPr lang="en-US" sz="2000" dirty="0">
                <a:latin typeface="Calibri" panose="020F0502020204030204" pitchFamily="34" charset="0"/>
              </a:rPr>
              <a:t>Maximum daily rates for hotel and subsistence should </a:t>
            </a:r>
            <a:r>
              <a:rPr lang="en-US" sz="2000" dirty="0" smtClean="0">
                <a:latin typeface="Calibri" panose="020F0502020204030204" pitchFamily="34" charset="0"/>
              </a:rPr>
              <a:t>be respected</a:t>
            </a:r>
            <a:r>
              <a:rPr lang="en-US" sz="2000" dirty="0">
                <a:latin typeface="Calibri" panose="020F0502020204030204" pitchFamily="34" charset="0"/>
              </a:rPr>
              <a:t>, in line with national legislation or </a:t>
            </a:r>
            <a:r>
              <a:rPr lang="en-US" sz="2000" dirty="0" smtClean="0">
                <a:latin typeface="Calibri" panose="020F0502020204030204" pitchFamily="34" charset="0"/>
              </a:rPr>
              <a:t>internal policy </a:t>
            </a:r>
            <a:r>
              <a:rPr lang="en-US" sz="2000" dirty="0">
                <a:latin typeface="Calibri" panose="020F0502020204030204" pitchFamily="34" charset="0"/>
              </a:rPr>
              <a:t>of the partner </a:t>
            </a:r>
            <a:r>
              <a:rPr lang="en-US" sz="2000" dirty="0" smtClean="0">
                <a:latin typeface="Calibri" panose="020F0502020204030204" pitchFamily="34" charset="0"/>
              </a:rPr>
              <a:t>organisation.</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7</a:t>
            </a:fld>
            <a:endParaRPr lang="en-US" dirty="0">
              <a:solidFill>
                <a:srgbClr val="000000"/>
              </a:solidFill>
            </a:endParaRPr>
          </a:p>
        </p:txBody>
      </p:sp>
      <p:grpSp>
        <p:nvGrpSpPr>
          <p:cNvPr id="9" name="Ομάδα 8"/>
          <p:cNvGrpSpPr/>
          <p:nvPr/>
        </p:nvGrpSpPr>
        <p:grpSpPr>
          <a:xfrm>
            <a:off x="0" y="0"/>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79529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l-GR" altLang="el-GR" sz="2800" b="1" dirty="0" smtClean="0">
                <a:solidFill>
                  <a:srgbClr val="0F4F8F"/>
                </a:solidFill>
                <a:cs typeface="+mn-cs"/>
              </a:rPr>
              <a:t> </a:t>
            </a:r>
            <a:r>
              <a:rPr lang="en-US" altLang="el-GR" sz="2800" b="1" dirty="0">
                <a:solidFill>
                  <a:srgbClr val="0F4F8F"/>
                </a:solidFill>
              </a:rPr>
              <a:t>ELIGIBILITY OF </a:t>
            </a:r>
            <a:r>
              <a:rPr lang="en-US" altLang="el-GR" sz="2800" b="1" dirty="0" smtClean="0">
                <a:solidFill>
                  <a:srgbClr val="0F4F8F"/>
                </a:solidFill>
              </a:rPr>
              <a:t>EXPENDITURES </a:t>
            </a:r>
            <a:r>
              <a:rPr lang="el-GR" altLang="el-GR" sz="2800" b="1" dirty="0" smtClean="0">
                <a:solidFill>
                  <a:srgbClr val="0F4F8F"/>
                </a:solidFill>
              </a:rPr>
              <a:t>(</a:t>
            </a:r>
            <a:r>
              <a:rPr lang="en-US" altLang="el-GR" sz="2800" b="1" dirty="0" smtClean="0">
                <a:solidFill>
                  <a:srgbClr val="0F4F8F"/>
                </a:solidFill>
              </a:rPr>
              <a:t>6/15</a:t>
            </a:r>
            <a:r>
              <a:rPr lang="el-GR" altLang="el-GR" sz="2800" b="1" dirty="0" smtClean="0">
                <a:solidFill>
                  <a:srgbClr val="0F4F8F"/>
                </a:solidFill>
              </a:rPr>
              <a:t>)</a:t>
            </a:r>
            <a:endParaRPr lang="el-GR" altLang="el-GR" sz="2800" b="1" dirty="0">
              <a:solidFill>
                <a:srgbClr val="0F4F8F"/>
              </a:solidFill>
            </a:endParaRPr>
          </a:p>
        </p:txBody>
      </p:sp>
      <p:sp>
        <p:nvSpPr>
          <p:cNvPr id="3" name="Ορθογώνιο 2"/>
          <p:cNvSpPr/>
          <p:nvPr/>
        </p:nvSpPr>
        <p:spPr>
          <a:xfrm>
            <a:off x="200576" y="2259360"/>
            <a:ext cx="8147248" cy="3693319"/>
          </a:xfrm>
          <a:prstGeom prst="rect">
            <a:avLst/>
          </a:prstGeom>
        </p:spPr>
        <p:txBody>
          <a:bodyPr wrap="square">
            <a:spAutoFit/>
          </a:bodyPr>
          <a:lstStyle/>
          <a:p>
            <a:r>
              <a:rPr lang="en-GB" sz="1800" u="sng" dirty="0">
                <a:latin typeface="Calibri" panose="020F0502020204030204" pitchFamily="34" charset="0"/>
              </a:rPr>
              <a:t>Supporting documents for the verification of </a:t>
            </a:r>
            <a:r>
              <a:rPr lang="en-GB" sz="1800" u="sng" dirty="0" smtClean="0">
                <a:latin typeface="Calibri" panose="020F0502020204030204" pitchFamily="34" charset="0"/>
              </a:rPr>
              <a:t>expenditure</a:t>
            </a:r>
          </a:p>
          <a:p>
            <a:endParaRPr lang="el-GR" sz="1800" dirty="0">
              <a:latin typeface="Calibri" panose="020F0502020204030204" pitchFamily="34" charset="0"/>
            </a:endParaRPr>
          </a:p>
          <a:p>
            <a:r>
              <a:rPr lang="en-GB" sz="1800" dirty="0" smtClean="0">
                <a:latin typeface="Calibri" panose="020F0502020204030204" pitchFamily="34" charset="0"/>
              </a:rPr>
              <a:t>The </a:t>
            </a:r>
            <a:r>
              <a:rPr lang="en-GB" sz="1800" dirty="0">
                <a:latin typeface="Calibri" panose="020F0502020204030204" pitchFamily="34" charset="0"/>
              </a:rPr>
              <a:t>following documents must be available for control purposes: </a:t>
            </a:r>
            <a:endParaRPr lang="el-GR" sz="1800" dirty="0">
              <a:latin typeface="Calibri" panose="020F0502020204030204" pitchFamily="34" charset="0"/>
            </a:endParaRPr>
          </a:p>
          <a:p>
            <a:pPr lvl="0"/>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Agenda </a:t>
            </a:r>
            <a:r>
              <a:rPr lang="en-GB" sz="1800" dirty="0">
                <a:latin typeface="Calibri" panose="020F0502020204030204" pitchFamily="34" charset="0"/>
              </a:rPr>
              <a:t>(or </a:t>
            </a:r>
            <a:r>
              <a:rPr lang="en-GB" sz="1800" dirty="0" smtClean="0">
                <a:latin typeface="Calibri" panose="020F0502020204030204" pitchFamily="34" charset="0"/>
              </a:rPr>
              <a:t>equivalent) </a:t>
            </a:r>
            <a:r>
              <a:rPr lang="en-GB" sz="1800" dirty="0">
                <a:latin typeface="Calibri" panose="020F0502020204030204" pitchFamily="34" charset="0"/>
              </a:rPr>
              <a:t>of the meeting/seminar/conference; </a:t>
            </a:r>
            <a:endParaRPr lang="el-GR" sz="1800" dirty="0">
              <a:latin typeface="Calibri" panose="020F0502020204030204" pitchFamily="34" charset="0"/>
            </a:endParaRPr>
          </a:p>
          <a:p>
            <a:pPr marL="400050" lvl="0" indent="-400050">
              <a:buFont typeface="+mj-lt"/>
              <a:buAutoNum type="romanLcPeriod"/>
            </a:pPr>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Documents </a:t>
            </a:r>
            <a:r>
              <a:rPr lang="en-GB" sz="1800" dirty="0">
                <a:latin typeface="Calibri" panose="020F0502020204030204" pitchFamily="34" charset="0"/>
              </a:rPr>
              <a:t>proving that the journey actually took place (boarding passes or participant lists etc.); </a:t>
            </a:r>
            <a:endParaRPr lang="el-GR" sz="1800" dirty="0">
              <a:latin typeface="Calibri" panose="020F0502020204030204" pitchFamily="34" charset="0"/>
            </a:endParaRPr>
          </a:p>
          <a:p>
            <a:pPr marL="400050" lvl="0" indent="-400050">
              <a:buFont typeface="+mj-lt"/>
              <a:buAutoNum type="romanLcPeriod"/>
            </a:pPr>
            <a:endParaRPr lang="en-GB" sz="1800" dirty="0" smtClean="0">
              <a:latin typeface="Calibri" panose="020F0502020204030204" pitchFamily="34" charset="0"/>
            </a:endParaRPr>
          </a:p>
          <a:p>
            <a:pPr marL="400050" lvl="0" indent="-400050">
              <a:buFont typeface="+mj-lt"/>
              <a:buAutoNum type="romanLcPeriod"/>
            </a:pPr>
            <a:r>
              <a:rPr lang="en-GB" sz="1800" dirty="0" smtClean="0">
                <a:latin typeface="Calibri" panose="020F0502020204030204" pitchFamily="34" charset="0"/>
              </a:rPr>
              <a:t>Paid </a:t>
            </a:r>
            <a:r>
              <a:rPr lang="en-GB" sz="1800" dirty="0">
                <a:latin typeface="Calibri" panose="020F0502020204030204" pitchFamily="34" charset="0"/>
              </a:rPr>
              <a:t>invoices (including hotel bills, transport tickets, etc</a:t>
            </a:r>
            <a:r>
              <a:rPr lang="en-GB" sz="1800" dirty="0" smtClean="0">
                <a:latin typeface="Calibri" panose="020F0502020204030204" pitchFamily="34" charset="0"/>
              </a:rPr>
              <a:t>.); </a:t>
            </a:r>
            <a:endParaRPr lang="el-GR" sz="1800" dirty="0">
              <a:latin typeface="Calibri" panose="020F0502020204030204" pitchFamily="34" charset="0"/>
            </a:endParaRPr>
          </a:p>
          <a:p>
            <a:pPr marL="400050" indent="-400050">
              <a:buFont typeface="+mj-lt"/>
              <a:buAutoNum type="romanLcPeriod"/>
            </a:pPr>
            <a:endParaRPr lang="en-GB" sz="1800" dirty="0" smtClean="0">
              <a:latin typeface="Calibri" panose="020F0502020204030204" pitchFamily="34" charset="0"/>
            </a:endParaRPr>
          </a:p>
          <a:p>
            <a:pPr marL="400050" indent="-400050">
              <a:buFont typeface="+mj-lt"/>
              <a:buAutoNum type="romanLcPeriod"/>
            </a:pPr>
            <a:r>
              <a:rPr lang="en-GB" sz="1800" dirty="0" smtClean="0">
                <a:latin typeface="Calibri" panose="020F0502020204030204" pitchFamily="34" charset="0"/>
              </a:rPr>
              <a:t>Daily </a:t>
            </a:r>
            <a:r>
              <a:rPr lang="en-GB" sz="1800" dirty="0">
                <a:latin typeface="Calibri" panose="020F0502020204030204" pitchFamily="34" charset="0"/>
              </a:rPr>
              <a:t>allowance claims (if applicable), including proof of reimbursement by the employer to the employee. </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8</a:t>
            </a:fld>
            <a:endParaRPr lang="en-US" dirty="0">
              <a:solidFill>
                <a:srgbClr val="0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556792"/>
            <a:ext cx="2493556" cy="1405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46996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990144"/>
            <a:ext cx="6840760" cy="523220"/>
          </a:xfrm>
        </p:spPr>
        <p:txBody>
          <a:bodyPr wrap="square">
            <a:spAutoFit/>
          </a:bodyPr>
          <a:lstStyle/>
          <a:p>
            <a:r>
              <a:rPr lang="en-US" altLang="el-GR" sz="2800" b="1" dirty="0" smtClean="0">
                <a:solidFill>
                  <a:srgbClr val="0F4F8F"/>
                </a:solidFill>
              </a:rPr>
              <a:t>ELIGIBILITY </a:t>
            </a:r>
            <a:r>
              <a:rPr lang="en-US" altLang="el-GR" sz="2800" b="1" dirty="0">
                <a:solidFill>
                  <a:srgbClr val="0F4F8F"/>
                </a:solidFill>
              </a:rPr>
              <a:t>OF </a:t>
            </a:r>
            <a:r>
              <a:rPr lang="en-US" altLang="el-GR" sz="2800" b="1" dirty="0" smtClean="0">
                <a:solidFill>
                  <a:srgbClr val="0F4F8F"/>
                </a:solidFill>
              </a:rPr>
              <a:t>EXPENDITURES</a:t>
            </a:r>
            <a:r>
              <a:rPr lang="el-GR" altLang="el-GR" sz="2800" b="1" dirty="0" smtClean="0">
                <a:solidFill>
                  <a:srgbClr val="0F4F8F"/>
                </a:solidFill>
              </a:rPr>
              <a:t> </a:t>
            </a:r>
            <a:r>
              <a:rPr lang="el-GR" altLang="el-GR" sz="2800" b="1" dirty="0" smtClean="0">
                <a:solidFill>
                  <a:srgbClr val="0F4F8F"/>
                </a:solidFill>
                <a:cs typeface="+mn-cs"/>
              </a:rPr>
              <a:t>(</a:t>
            </a:r>
            <a:r>
              <a:rPr lang="en-US" altLang="el-GR" sz="2800" b="1" dirty="0">
                <a:solidFill>
                  <a:srgbClr val="0F4F8F"/>
                </a:solidFill>
                <a:cs typeface="+mn-cs"/>
              </a:rPr>
              <a:t>7</a:t>
            </a:r>
            <a:r>
              <a:rPr lang="el-GR" altLang="el-GR" sz="2800" b="1" dirty="0" smtClean="0">
                <a:solidFill>
                  <a:srgbClr val="0F4F8F"/>
                </a:solidFill>
                <a:cs typeface="+mn-cs"/>
              </a:rPr>
              <a:t>/</a:t>
            </a:r>
            <a:r>
              <a:rPr lang="en-US" altLang="el-GR" sz="2800" b="1" dirty="0" smtClean="0">
                <a:solidFill>
                  <a:srgbClr val="0F4F8F"/>
                </a:solidFill>
                <a:cs typeface="+mn-cs"/>
              </a:rPr>
              <a:t>15</a:t>
            </a:r>
            <a:r>
              <a:rPr lang="el-GR" altLang="el-GR" sz="2800" b="1" dirty="0" smtClean="0">
                <a:solidFill>
                  <a:srgbClr val="0F4F8F"/>
                </a:solidFill>
                <a:cs typeface="+mn-cs"/>
              </a:rPr>
              <a:t>)</a:t>
            </a:r>
            <a:endParaRPr lang="el-GR" altLang="el-GR" sz="2800" b="1" dirty="0">
              <a:solidFill>
                <a:srgbClr val="0F4F8F"/>
              </a:solidFill>
            </a:endParaRPr>
          </a:p>
        </p:txBody>
      </p:sp>
      <p:sp>
        <p:nvSpPr>
          <p:cNvPr id="3" name="Ορθογώνιο 2"/>
          <p:cNvSpPr/>
          <p:nvPr/>
        </p:nvSpPr>
        <p:spPr>
          <a:xfrm>
            <a:off x="683568" y="1844824"/>
            <a:ext cx="8003232" cy="443198"/>
          </a:xfrm>
          <a:prstGeom prst="rect">
            <a:avLst/>
          </a:prstGeom>
        </p:spPr>
        <p:txBody>
          <a:bodyPr wrap="square">
            <a:spAutoFit/>
          </a:bodyPr>
          <a:lstStyle/>
          <a:p>
            <a:pPr>
              <a:lnSpc>
                <a:spcPct val="114000"/>
              </a:lnSpc>
              <a:spcAft>
                <a:spcPts val="1000"/>
              </a:spcAft>
            </a:pPr>
            <a:r>
              <a:rPr lang="en-US" sz="2000" b="1" dirty="0" smtClean="0">
                <a:latin typeface="Calibri" panose="020F0502020204030204" pitchFamily="34" charset="0"/>
              </a:rPr>
              <a:t>4</a:t>
            </a:r>
            <a:r>
              <a:rPr lang="el-GR" sz="2000" b="1" dirty="0" smtClean="0">
                <a:latin typeface="Calibri" panose="020F0502020204030204" pitchFamily="34" charset="0"/>
              </a:rPr>
              <a:t>. </a:t>
            </a:r>
            <a:r>
              <a:rPr lang="en-GB" sz="2000" b="1" dirty="0">
                <a:latin typeface="Calibri" panose="020F0502020204030204" pitchFamily="34" charset="0"/>
              </a:rPr>
              <a:t>External expertise and </a:t>
            </a:r>
            <a:r>
              <a:rPr lang="en-GB" sz="2000" b="1" dirty="0" smtClean="0">
                <a:latin typeface="Calibri" panose="020F0502020204030204" pitchFamily="34" charset="0"/>
              </a:rPr>
              <a:t>services</a:t>
            </a:r>
            <a:endParaRPr lang="el-GR" sz="20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9</a:t>
            </a:fld>
            <a:endParaRPr lang="en-US" dirty="0">
              <a:solidFill>
                <a:srgbClr val="000000"/>
              </a:solidFill>
            </a:endParaRPr>
          </a:p>
        </p:txBody>
      </p:sp>
      <p:graphicFrame>
        <p:nvGraphicFramePr>
          <p:cNvPr id="5" name="Διάγραμμα 4"/>
          <p:cNvGraphicFramePr/>
          <p:nvPr>
            <p:extLst>
              <p:ext uri="{D42A27DB-BD31-4B8C-83A1-F6EECF244321}">
                <p14:modId xmlns:p14="http://schemas.microsoft.com/office/powerpoint/2010/main" val="3344590201"/>
              </p:ext>
            </p:extLst>
          </p:nvPr>
        </p:nvGraphicFramePr>
        <p:xfrm>
          <a:off x="1043608" y="2852936"/>
          <a:ext cx="6192688" cy="147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72806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1286</Words>
  <Application>Microsoft Office PowerPoint</Application>
  <PresentationFormat>Προβολή στην οθόνη (4:3)</PresentationFormat>
  <Paragraphs>199</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Παρουσίαση του PowerPoint</vt:lpstr>
      <vt:lpstr>Παρουσίαση του PowerPoint</vt:lpstr>
      <vt:lpstr>Παρουσίαση του PowerPoint</vt:lpstr>
      <vt:lpstr> ELIGIBILITY OF EXPENDITURES (2/15)</vt:lpstr>
      <vt:lpstr> ELIGIBILITY OF EXPENDITURES (3/15)</vt:lpstr>
      <vt:lpstr>ELIGIBILITY OF EXPENDITURES (4/15)</vt:lpstr>
      <vt:lpstr> ELIGIBILITY OF EXPENDITURES (5/15)</vt:lpstr>
      <vt:lpstr> ELIGIBILITY OF EXPENDITURES (6/15)</vt:lpstr>
      <vt:lpstr>ELIGIBILITY OF EXPENDITURES (7/15)</vt:lpstr>
      <vt:lpstr> ELIGIBILITY OF EXPENDITURES (8/15)</vt:lpstr>
      <vt:lpstr> ELIGIBILITY OF EXPENDITURES (9/15)</vt:lpstr>
      <vt:lpstr> ELIGIBILITY OF EXPENDITURES (10/15)</vt:lpstr>
      <vt:lpstr> ELIGIBILITY OF EXPENDITURES (11/15)</vt:lpstr>
      <vt:lpstr> ELIGIBILITY OF EXPENDITURES (12/15)</vt:lpstr>
      <vt:lpstr> ELIGIBILITY OF EXPENDITURES (13/15)</vt:lpstr>
      <vt:lpstr> ELIGIBILITY OF EXPENDITURES (14/15)</vt:lpstr>
      <vt:lpstr> ELIGIBILITY OF EXPENDITURES (15/15)</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ΚΑΡΑΒΑΤΟΣ ΔΗΜΗΤΡΗΣ (KARAVATOS DIMITRIS)</dc:creator>
  <cp:lastModifiedBy>ΠΑΠΑΔΟΠΟΥΛΟΣ ΓΙΩΡΓΟΣ (PAPADOPOULOS GIORGOS)</cp:lastModifiedBy>
  <cp:revision>19</cp:revision>
  <dcterms:created xsi:type="dcterms:W3CDTF">2018-04-10T10:40:44Z</dcterms:created>
  <dcterms:modified xsi:type="dcterms:W3CDTF">2018-06-01T08:10:21Z</dcterms:modified>
</cp:coreProperties>
</file>