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63" r:id="rId2"/>
  </p:sldMasterIdLst>
  <p:notesMasterIdLst>
    <p:notesMasterId r:id="rId27"/>
  </p:notesMasterIdLst>
  <p:sldIdLst>
    <p:sldId id="340" r:id="rId3"/>
    <p:sldId id="429" r:id="rId4"/>
    <p:sldId id="365" r:id="rId5"/>
    <p:sldId id="380" r:id="rId6"/>
    <p:sldId id="383" r:id="rId7"/>
    <p:sldId id="384" r:id="rId8"/>
    <p:sldId id="385" r:id="rId9"/>
    <p:sldId id="392" r:id="rId10"/>
    <p:sldId id="393" r:id="rId11"/>
    <p:sldId id="388" r:id="rId12"/>
    <p:sldId id="389" r:id="rId13"/>
    <p:sldId id="427" r:id="rId14"/>
    <p:sldId id="382" r:id="rId15"/>
    <p:sldId id="398" r:id="rId16"/>
    <p:sldId id="414" r:id="rId17"/>
    <p:sldId id="430" r:id="rId18"/>
    <p:sldId id="415" r:id="rId19"/>
    <p:sldId id="426" r:id="rId20"/>
    <p:sldId id="432" r:id="rId21"/>
    <p:sldId id="416" r:id="rId22"/>
    <p:sldId id="417" r:id="rId23"/>
    <p:sldId id="433" r:id="rId24"/>
    <p:sldId id="420" r:id="rId25"/>
    <p:sldId id="339" r:id="rId26"/>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2DCDB"/>
    <a:srgbClr val="EBECB2"/>
    <a:srgbClr val="0F4F8F"/>
    <a:srgbClr val="EBFFFF"/>
    <a:srgbClr val="A94195"/>
    <a:srgbClr val="93D050"/>
    <a:srgbClr val="92D050"/>
    <a:srgbClr val="85E26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5314" autoAdjust="0"/>
  </p:normalViewPr>
  <p:slideViewPr>
    <p:cSldViewPr>
      <p:cViewPr>
        <p:scale>
          <a:sx n="110" d="100"/>
          <a:sy n="110" d="100"/>
        </p:scale>
        <p:origin x="-1632" y="-114"/>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3713"/>
          </a:xfrm>
          <a:prstGeom prst="rect">
            <a:avLst/>
          </a:prstGeom>
        </p:spPr>
        <p:txBody>
          <a:bodyPr vert="horz" lIns="90818" tIns="45409" rIns="90818" bIns="45409" rtlCol="0"/>
          <a:lstStyle>
            <a:lvl1pPr algn="l">
              <a:defRPr sz="1200"/>
            </a:lvl1pPr>
          </a:lstStyle>
          <a:p>
            <a:endParaRPr lang="el-GR" dirty="0"/>
          </a:p>
        </p:txBody>
      </p:sp>
      <p:sp>
        <p:nvSpPr>
          <p:cNvPr id="3" name="Θέση ημερομηνίας 2"/>
          <p:cNvSpPr>
            <a:spLocks noGrp="1"/>
          </p:cNvSpPr>
          <p:nvPr>
            <p:ph type="dt" idx="1"/>
          </p:nvPr>
        </p:nvSpPr>
        <p:spPr>
          <a:xfrm>
            <a:off x="3850443" y="0"/>
            <a:ext cx="2945659" cy="493713"/>
          </a:xfrm>
          <a:prstGeom prst="rect">
            <a:avLst/>
          </a:prstGeom>
        </p:spPr>
        <p:txBody>
          <a:bodyPr vert="horz" lIns="90818" tIns="45409" rIns="90818" bIns="45409" rtlCol="0"/>
          <a:lstStyle>
            <a:lvl1pPr algn="r">
              <a:defRPr sz="1200"/>
            </a:lvl1pPr>
          </a:lstStyle>
          <a:p>
            <a:fld id="{DC8D75C0-7469-4822-B26B-3EDC1F0FDF31}" type="datetimeFigureOut">
              <a:rPr lang="el-GR" smtClean="0"/>
              <a:t>29/5/2018</a:t>
            </a:fld>
            <a:endParaRPr lang="el-GR" dirty="0"/>
          </a:p>
        </p:txBody>
      </p:sp>
      <p:sp>
        <p:nvSpPr>
          <p:cNvPr id="4" name="Θέση εικόνας διαφάνειας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0818" tIns="45409" rIns="90818" bIns="45409" rtlCol="0" anchor="ctr"/>
          <a:lstStyle/>
          <a:p>
            <a:endParaRPr lang="el-GR" dirty="0"/>
          </a:p>
        </p:txBody>
      </p:sp>
      <p:sp>
        <p:nvSpPr>
          <p:cNvPr id="5" name="Θέση σημειώσεων 4"/>
          <p:cNvSpPr>
            <a:spLocks noGrp="1"/>
          </p:cNvSpPr>
          <p:nvPr>
            <p:ph type="body" sz="quarter" idx="3"/>
          </p:nvPr>
        </p:nvSpPr>
        <p:spPr>
          <a:xfrm>
            <a:off x="679768" y="4690269"/>
            <a:ext cx="5438140" cy="4443412"/>
          </a:xfrm>
          <a:prstGeom prst="rect">
            <a:avLst/>
          </a:prstGeom>
        </p:spPr>
        <p:txBody>
          <a:bodyPr vert="horz" lIns="90818" tIns="45409" rIns="90818" bIns="45409"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378823"/>
            <a:ext cx="2945659" cy="493713"/>
          </a:xfrm>
          <a:prstGeom prst="rect">
            <a:avLst/>
          </a:prstGeom>
        </p:spPr>
        <p:txBody>
          <a:bodyPr vert="horz" lIns="90818" tIns="45409" rIns="90818" bIns="45409"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50443" y="9378823"/>
            <a:ext cx="2945659" cy="493713"/>
          </a:xfrm>
          <a:prstGeom prst="rect">
            <a:avLst/>
          </a:prstGeom>
        </p:spPr>
        <p:txBody>
          <a:bodyPr vert="horz" lIns="90818" tIns="45409" rIns="90818" bIns="45409"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0FD87C-F47B-4076-AB5A-C2493E57ECF8}" type="slidenum">
              <a:rPr lang="en-US" altLang="el-GR"/>
              <a:pPr>
                <a:defRPr/>
              </a:pPr>
              <a:t>‹#›</a:t>
            </a:fld>
            <a:endParaRPr lang="en-US" altLang="el-GR" dirty="0"/>
          </a:p>
        </p:txBody>
      </p:sp>
    </p:spTree>
    <p:extLst>
      <p:ext uri="{BB962C8B-B14F-4D97-AF65-F5344CB8AC3E}">
        <p14:creationId xmlns:p14="http://schemas.microsoft.com/office/powerpoint/2010/main" val="250002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4E7D70F-0FDA-4868-BB8A-0DAE45598521}" type="slidenum">
              <a:rPr lang="en-US" altLang="el-GR"/>
              <a:pPr>
                <a:defRPr/>
              </a:pPr>
              <a:t>‹#›</a:t>
            </a:fld>
            <a:endParaRPr lang="en-US" altLang="el-GR" dirty="0"/>
          </a:p>
        </p:txBody>
      </p:sp>
    </p:spTree>
    <p:extLst>
      <p:ext uri="{BB962C8B-B14F-4D97-AF65-F5344CB8AC3E}">
        <p14:creationId xmlns:p14="http://schemas.microsoft.com/office/powerpoint/2010/main" val="207051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C5623F-83F6-477F-A0FB-745CB00E5A61}" type="slidenum">
              <a:rPr lang="en-US" altLang="el-GR"/>
              <a:pPr>
                <a:defRPr/>
              </a:pPr>
              <a:t>‹#›</a:t>
            </a:fld>
            <a:endParaRPr lang="en-US" altLang="el-GR" dirty="0"/>
          </a:p>
        </p:txBody>
      </p:sp>
    </p:spTree>
    <p:extLst>
      <p:ext uri="{BB962C8B-B14F-4D97-AF65-F5344CB8AC3E}">
        <p14:creationId xmlns:p14="http://schemas.microsoft.com/office/powerpoint/2010/main" val="120888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07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6D393C-C84D-4929-9FB8-2F9DBC8BE2C1}" type="slidenum">
              <a:rPr lang="en-US" altLang="el-GR"/>
              <a:pPr>
                <a:defRPr/>
              </a:pPr>
              <a:t>‹#›</a:t>
            </a:fld>
            <a:endParaRPr lang="en-US" altLang="el-GR" dirty="0"/>
          </a:p>
        </p:txBody>
      </p:sp>
    </p:spTree>
    <p:extLst>
      <p:ext uri="{BB962C8B-B14F-4D97-AF65-F5344CB8AC3E}">
        <p14:creationId xmlns:p14="http://schemas.microsoft.com/office/powerpoint/2010/main" val="3409878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AFDBD-EEC8-4E30-AE01-FF92F11AA008}" type="slidenum">
              <a:rPr lang="en-US" altLang="el-GR"/>
              <a:pPr>
                <a:defRPr/>
              </a:pPr>
              <a:t>‹#›</a:t>
            </a:fld>
            <a:endParaRPr lang="en-US" altLang="el-GR" dirty="0"/>
          </a:p>
        </p:txBody>
      </p:sp>
    </p:spTree>
    <p:extLst>
      <p:ext uri="{BB962C8B-B14F-4D97-AF65-F5344CB8AC3E}">
        <p14:creationId xmlns:p14="http://schemas.microsoft.com/office/powerpoint/2010/main" val="41727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B37641-5124-430B-91C0-22408D32A5EF}" type="slidenum">
              <a:rPr lang="en-US" altLang="el-GR"/>
              <a:pPr>
                <a:defRPr/>
              </a:pPr>
              <a:t>‹#›</a:t>
            </a:fld>
            <a:endParaRPr lang="en-US" altLang="el-GR" dirty="0"/>
          </a:p>
        </p:txBody>
      </p:sp>
    </p:spTree>
    <p:extLst>
      <p:ext uri="{BB962C8B-B14F-4D97-AF65-F5344CB8AC3E}">
        <p14:creationId xmlns:p14="http://schemas.microsoft.com/office/powerpoint/2010/main" val="147904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C1BC5B6-F2A0-41D1-8CC0-2EB4CC7F9E76}" type="slidenum">
              <a:rPr lang="en-US" altLang="el-GR"/>
              <a:pPr>
                <a:defRPr/>
              </a:pPr>
              <a:t>‹#›</a:t>
            </a:fld>
            <a:endParaRPr lang="en-US" altLang="el-GR" dirty="0"/>
          </a:p>
        </p:txBody>
      </p:sp>
    </p:spTree>
    <p:extLst>
      <p:ext uri="{BB962C8B-B14F-4D97-AF65-F5344CB8AC3E}">
        <p14:creationId xmlns:p14="http://schemas.microsoft.com/office/powerpoint/2010/main" val="12618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7C8810-3BFC-4CE9-B18C-FF6D9104E2FD}" type="slidenum">
              <a:rPr lang="en-US" altLang="el-GR"/>
              <a:pPr>
                <a:defRPr/>
              </a:pPr>
              <a:t>‹#›</a:t>
            </a:fld>
            <a:endParaRPr lang="en-US" altLang="el-GR" dirty="0"/>
          </a:p>
        </p:txBody>
      </p:sp>
    </p:spTree>
    <p:extLst>
      <p:ext uri="{BB962C8B-B14F-4D97-AF65-F5344CB8AC3E}">
        <p14:creationId xmlns:p14="http://schemas.microsoft.com/office/powerpoint/2010/main" val="85312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B19BCE-D61A-4877-AA91-3A0EE1C08774}" type="slidenum">
              <a:rPr lang="en-US" altLang="el-GR"/>
              <a:pPr>
                <a:defRPr/>
              </a:pPr>
              <a:t>‹#›</a:t>
            </a:fld>
            <a:endParaRPr lang="en-US" altLang="el-GR" dirty="0"/>
          </a:p>
        </p:txBody>
      </p:sp>
    </p:spTree>
    <p:extLst>
      <p:ext uri="{BB962C8B-B14F-4D97-AF65-F5344CB8AC3E}">
        <p14:creationId xmlns:p14="http://schemas.microsoft.com/office/powerpoint/2010/main" val="202721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5006F6-0F70-4A64-8AD0-75C0DA531762}" type="slidenum">
              <a:rPr lang="en-US" altLang="el-GR"/>
              <a:pPr>
                <a:defRPr/>
              </a:pPr>
              <a:t>‹#›</a:t>
            </a:fld>
            <a:endParaRPr lang="en-US" altLang="el-GR" dirty="0"/>
          </a:p>
        </p:txBody>
      </p:sp>
    </p:spTree>
    <p:extLst>
      <p:ext uri="{BB962C8B-B14F-4D97-AF65-F5344CB8AC3E}">
        <p14:creationId xmlns:p14="http://schemas.microsoft.com/office/powerpoint/2010/main" val="140693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BD74ADF-09E1-4E74-8835-4302C8329CC8}" type="slidenum">
              <a:rPr lang="en-US" altLang="el-GR"/>
              <a:pPr>
                <a:defRPr/>
              </a:pPr>
              <a:t>‹#›</a:t>
            </a:fld>
            <a:endParaRPr lang="en-US" altLang="el-GR" dirty="0"/>
          </a:p>
        </p:txBody>
      </p:sp>
    </p:spTree>
    <p:extLst>
      <p:ext uri="{BB962C8B-B14F-4D97-AF65-F5344CB8AC3E}">
        <p14:creationId xmlns:p14="http://schemas.microsoft.com/office/powerpoint/2010/main" val="1589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dirty="0"/>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r>
              <a:rPr lang="en-US" dirty="0" smtClean="0"/>
              <a:t>FLC</a:t>
            </a:r>
            <a:endParaRPr lang="en-US" dirty="0"/>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ea typeface="Osaka" pitchFamily="122" charset="-128"/>
              </a:defRPr>
            </a:lvl1pPr>
          </a:lstStyle>
          <a:p>
            <a:pPr>
              <a:defRPr/>
            </a:pPr>
            <a:fld id="{FA7997D2-7928-45C5-BB37-BA8A25E8E865}" type="slidenum">
              <a:rPr lang="en-US" altLang="el-GR"/>
              <a:pPr>
                <a:defRPr/>
              </a:pPr>
              <a:t>‹#›</a:t>
            </a:fld>
            <a:endParaRPr lang="en-US" altLang="el-G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70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0"/>
          <a:cs typeface="Osaka" charset="0"/>
        </a:defRPr>
      </a:lvl2pPr>
      <a:lvl3pPr algn="ctr" rtl="0" eaLnBrk="0" fontAlgn="base" hangingPunct="0">
        <a:spcBef>
          <a:spcPct val="0"/>
        </a:spcBef>
        <a:spcAft>
          <a:spcPct val="0"/>
        </a:spcAft>
        <a:defRPr sz="4400">
          <a:solidFill>
            <a:schemeClr val="tx2"/>
          </a:solidFill>
          <a:latin typeface="Arial" charset="0"/>
          <a:ea typeface="Osaka" charset="0"/>
          <a:cs typeface="Osaka" charset="0"/>
        </a:defRPr>
      </a:lvl3pPr>
      <a:lvl4pPr algn="ctr" rtl="0" eaLnBrk="0" fontAlgn="base" hangingPunct="0">
        <a:spcBef>
          <a:spcPct val="0"/>
        </a:spcBef>
        <a:spcAft>
          <a:spcPct val="0"/>
        </a:spcAft>
        <a:defRPr sz="4400">
          <a:solidFill>
            <a:schemeClr val="tx2"/>
          </a:solidFill>
          <a:latin typeface="Arial" charset="0"/>
          <a:ea typeface="Osaka" charset="0"/>
          <a:cs typeface="Osaka" charset="0"/>
        </a:defRPr>
      </a:lvl4pPr>
      <a:lvl5pPr algn="ctr" rtl="0" eaLnBrk="0" fontAlgn="base" hangingPunct="0">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hyperlink" Target="mailto:interreg@mou.gr" TargetMode="External"/><Relationship Id="rId7"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dkaravatos@mou.gr" TargetMode="External"/><Relationship Id="rId5" Type="http://schemas.openxmlformats.org/officeDocument/2006/relationships/hyperlink" Target="mailto:tsalonidis@mou.gr" TargetMode="External"/><Relationship Id="rId4" Type="http://schemas.openxmlformats.org/officeDocument/2006/relationships/hyperlink" Target="mailto:kxristodoulou@mou.g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n-US" altLang="el-GR" sz="2200" b="1" dirty="0" smtClean="0">
                <a:solidFill>
                  <a:srgbClr val="0F4F8F"/>
                </a:solidFill>
                <a:cs typeface="+mn-cs"/>
              </a:rPr>
              <a:t>CO-OPERATION PROGRAMME</a:t>
            </a:r>
            <a:endParaRPr lang="el-GR" altLang="el-GR" sz="2200" b="1" dirty="0">
              <a:solidFill>
                <a:srgbClr val="0F4F8F"/>
              </a:solidFill>
            </a:endParaRPr>
          </a:p>
        </p:txBody>
      </p:sp>
      <p:sp>
        <p:nvSpPr>
          <p:cNvPr id="3" name="Ορθογώνιο 2"/>
          <p:cNvSpPr/>
          <p:nvPr/>
        </p:nvSpPr>
        <p:spPr>
          <a:xfrm>
            <a:off x="539552" y="2395814"/>
            <a:ext cx="8147248" cy="3139321"/>
          </a:xfrm>
          <a:prstGeom prst="rect">
            <a:avLst/>
          </a:prstGeom>
        </p:spPr>
        <p:txBody>
          <a:bodyPr wrap="square">
            <a:spAutoFit/>
          </a:bodyPr>
          <a:lstStyle/>
          <a:p>
            <a:pPr algn="ctr"/>
            <a:r>
              <a:rPr lang="en-US"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INTERREG </a:t>
            </a: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IPA </a:t>
            </a:r>
            <a:r>
              <a:rPr lang="en-US" sz="400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CBC</a:t>
            </a:r>
            <a:r>
              <a:rPr lang="en-US" sz="400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Programme</a:t>
            </a:r>
          </a:p>
          <a:p>
            <a:pPr algn="ct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GREECE </a:t>
            </a: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ALBANIA </a:t>
            </a:r>
            <a:r>
              <a:rPr lang="el-GR"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2014-2020</a:t>
            </a:r>
            <a:r>
              <a:rPr lang="en-US"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ctr"/>
            <a:endParaRPr lang="en-US" sz="28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28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PART </a:t>
            </a:r>
            <a:r>
              <a:rPr lang="en-US" sz="2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t>
            </a:r>
            <a:endParaRPr lang="el-GR" sz="2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endParaRPr lang="el-GR" sz="2000" dirty="0" smtClean="0">
              <a:latin typeface="Tahoma" panose="020B0604030504040204" pitchFamily="34" charset="0"/>
              <a:ea typeface="Tahoma" panose="020B0604030504040204" pitchFamily="34" charset="0"/>
              <a:cs typeface="Tahoma" panose="020B0604030504040204" pitchFamily="34" charset="0"/>
            </a:endParaRPr>
          </a:p>
          <a:p>
            <a:pPr algn="ctr"/>
            <a:endParaRPr lang="el-GR" sz="2000" dirty="0">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295737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(8/22)</a:t>
            </a:r>
            <a:endParaRPr lang="el-GR" altLang="el-GR" sz="2200" b="1" dirty="0">
              <a:solidFill>
                <a:srgbClr val="0F4F8F"/>
              </a:solidFill>
            </a:endParaRPr>
          </a:p>
        </p:txBody>
      </p:sp>
      <p:sp>
        <p:nvSpPr>
          <p:cNvPr id="3" name="Ορθογώνιο 2"/>
          <p:cNvSpPr/>
          <p:nvPr/>
        </p:nvSpPr>
        <p:spPr>
          <a:xfrm>
            <a:off x="513792" y="2103426"/>
            <a:ext cx="8116416" cy="3139321"/>
          </a:xfrm>
          <a:prstGeom prst="rect">
            <a:avLst/>
          </a:prstGeom>
        </p:spPr>
        <p:txBody>
          <a:bodyPr wrap="square">
            <a:spAutoFit/>
          </a:bodyPr>
          <a:lstStyle/>
          <a:p>
            <a:r>
              <a:rPr lang="el-GR" sz="1800" b="1" dirty="0">
                <a:latin typeface="Calibri" panose="020F0502020204030204" pitchFamily="34" charset="0"/>
                <a:ea typeface="Calibri"/>
                <a:cs typeface="Times New Roman"/>
              </a:rPr>
              <a:t>2. </a:t>
            </a:r>
            <a:r>
              <a:rPr lang="en-GB" sz="1800" b="1" dirty="0">
                <a:latin typeface="Calibri" panose="020F0502020204030204" pitchFamily="34" charset="0"/>
                <a:ea typeface="Calibri"/>
                <a:cs typeface="Times New Roman"/>
              </a:rPr>
              <a:t>Travel and accommodation costs </a:t>
            </a:r>
            <a:r>
              <a:rPr lang="en-GB" sz="1800" b="1" dirty="0" smtClean="0">
                <a:latin typeface="Calibri" panose="020F0502020204030204" pitchFamily="34" charset="0"/>
                <a:ea typeface="Calibri"/>
                <a:cs typeface="Times New Roman"/>
              </a:rPr>
              <a:t>(2/3)</a:t>
            </a:r>
          </a:p>
          <a:p>
            <a:endParaRPr lang="en-GB" sz="1800" dirty="0" smtClean="0">
              <a:latin typeface="Calibri" panose="020F0502020204030204" pitchFamily="34" charset="0"/>
            </a:endParaRPr>
          </a:p>
          <a:p>
            <a:r>
              <a:rPr lang="en-GB" sz="1800" dirty="0" smtClean="0">
                <a:latin typeface="Calibri" panose="020F0502020204030204" pitchFamily="34" charset="0"/>
              </a:rPr>
              <a:t>Expenditure </a:t>
            </a:r>
            <a:r>
              <a:rPr lang="en-GB" sz="1800" dirty="0">
                <a:latin typeface="Calibri" panose="020F0502020204030204" pitchFamily="34" charset="0"/>
              </a:rPr>
              <a:t>on travel and accommodation costs is limited to the following items: </a:t>
            </a:r>
            <a:endParaRPr lang="en-GB" sz="1800" dirty="0" smtClean="0">
              <a:latin typeface="Calibri" panose="020F0502020204030204" pitchFamily="34" charset="0"/>
            </a:endParaRPr>
          </a:p>
          <a:p>
            <a:endParaRPr lang="el-GR" sz="1800" dirty="0">
              <a:latin typeface="Calibri" panose="020F0502020204030204" pitchFamily="34" charset="0"/>
            </a:endParaRPr>
          </a:p>
          <a:p>
            <a:pPr marL="342900" indent="-342900">
              <a:buAutoNum type="alphaLcParenBoth"/>
            </a:pPr>
            <a:r>
              <a:rPr lang="en-GB" sz="1800" b="1" dirty="0" smtClean="0">
                <a:latin typeface="Calibri" panose="020F0502020204030204" pitchFamily="34" charset="0"/>
              </a:rPr>
              <a:t>Travelling costs;</a:t>
            </a:r>
          </a:p>
          <a:p>
            <a:pPr marL="342900" indent="-342900">
              <a:buAutoNum type="alphaLcParenBoth"/>
            </a:pPr>
            <a:endParaRPr lang="el-GR" sz="1800" b="1" dirty="0">
              <a:latin typeface="Calibri" panose="020F0502020204030204" pitchFamily="34" charset="0"/>
            </a:endParaRPr>
          </a:p>
          <a:p>
            <a:r>
              <a:rPr lang="en-GB" sz="1800" b="1" dirty="0">
                <a:latin typeface="Calibri" panose="020F0502020204030204" pitchFamily="34" charset="0"/>
              </a:rPr>
              <a:t>(b) accommodation; </a:t>
            </a:r>
          </a:p>
          <a:p>
            <a:endParaRPr lang="el-GR" sz="1800" b="1" dirty="0">
              <a:latin typeface="Calibri" panose="020F0502020204030204" pitchFamily="34" charset="0"/>
            </a:endParaRPr>
          </a:p>
          <a:p>
            <a:r>
              <a:rPr lang="en-GB" sz="1800" b="1" dirty="0">
                <a:latin typeface="Calibri" panose="020F0502020204030204" pitchFamily="34" charset="0"/>
              </a:rPr>
              <a:t>(c) visa; </a:t>
            </a:r>
          </a:p>
          <a:p>
            <a:endParaRPr lang="el-GR" sz="1800" b="1" dirty="0">
              <a:latin typeface="Calibri" panose="020F0502020204030204" pitchFamily="34" charset="0"/>
            </a:endParaRPr>
          </a:p>
          <a:p>
            <a:r>
              <a:rPr lang="en-GB" sz="1800" b="1" dirty="0">
                <a:latin typeface="Calibri" panose="020F0502020204030204" pitchFamily="34" charset="0"/>
              </a:rPr>
              <a:t>(d) daily allowances. </a:t>
            </a:r>
            <a:endParaRPr lang="el-GR" sz="1800" b="1"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64878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(9/22)</a:t>
            </a:r>
            <a:endParaRPr lang="el-GR" altLang="el-GR" sz="2200" b="1" dirty="0">
              <a:solidFill>
                <a:srgbClr val="0F4F8F"/>
              </a:solidFill>
            </a:endParaRPr>
          </a:p>
        </p:txBody>
      </p:sp>
      <p:sp>
        <p:nvSpPr>
          <p:cNvPr id="3" name="Ορθογώνιο 2"/>
          <p:cNvSpPr/>
          <p:nvPr/>
        </p:nvSpPr>
        <p:spPr>
          <a:xfrm>
            <a:off x="562071" y="1700808"/>
            <a:ext cx="8147248" cy="4801314"/>
          </a:xfrm>
          <a:prstGeom prst="rect">
            <a:avLst/>
          </a:prstGeom>
        </p:spPr>
        <p:txBody>
          <a:bodyPr wrap="square">
            <a:spAutoFit/>
          </a:bodyPr>
          <a:lstStyle/>
          <a:p>
            <a:r>
              <a:rPr lang="el-GR" sz="1800" b="1" dirty="0">
                <a:latin typeface="Calibri" panose="020F0502020204030204" pitchFamily="34" charset="0"/>
                <a:ea typeface="Calibri"/>
                <a:cs typeface="Times New Roman"/>
              </a:rPr>
              <a:t>2. </a:t>
            </a:r>
            <a:r>
              <a:rPr lang="en-GB" sz="1800" b="1" dirty="0">
                <a:latin typeface="Calibri" panose="020F0502020204030204" pitchFamily="34" charset="0"/>
                <a:ea typeface="Calibri"/>
                <a:cs typeface="Times New Roman"/>
              </a:rPr>
              <a:t>Travel and accommodation costs </a:t>
            </a:r>
            <a:r>
              <a:rPr lang="en-GB" sz="1800" b="1" dirty="0" smtClean="0">
                <a:latin typeface="Calibri" panose="020F0502020204030204" pitchFamily="34" charset="0"/>
                <a:ea typeface="Calibri"/>
                <a:cs typeface="Times New Roman"/>
              </a:rPr>
              <a:t>(3/3</a:t>
            </a:r>
            <a:r>
              <a:rPr lang="en-GB" sz="1800" b="1" dirty="0">
                <a:latin typeface="Calibri" panose="020F0502020204030204" pitchFamily="34" charset="0"/>
                <a:ea typeface="Calibri"/>
                <a:cs typeface="Times New Roman"/>
              </a:rPr>
              <a:t>) </a:t>
            </a:r>
            <a:endParaRPr lang="en-GB" sz="1800" b="1" dirty="0" smtClean="0">
              <a:latin typeface="Calibri" panose="020F0502020204030204" pitchFamily="34" charset="0"/>
              <a:ea typeface="Calibri"/>
              <a:cs typeface="Times New Roman"/>
            </a:endParaRPr>
          </a:p>
          <a:p>
            <a:endParaRPr lang="en-GB" sz="1800" b="1" u="sng" dirty="0">
              <a:latin typeface="Calibri" panose="020F0502020204030204" pitchFamily="34" charset="0"/>
              <a:cs typeface="Times New Roman"/>
            </a:endParaRPr>
          </a:p>
          <a:p>
            <a:r>
              <a:rPr lang="en-GB" sz="1800" u="sng" dirty="0" smtClean="0">
                <a:latin typeface="Calibri" panose="020F0502020204030204" pitchFamily="34" charset="0"/>
              </a:rPr>
              <a:t>Supporting </a:t>
            </a:r>
            <a:r>
              <a:rPr lang="en-GB" sz="1800" u="sng" dirty="0">
                <a:latin typeface="Calibri" panose="020F0502020204030204" pitchFamily="34" charset="0"/>
              </a:rPr>
              <a:t>documents for the verification of </a:t>
            </a:r>
            <a:r>
              <a:rPr lang="en-GB" sz="1800" u="sng" dirty="0" smtClean="0">
                <a:latin typeface="Calibri" panose="020F0502020204030204" pitchFamily="34" charset="0"/>
              </a:rPr>
              <a:t>expenditure</a:t>
            </a:r>
          </a:p>
          <a:p>
            <a:endParaRPr lang="el-GR" sz="1800" dirty="0">
              <a:latin typeface="Calibri" panose="020F0502020204030204" pitchFamily="34" charset="0"/>
            </a:endParaRPr>
          </a:p>
          <a:p>
            <a:r>
              <a:rPr lang="en-GB" sz="1800" dirty="0" smtClean="0">
                <a:latin typeface="Calibri" panose="020F0502020204030204" pitchFamily="34" charset="0"/>
              </a:rPr>
              <a:t>The </a:t>
            </a:r>
            <a:r>
              <a:rPr lang="en-GB" sz="1800" dirty="0">
                <a:latin typeface="Calibri" panose="020F0502020204030204" pitchFamily="34" charset="0"/>
              </a:rPr>
              <a:t>following documents must be available for control purposes: </a:t>
            </a:r>
            <a:endParaRPr lang="el-GR" sz="1800" dirty="0">
              <a:latin typeface="Calibri" panose="020F0502020204030204" pitchFamily="34" charset="0"/>
            </a:endParaRPr>
          </a:p>
          <a:p>
            <a:pPr lvl="0"/>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Agenda </a:t>
            </a:r>
            <a:r>
              <a:rPr lang="en-GB" sz="1800" dirty="0">
                <a:latin typeface="Calibri" panose="020F0502020204030204" pitchFamily="34" charset="0"/>
              </a:rPr>
              <a:t>(or </a:t>
            </a:r>
            <a:r>
              <a:rPr lang="en-GB" sz="1800" dirty="0" smtClean="0">
                <a:latin typeface="Calibri" panose="020F0502020204030204" pitchFamily="34" charset="0"/>
              </a:rPr>
              <a:t>equivalent) </a:t>
            </a:r>
            <a:r>
              <a:rPr lang="en-GB" sz="1800" dirty="0">
                <a:latin typeface="Calibri" panose="020F0502020204030204" pitchFamily="34" charset="0"/>
              </a:rPr>
              <a:t>of the meeting/seminar/conference; </a:t>
            </a:r>
            <a:endParaRPr lang="el-GR" sz="1800" dirty="0">
              <a:latin typeface="Calibri" panose="020F0502020204030204" pitchFamily="34" charset="0"/>
            </a:endParaRPr>
          </a:p>
          <a:p>
            <a:pPr marL="400050" lvl="0" indent="-400050">
              <a:buFont typeface="+mj-lt"/>
              <a:buAutoNum type="romanLcPeriod"/>
            </a:pPr>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Documents </a:t>
            </a:r>
            <a:r>
              <a:rPr lang="en-GB" sz="1800" dirty="0">
                <a:latin typeface="Calibri" panose="020F0502020204030204" pitchFamily="34" charset="0"/>
              </a:rPr>
              <a:t>proving that the journey actually took place (boarding passes or participant lists etc.); </a:t>
            </a:r>
            <a:endParaRPr lang="el-GR" sz="1800" dirty="0">
              <a:latin typeface="Calibri" panose="020F0502020204030204" pitchFamily="34" charset="0"/>
            </a:endParaRPr>
          </a:p>
          <a:p>
            <a:pPr marL="400050" lvl="0" indent="-400050">
              <a:buFont typeface="+mj-lt"/>
              <a:buAutoNum type="romanLcPeriod"/>
            </a:pPr>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Paid </a:t>
            </a:r>
            <a:r>
              <a:rPr lang="en-GB" sz="1800" dirty="0">
                <a:latin typeface="Calibri" panose="020F0502020204030204" pitchFamily="34" charset="0"/>
              </a:rPr>
              <a:t>invoices (including hotel bills, transport tickets, etc.) and, if applicable, the employee’s expense report with a proof of reimbursement by the employer to the employee; </a:t>
            </a:r>
            <a:endParaRPr lang="el-GR" sz="1800" dirty="0">
              <a:latin typeface="Calibri" panose="020F0502020204030204" pitchFamily="34" charset="0"/>
            </a:endParaRPr>
          </a:p>
          <a:p>
            <a:pPr marL="400050" indent="-400050">
              <a:buFont typeface="+mj-lt"/>
              <a:buAutoNum type="romanLcPeriod"/>
            </a:pPr>
            <a:endParaRPr lang="en-GB" sz="1800" dirty="0" smtClean="0">
              <a:latin typeface="Calibri" panose="020F0502020204030204" pitchFamily="34" charset="0"/>
            </a:endParaRPr>
          </a:p>
          <a:p>
            <a:pPr marL="400050" indent="-400050">
              <a:buFont typeface="+mj-lt"/>
              <a:buAutoNum type="romanLcPeriod"/>
            </a:pPr>
            <a:r>
              <a:rPr lang="en-GB" sz="1800" dirty="0" smtClean="0">
                <a:latin typeface="Calibri" panose="020F0502020204030204" pitchFamily="34" charset="0"/>
              </a:rPr>
              <a:t>Daily </a:t>
            </a:r>
            <a:r>
              <a:rPr lang="en-GB" sz="1800" dirty="0">
                <a:latin typeface="Calibri" panose="020F0502020204030204" pitchFamily="34" charset="0"/>
              </a:rPr>
              <a:t>allowance claims (if applicable), including proof of reimbursement by the employer to the employee. </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621088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0</a:t>
            </a:r>
            <a:r>
              <a:rPr lang="el-GR" altLang="el-GR" sz="2200" b="1" dirty="0" smtClean="0">
                <a:solidFill>
                  <a:srgbClr val="0F4F8F"/>
                </a:solidFill>
                <a:cs typeface="+mn-cs"/>
              </a:rPr>
              <a:t>/22)</a:t>
            </a:r>
            <a:endParaRPr lang="el-GR" altLang="el-GR" sz="2200" b="1" dirty="0">
              <a:solidFill>
                <a:srgbClr val="0F4F8F"/>
              </a:solidFill>
            </a:endParaRPr>
          </a:p>
        </p:txBody>
      </p:sp>
      <p:sp>
        <p:nvSpPr>
          <p:cNvPr id="3" name="Ορθογώνιο 2"/>
          <p:cNvSpPr/>
          <p:nvPr/>
        </p:nvSpPr>
        <p:spPr>
          <a:xfrm>
            <a:off x="381000" y="1700808"/>
            <a:ext cx="8367464" cy="3341428"/>
          </a:xfrm>
          <a:prstGeom prst="rect">
            <a:avLst/>
          </a:prstGeom>
        </p:spPr>
        <p:txBody>
          <a:bodyPr wrap="square">
            <a:spAutoFit/>
          </a:bodyPr>
          <a:lstStyle/>
          <a:p>
            <a:pPr>
              <a:lnSpc>
                <a:spcPct val="114000"/>
              </a:lnSpc>
              <a:spcAft>
                <a:spcPts val="1000"/>
              </a:spcAft>
              <a:tabLst>
                <a:tab pos="361950" algn="l"/>
              </a:tabLst>
            </a:pPr>
            <a:r>
              <a:rPr lang="el-GR" sz="2000" b="1" dirty="0">
                <a:latin typeface="Calibri" panose="020F0502020204030204" pitchFamily="34" charset="0"/>
                <a:ea typeface="Calibri"/>
                <a:cs typeface="Times New Roman"/>
              </a:rPr>
              <a:t>3</a:t>
            </a:r>
            <a:r>
              <a:rPr lang="el-GR" sz="2000" b="1" dirty="0" smtClean="0">
                <a:latin typeface="Calibri" panose="020F0502020204030204" pitchFamily="34" charset="0"/>
                <a:ea typeface="Calibri"/>
                <a:cs typeface="Times New Roman"/>
              </a:rPr>
              <a:t>. </a:t>
            </a:r>
            <a:r>
              <a:rPr lang="en-GB" sz="2000" b="1" dirty="0">
                <a:latin typeface="Calibri" panose="020F0502020204030204" pitchFamily="34" charset="0"/>
                <a:ea typeface="Calibri"/>
                <a:cs typeface="Times New Roman"/>
              </a:rPr>
              <a:t>Office and administrative </a:t>
            </a:r>
            <a:r>
              <a:rPr lang="en-GB" sz="2000" b="1" dirty="0" smtClean="0">
                <a:latin typeface="Calibri" panose="020F0502020204030204" pitchFamily="34" charset="0"/>
                <a:ea typeface="Calibri"/>
                <a:cs typeface="Times New Roman"/>
              </a:rPr>
              <a:t>expenditure (1/2)</a:t>
            </a:r>
            <a:endParaRPr lang="el-GR" sz="2000" b="1" dirty="0">
              <a:latin typeface="Calibri" panose="020F0502020204030204" pitchFamily="34" charset="0"/>
              <a:ea typeface="Calibri"/>
              <a:cs typeface="Times New Roman"/>
            </a:endParaRPr>
          </a:p>
          <a:p>
            <a:r>
              <a:rPr lang="en-GB" sz="1800" b="1" dirty="0" smtClean="0">
                <a:latin typeface="Calibri" panose="020F0502020204030204" pitchFamily="34" charset="0"/>
              </a:rPr>
              <a:t>Eligible </a:t>
            </a:r>
            <a:r>
              <a:rPr lang="en-GB" sz="1800" b="1" dirty="0">
                <a:latin typeface="Calibri" panose="020F0502020204030204" pitchFamily="34" charset="0"/>
              </a:rPr>
              <a:t>cost</a:t>
            </a:r>
          </a:p>
          <a:p>
            <a:pPr marL="285750" indent="-285750">
              <a:buFont typeface="Arial" panose="020B0604020202020204" pitchFamily="34" charset="0"/>
              <a:buChar char="•"/>
            </a:pPr>
            <a:r>
              <a:rPr lang="en-US" sz="1800" dirty="0" smtClean="0">
                <a:latin typeface="Calibri" panose="020F0502020204030204" pitchFamily="34" charset="0"/>
              </a:rPr>
              <a:t>Operating </a:t>
            </a:r>
            <a:r>
              <a:rPr lang="en-US" sz="1800" dirty="0">
                <a:latin typeface="Calibri" panose="020F0502020204030204" pitchFamily="34" charset="0"/>
              </a:rPr>
              <a:t>and administrative expenses of </a:t>
            </a:r>
            <a:r>
              <a:rPr lang="en-US" sz="1800" dirty="0" smtClean="0">
                <a:latin typeface="Calibri" panose="020F0502020204030204" pitchFamily="34" charset="0"/>
              </a:rPr>
              <a:t>the beneficiary </a:t>
            </a:r>
            <a:r>
              <a:rPr lang="en-US" sz="1800" dirty="0">
                <a:latin typeface="Calibri" panose="020F0502020204030204" pitchFamily="34" charset="0"/>
              </a:rPr>
              <a:t>organisation that support delivery of </a:t>
            </a:r>
            <a:r>
              <a:rPr lang="en-US" sz="1800" dirty="0" smtClean="0">
                <a:latin typeface="Calibri" panose="020F0502020204030204" pitchFamily="34" charset="0"/>
              </a:rPr>
              <a:t>the project </a:t>
            </a:r>
            <a:r>
              <a:rPr lang="en-US" sz="1800" dirty="0">
                <a:latin typeface="Calibri" panose="020F0502020204030204" pitchFamily="34" charset="0"/>
              </a:rPr>
              <a:t>activities</a:t>
            </a:r>
            <a:r>
              <a:rPr lang="en-US" sz="1800" dirty="0" smtClean="0">
                <a:latin typeface="Calibri" panose="020F0502020204030204" pitchFamily="34" charset="0"/>
              </a:rPr>
              <a:t>.</a:t>
            </a:r>
            <a:endParaRPr lang="en-US" sz="1800" dirty="0">
              <a:latin typeface="Calibri" panose="020F0502020204030204" pitchFamily="34" charset="0"/>
            </a:endParaRPr>
          </a:p>
          <a:p>
            <a:endParaRPr lang="en-US" sz="1800" dirty="0" smtClean="0">
              <a:latin typeface="Calibri" panose="020F0502020204030204" pitchFamily="34" charset="0"/>
            </a:endParaRPr>
          </a:p>
          <a:p>
            <a:endParaRPr lang="en-GB" sz="1800" dirty="0" smtClean="0">
              <a:latin typeface="Calibri" panose="020F0502020204030204" pitchFamily="34" charset="0"/>
            </a:endParaRPr>
          </a:p>
          <a:p>
            <a:r>
              <a:rPr lang="en-GB" sz="1800" dirty="0" smtClean="0">
                <a:latin typeface="Calibri" panose="020F0502020204030204" pitchFamily="34" charset="0"/>
              </a:rPr>
              <a:t>Reimbursement </a:t>
            </a:r>
            <a:r>
              <a:rPr lang="en-GB" sz="1800" dirty="0">
                <a:latin typeface="Calibri" panose="020F0502020204030204" pitchFamily="34" charset="0"/>
              </a:rPr>
              <a:t>options:</a:t>
            </a:r>
          </a:p>
          <a:p>
            <a:endParaRPr lang="en-US" sz="1800" b="1" dirty="0" smtClean="0">
              <a:latin typeface="Calibri" panose="020F0502020204030204" pitchFamily="34" charset="0"/>
            </a:endParaRPr>
          </a:p>
          <a:p>
            <a:pPr marL="285750" indent="-285750">
              <a:buFont typeface="Wingdings" panose="05000000000000000000" pitchFamily="2" charset="2"/>
              <a:buChar char="Ø"/>
            </a:pPr>
            <a:r>
              <a:rPr lang="en-US" sz="1800" b="1" dirty="0" smtClean="0">
                <a:latin typeface="Calibri" panose="020F0502020204030204" pitchFamily="34" charset="0"/>
              </a:rPr>
              <a:t>Option </a:t>
            </a:r>
            <a:r>
              <a:rPr lang="en-US" sz="1800" b="1" dirty="0">
                <a:latin typeface="Calibri" panose="020F0502020204030204" pitchFamily="34" charset="0"/>
              </a:rPr>
              <a:t>I: </a:t>
            </a:r>
            <a:r>
              <a:rPr lang="en-US" sz="1800" dirty="0">
                <a:latin typeface="Calibri" panose="020F0502020204030204" pitchFamily="34" charset="0"/>
              </a:rPr>
              <a:t>Real costs</a:t>
            </a:r>
          </a:p>
          <a:p>
            <a:endParaRPr lang="en-US" sz="1800" b="1" dirty="0" smtClean="0">
              <a:latin typeface="Calibri" panose="020F0502020204030204" pitchFamily="34" charset="0"/>
            </a:endParaRPr>
          </a:p>
          <a:p>
            <a:pPr marL="285750" indent="-285750">
              <a:buFont typeface="Wingdings" panose="05000000000000000000" pitchFamily="2" charset="2"/>
              <a:buChar char="Ø"/>
            </a:pPr>
            <a:r>
              <a:rPr lang="en-US" sz="1800" b="1" dirty="0" smtClean="0">
                <a:latin typeface="Calibri" panose="020F0502020204030204" pitchFamily="34" charset="0"/>
              </a:rPr>
              <a:t>Option </a:t>
            </a:r>
            <a:r>
              <a:rPr lang="en-US" sz="1800" b="1" dirty="0">
                <a:latin typeface="Calibri" panose="020F0502020204030204" pitchFamily="34" charset="0"/>
              </a:rPr>
              <a:t>II: </a:t>
            </a:r>
            <a:r>
              <a:rPr lang="en-US" sz="1800" dirty="0">
                <a:latin typeface="Calibri" panose="020F0502020204030204" pitchFamily="34" charset="0"/>
              </a:rPr>
              <a:t>Flat </a:t>
            </a:r>
            <a:r>
              <a:rPr lang="en-US" sz="1800" dirty="0" smtClean="0">
                <a:latin typeface="Calibri" panose="020F0502020204030204" pitchFamily="34" charset="0"/>
              </a:rPr>
              <a:t>rate</a:t>
            </a:r>
            <a:endParaRPr lang="el-GR" sz="1800" dirty="0" smtClean="0">
              <a:latin typeface="Calibri" panose="020F0502020204030204" pitchFamily="34" charset="0"/>
              <a:ea typeface="Tahoma" panose="020B0604030504040204" pitchFamily="34" charset="0"/>
              <a:cs typeface="Tahoma" panose="020B060403050404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427937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1</a:t>
            </a:r>
            <a:r>
              <a:rPr lang="el-GR" altLang="el-GR" sz="2200" b="1" dirty="0" smtClean="0">
                <a:solidFill>
                  <a:srgbClr val="0F4F8F"/>
                </a:solidFill>
                <a:cs typeface="+mn-cs"/>
              </a:rPr>
              <a:t>/22)</a:t>
            </a:r>
            <a:endParaRPr lang="el-GR" altLang="el-GR" sz="2200" b="1" dirty="0">
              <a:solidFill>
                <a:srgbClr val="0F4F8F"/>
              </a:solidFill>
            </a:endParaRPr>
          </a:p>
        </p:txBody>
      </p:sp>
      <p:sp>
        <p:nvSpPr>
          <p:cNvPr id="3" name="Ορθογώνιο 2"/>
          <p:cNvSpPr/>
          <p:nvPr/>
        </p:nvSpPr>
        <p:spPr>
          <a:xfrm>
            <a:off x="611560" y="1844824"/>
            <a:ext cx="8075240" cy="4001095"/>
          </a:xfrm>
          <a:prstGeom prst="rect">
            <a:avLst/>
          </a:prstGeom>
        </p:spPr>
        <p:txBody>
          <a:bodyPr wrap="square">
            <a:spAutoFit/>
          </a:bodyPr>
          <a:lstStyle/>
          <a:p>
            <a:r>
              <a:rPr lang="el-GR" sz="1800" b="1" dirty="0">
                <a:latin typeface="Calibri" panose="020F0502020204030204" pitchFamily="34" charset="0"/>
                <a:ea typeface="Calibri"/>
                <a:cs typeface="Times New Roman"/>
              </a:rPr>
              <a:t>3. </a:t>
            </a:r>
            <a:r>
              <a:rPr lang="en-GB" sz="1800" b="1" dirty="0">
                <a:latin typeface="Calibri" panose="020F0502020204030204" pitchFamily="34" charset="0"/>
                <a:ea typeface="Calibri"/>
                <a:cs typeface="Times New Roman"/>
              </a:rPr>
              <a:t>Office and administrative expenditure </a:t>
            </a:r>
            <a:r>
              <a:rPr lang="en-GB" sz="1800" b="1" dirty="0" smtClean="0">
                <a:latin typeface="Calibri" panose="020F0502020204030204" pitchFamily="34" charset="0"/>
                <a:ea typeface="Calibri"/>
                <a:cs typeface="Times New Roman"/>
              </a:rPr>
              <a:t>(2/2</a:t>
            </a:r>
            <a:r>
              <a:rPr lang="en-GB" sz="1800" b="1" dirty="0">
                <a:latin typeface="Calibri" panose="020F0502020204030204" pitchFamily="34" charset="0"/>
                <a:ea typeface="Calibri"/>
                <a:cs typeface="Times New Roman"/>
              </a:rPr>
              <a:t>)</a:t>
            </a:r>
            <a:endParaRPr lang="el-GR" sz="1800" b="1" dirty="0">
              <a:latin typeface="Calibri" panose="020F0502020204030204" pitchFamily="34" charset="0"/>
              <a:ea typeface="Calibri"/>
              <a:cs typeface="Times New Roman"/>
            </a:endParaRPr>
          </a:p>
          <a:p>
            <a:endParaRPr lang="en-US" sz="1800" dirty="0" smtClean="0">
              <a:latin typeface="Calibri" panose="020F0502020204030204" pitchFamily="34" charset="0"/>
            </a:endParaRPr>
          </a:p>
          <a:p>
            <a:r>
              <a:rPr lang="en-US" sz="1800" dirty="0" smtClean="0">
                <a:latin typeface="Calibri" panose="020F0502020204030204" pitchFamily="34" charset="0"/>
              </a:rPr>
              <a:t>Indirect </a:t>
            </a:r>
            <a:r>
              <a:rPr lang="en-US" sz="1800" dirty="0">
                <a:latin typeface="Calibri" panose="020F0502020204030204" pitchFamily="34" charset="0"/>
              </a:rPr>
              <a:t>costs may be calculated at a flat rate </a:t>
            </a:r>
            <a:r>
              <a:rPr lang="en-US" sz="1800" dirty="0" smtClean="0">
                <a:latin typeface="Calibri" panose="020F0502020204030204" pitchFamily="34" charset="0"/>
              </a:rPr>
              <a:t>of:</a:t>
            </a:r>
          </a:p>
          <a:p>
            <a:endParaRPr lang="en-US" sz="1800" dirty="0" smtClean="0">
              <a:latin typeface="Calibri" panose="020F0502020204030204" pitchFamily="34" charset="0"/>
            </a:endParaRPr>
          </a:p>
          <a:p>
            <a:pPr marL="400050" indent="-400050">
              <a:buFont typeface="+mj-lt"/>
              <a:buAutoNum type="romanUcPeriod"/>
            </a:pPr>
            <a:r>
              <a:rPr lang="en-US" sz="1800" dirty="0" smtClean="0">
                <a:latin typeface="Calibri" panose="020F0502020204030204" pitchFamily="34" charset="0"/>
              </a:rPr>
              <a:t>Up to </a:t>
            </a:r>
            <a:r>
              <a:rPr lang="en-US" sz="1800" b="1" dirty="0" smtClean="0">
                <a:latin typeface="Calibri" panose="020F0502020204030204" pitchFamily="34" charset="0"/>
              </a:rPr>
              <a:t>15% of eligible direct staff costs </a:t>
            </a:r>
            <a:r>
              <a:rPr lang="en-US" sz="1800" dirty="0" smtClean="0">
                <a:latin typeface="Calibri" panose="020F0502020204030204" pitchFamily="34" charset="0"/>
              </a:rPr>
              <a:t>– no calculation method required from the programme:</a:t>
            </a:r>
          </a:p>
          <a:p>
            <a:pPr marL="285750" indent="-285750">
              <a:buFont typeface="Arial" panose="020B0604020202020204" pitchFamily="34" charset="0"/>
              <a:buChar char="•"/>
            </a:pPr>
            <a:r>
              <a:rPr lang="en-US" sz="1800" dirty="0" smtClean="0">
                <a:latin typeface="Calibri" panose="020F0502020204030204" pitchFamily="34" charset="0"/>
              </a:rPr>
              <a:t>applicable </a:t>
            </a:r>
            <a:r>
              <a:rPr lang="en-US" sz="1800" dirty="0">
                <a:latin typeface="Calibri" panose="020F0502020204030204" pitchFamily="34" charset="0"/>
              </a:rPr>
              <a:t>at the beneficiary </a:t>
            </a:r>
            <a:r>
              <a:rPr lang="en-US" sz="1800" dirty="0" smtClean="0">
                <a:latin typeface="Calibri" panose="020F0502020204030204" pitchFamily="34" charset="0"/>
              </a:rPr>
              <a:t>level,</a:t>
            </a:r>
            <a:endParaRPr lang="en-US" sz="1800" dirty="0">
              <a:latin typeface="Calibri" panose="020F0502020204030204" pitchFamily="34" charset="0"/>
            </a:endParaRPr>
          </a:p>
          <a:p>
            <a:pPr marL="285750" indent="-285750">
              <a:buFont typeface="Arial" panose="020B0604020202020204" pitchFamily="34" charset="0"/>
              <a:buChar char="•"/>
            </a:pPr>
            <a:r>
              <a:rPr lang="en-US" sz="1800" dirty="0" smtClean="0">
                <a:latin typeface="Calibri" panose="020F0502020204030204" pitchFamily="34" charset="0"/>
              </a:rPr>
              <a:t>beneficiaries </a:t>
            </a:r>
            <a:r>
              <a:rPr lang="en-US" sz="1800" dirty="0">
                <a:latin typeface="Calibri" panose="020F0502020204030204" pitchFamily="34" charset="0"/>
              </a:rPr>
              <a:t>do not need to provide any </a:t>
            </a:r>
            <a:r>
              <a:rPr lang="en-US" sz="1800" dirty="0" smtClean="0">
                <a:latin typeface="Calibri" panose="020F0502020204030204" pitchFamily="34" charset="0"/>
              </a:rPr>
              <a:t>supporting </a:t>
            </a:r>
            <a:r>
              <a:rPr lang="en-GB" sz="1800" dirty="0" smtClean="0">
                <a:latin typeface="Calibri" panose="020F0502020204030204" pitchFamily="34" charset="0"/>
              </a:rPr>
              <a:t>documents.</a:t>
            </a:r>
            <a:endParaRPr lang="en-GB" sz="1800" dirty="0">
              <a:latin typeface="Calibri" panose="020F0502020204030204" pitchFamily="34" charset="0"/>
            </a:endParaRPr>
          </a:p>
          <a:p>
            <a:endParaRPr lang="en-US" sz="1800" i="1" dirty="0" smtClean="0">
              <a:latin typeface="Calibri" panose="020F0502020204030204" pitchFamily="34" charset="0"/>
            </a:endParaRPr>
          </a:p>
          <a:p>
            <a:r>
              <a:rPr lang="en-US" sz="1800" i="1" dirty="0" smtClean="0">
                <a:latin typeface="Calibri" panose="020F0502020204030204" pitchFamily="34" charset="0"/>
              </a:rPr>
              <a:t>Staff </a:t>
            </a:r>
            <a:r>
              <a:rPr lang="en-US" sz="1800" i="1" dirty="0">
                <a:latin typeface="Calibri" panose="020F0502020204030204" pitchFamily="34" charset="0"/>
              </a:rPr>
              <a:t>costs calculated at a flat rate can still form the basis for calculation of</a:t>
            </a:r>
          </a:p>
          <a:p>
            <a:r>
              <a:rPr lang="en-US" sz="1800" i="1" dirty="0">
                <a:latin typeface="Calibri" panose="020F0502020204030204" pitchFamily="34" charset="0"/>
              </a:rPr>
              <a:t>indirect costs at a flat rate of (up to) 15% of staff costs.</a:t>
            </a:r>
          </a:p>
          <a:p>
            <a:endParaRPr lang="en-US" sz="1800" dirty="0" smtClean="0">
              <a:latin typeface="Calibri" panose="020F0502020204030204" pitchFamily="34" charset="0"/>
            </a:endParaRPr>
          </a:p>
          <a:p>
            <a:pPr marL="400050" indent="-400050">
              <a:buFont typeface="+mj-lt"/>
              <a:buAutoNum type="romanUcPeriod" startAt="2"/>
            </a:pPr>
            <a:r>
              <a:rPr lang="en-US" sz="1800" dirty="0" smtClean="0">
                <a:latin typeface="Calibri" panose="020F0502020204030204" pitchFamily="34" charset="0"/>
              </a:rPr>
              <a:t>Up </a:t>
            </a:r>
            <a:r>
              <a:rPr lang="en-US" sz="1800" dirty="0">
                <a:latin typeface="Calibri" panose="020F0502020204030204" pitchFamily="34" charset="0"/>
              </a:rPr>
              <a:t>to </a:t>
            </a:r>
            <a:r>
              <a:rPr lang="en-US" sz="1800" b="1" dirty="0">
                <a:latin typeface="Calibri" panose="020F0502020204030204" pitchFamily="34" charset="0"/>
              </a:rPr>
              <a:t>25% of eligible direct costs </a:t>
            </a:r>
            <a:r>
              <a:rPr lang="en-US" sz="1800" dirty="0">
                <a:latin typeface="Calibri" panose="020F0502020204030204" pitchFamily="34" charset="0"/>
              </a:rPr>
              <a:t>– established </a:t>
            </a:r>
            <a:r>
              <a:rPr lang="en-US" sz="1800" dirty="0" smtClean="0">
                <a:latin typeface="Calibri" panose="020F0502020204030204" pitchFamily="34" charset="0"/>
              </a:rPr>
              <a:t>based on </a:t>
            </a:r>
            <a:r>
              <a:rPr lang="en-US" sz="1800" dirty="0">
                <a:latin typeface="Calibri" panose="020F0502020204030204" pitchFamily="34" charset="0"/>
              </a:rPr>
              <a:t>fair, equitable and verifiable calculation </a:t>
            </a:r>
            <a:r>
              <a:rPr lang="en-US" sz="1800" dirty="0" smtClean="0">
                <a:latin typeface="Calibri" panose="020F0502020204030204" pitchFamily="34" charset="0"/>
              </a:rPr>
              <a:t>method.</a:t>
            </a:r>
            <a:endParaRPr lang="el-GR" sz="14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122032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2</a:t>
            </a:r>
            <a:r>
              <a:rPr lang="el-GR" altLang="el-GR" sz="2200" b="1" dirty="0" smtClean="0">
                <a:solidFill>
                  <a:srgbClr val="0F4F8F"/>
                </a:solidFill>
                <a:cs typeface="+mn-cs"/>
              </a:rPr>
              <a:t>/22)</a:t>
            </a:r>
            <a:endParaRPr lang="el-GR" altLang="el-GR" sz="2200" b="1" dirty="0">
              <a:solidFill>
                <a:srgbClr val="0F4F8F"/>
              </a:solidFill>
            </a:endParaRPr>
          </a:p>
        </p:txBody>
      </p:sp>
      <p:sp>
        <p:nvSpPr>
          <p:cNvPr id="3" name="Ορθογώνιο 2"/>
          <p:cNvSpPr/>
          <p:nvPr/>
        </p:nvSpPr>
        <p:spPr>
          <a:xfrm>
            <a:off x="467544" y="1700808"/>
            <a:ext cx="8219256" cy="4172424"/>
          </a:xfrm>
          <a:prstGeom prst="rect">
            <a:avLst/>
          </a:prstGeom>
        </p:spPr>
        <p:txBody>
          <a:bodyPr wrap="square">
            <a:spAutoFit/>
          </a:bodyPr>
          <a:lstStyle/>
          <a:p>
            <a:pPr>
              <a:lnSpc>
                <a:spcPct val="114000"/>
              </a:lnSpc>
              <a:spcAft>
                <a:spcPts val="1000"/>
              </a:spcAft>
            </a:pPr>
            <a:r>
              <a:rPr lang="el-GR" sz="2000" b="1" dirty="0">
                <a:latin typeface="Calibri" panose="020F0502020204030204" pitchFamily="34" charset="0"/>
                <a:ea typeface="Calibri"/>
                <a:cs typeface="Times New Roman"/>
              </a:rPr>
              <a:t>4. </a:t>
            </a:r>
            <a:r>
              <a:rPr lang="en-GB" sz="2000" b="1" dirty="0">
                <a:latin typeface="Calibri" panose="020F0502020204030204" pitchFamily="34" charset="0"/>
                <a:ea typeface="Calibri"/>
                <a:cs typeface="Times New Roman"/>
              </a:rPr>
              <a:t>Equipment and </a:t>
            </a:r>
            <a:r>
              <a:rPr lang="en-GB" sz="2000" b="1" dirty="0" smtClean="0">
                <a:latin typeface="Calibri" panose="020F0502020204030204" pitchFamily="34" charset="0"/>
                <a:ea typeface="Calibri"/>
                <a:cs typeface="Times New Roman"/>
              </a:rPr>
              <a:t>Depreciation (1/3)</a:t>
            </a:r>
            <a:endParaRPr lang="el-GR" sz="2000" b="1" dirty="0">
              <a:latin typeface="Calibri" panose="020F0502020204030204" pitchFamily="34" charset="0"/>
              <a:ea typeface="Calibri"/>
              <a:cs typeface="Times New Roman"/>
            </a:endParaRPr>
          </a:p>
          <a:p>
            <a:r>
              <a:rPr lang="en-GB" sz="1800" dirty="0">
                <a:latin typeface="Calibri" panose="020F0502020204030204" pitchFamily="34" charset="0"/>
              </a:rPr>
              <a:t>Expenditure for the financing of equipment either purchased, or rented or leased by a partner, necessary to achieve the objectives of the project.</a:t>
            </a:r>
            <a:endParaRPr lang="el-GR" sz="1800" dirty="0">
              <a:latin typeface="Calibri" panose="020F0502020204030204" pitchFamily="34" charset="0"/>
            </a:endParaRPr>
          </a:p>
          <a:p>
            <a:r>
              <a:rPr lang="en-GB" sz="1800" dirty="0" smtClean="0">
                <a:latin typeface="Calibri" panose="020F0502020204030204" pitchFamily="34" charset="0"/>
              </a:rPr>
              <a:t>According to the Regulation (EU) No 481/2014 Article 7, equipment </a:t>
            </a:r>
            <a:r>
              <a:rPr lang="en-GB" sz="1800" dirty="0">
                <a:latin typeface="Calibri" panose="020F0502020204030204" pitchFamily="34" charset="0"/>
              </a:rPr>
              <a:t>expenditure is limited to the following items: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smtClean="0">
                <a:latin typeface="Calibri" panose="020F0502020204030204" pitchFamily="34" charset="0"/>
              </a:rPr>
              <a:t>office </a:t>
            </a:r>
            <a:r>
              <a:rPr lang="en-GB" sz="1800" dirty="0">
                <a:latin typeface="Calibri" panose="020F0502020204030204" pitchFamily="34" charset="0"/>
              </a:rPr>
              <a:t>equipment;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IT hardware and software;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furniture and fittings;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laboratory equipment;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machines and instruments;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tools or devices;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vehicles; </a:t>
            </a:r>
            <a:endParaRPr lang="el-GR" sz="1800" dirty="0">
              <a:latin typeface="Calibri" panose="020F0502020204030204" pitchFamily="34" charset="0"/>
            </a:endParaRPr>
          </a:p>
          <a:p>
            <a:pPr marL="285750" indent="-285750">
              <a:buFont typeface="Wingdings" panose="05000000000000000000" pitchFamily="2" charset="2"/>
              <a:buChar char="§"/>
            </a:pPr>
            <a:r>
              <a:rPr lang="en-GB" sz="1800" dirty="0">
                <a:latin typeface="Calibri" panose="020F0502020204030204" pitchFamily="34" charset="0"/>
              </a:rPr>
              <a:t>other specific equipment needed for operations.</a:t>
            </a:r>
            <a:endParaRPr lang="en-US" sz="1800" dirty="0" smtClean="0">
              <a:latin typeface="Calibri" panose="020F0502020204030204" pitchFamily="34" charset="0"/>
            </a:endParaRPr>
          </a:p>
          <a:p>
            <a:endParaRPr lang="en-US"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408175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3</a:t>
            </a:r>
            <a:r>
              <a:rPr lang="el-GR" altLang="el-GR" sz="2200" b="1" dirty="0" smtClean="0">
                <a:solidFill>
                  <a:srgbClr val="0F4F8F"/>
                </a:solidFill>
                <a:cs typeface="+mn-cs"/>
              </a:rPr>
              <a:t>/22)</a:t>
            </a:r>
            <a:endParaRPr lang="el-GR" altLang="el-GR" sz="2200" b="1" dirty="0">
              <a:solidFill>
                <a:srgbClr val="0F4F8F"/>
              </a:solidFill>
            </a:endParaRPr>
          </a:p>
        </p:txBody>
      </p:sp>
      <p:sp>
        <p:nvSpPr>
          <p:cNvPr id="3" name="Ορθογώνιο 2"/>
          <p:cNvSpPr/>
          <p:nvPr/>
        </p:nvSpPr>
        <p:spPr>
          <a:xfrm>
            <a:off x="381000" y="1772816"/>
            <a:ext cx="8305800" cy="4524315"/>
          </a:xfrm>
          <a:prstGeom prst="rect">
            <a:avLst/>
          </a:prstGeom>
        </p:spPr>
        <p:txBody>
          <a:bodyPr wrap="square">
            <a:spAutoFit/>
          </a:bodyPr>
          <a:lstStyle/>
          <a:p>
            <a:r>
              <a:rPr lang="el-GR" sz="1800" b="1" dirty="0">
                <a:latin typeface="Calibri" panose="020F0502020204030204" pitchFamily="34" charset="0"/>
                <a:ea typeface="Calibri"/>
                <a:cs typeface="Times New Roman"/>
              </a:rPr>
              <a:t>4. </a:t>
            </a:r>
            <a:r>
              <a:rPr lang="en-GB" sz="1800" b="1" dirty="0">
                <a:latin typeface="Calibri" panose="020F0502020204030204" pitchFamily="34" charset="0"/>
                <a:ea typeface="Calibri"/>
                <a:cs typeface="Times New Roman"/>
              </a:rPr>
              <a:t>Equipment and Depreciation </a:t>
            </a:r>
            <a:r>
              <a:rPr lang="en-GB" sz="1800" b="1" dirty="0" smtClean="0">
                <a:latin typeface="Calibri" panose="020F0502020204030204" pitchFamily="34" charset="0"/>
                <a:ea typeface="Calibri"/>
                <a:cs typeface="Times New Roman"/>
              </a:rPr>
              <a:t>(2/3</a:t>
            </a:r>
            <a:r>
              <a:rPr lang="en-GB" sz="1800" b="1" dirty="0">
                <a:latin typeface="Calibri" panose="020F0502020204030204" pitchFamily="34" charset="0"/>
                <a:ea typeface="Calibri"/>
                <a:cs typeface="Times New Roman"/>
              </a:rPr>
              <a:t>)</a:t>
            </a:r>
            <a:endParaRPr lang="el-GR" sz="1800" b="1" dirty="0">
              <a:latin typeface="Calibri" panose="020F0502020204030204" pitchFamily="34" charset="0"/>
              <a:ea typeface="Calibri"/>
              <a:cs typeface="Times New Roman"/>
            </a:endParaRPr>
          </a:p>
          <a:p>
            <a:endParaRPr lang="en-GB" sz="1800" dirty="0" smtClean="0">
              <a:latin typeface="Calibri" panose="020F0502020204030204" pitchFamily="34" charset="0"/>
            </a:endParaRPr>
          </a:p>
          <a:p>
            <a:r>
              <a:rPr lang="en-GB" sz="1800" dirty="0" smtClean="0">
                <a:latin typeface="Calibri" panose="020F0502020204030204" pitchFamily="34" charset="0"/>
              </a:rPr>
              <a:t>Costs </a:t>
            </a:r>
            <a:r>
              <a:rPr lang="en-GB" sz="1800" dirty="0">
                <a:latin typeface="Calibri" panose="020F0502020204030204" pitchFamily="34" charset="0"/>
              </a:rPr>
              <a:t>of equipment are eligible if they are detailed in the latest approved version of the </a:t>
            </a:r>
            <a:r>
              <a:rPr lang="en-GB" sz="1800" dirty="0" smtClean="0">
                <a:latin typeface="Calibri" panose="020F0502020204030204" pitchFamily="34" charset="0"/>
              </a:rPr>
              <a:t>Application Form</a:t>
            </a:r>
            <a:r>
              <a:rPr lang="en-GB" sz="1800" dirty="0">
                <a:latin typeface="Calibri" panose="020F0502020204030204" pitchFamily="34" charset="0"/>
              </a:rPr>
              <a:t>. Equipment has to be purchased in compliance with public procurement rules. Equipment can only be funded by the programme if no other EU funds have contributed </a:t>
            </a:r>
            <a:r>
              <a:rPr lang="en-GB" sz="1800" dirty="0" smtClean="0">
                <a:latin typeface="Calibri" panose="020F0502020204030204" pitchFamily="34" charset="0"/>
              </a:rPr>
              <a:t>to </a:t>
            </a:r>
            <a:r>
              <a:rPr lang="en-GB" sz="1800" dirty="0">
                <a:latin typeface="Calibri" panose="020F0502020204030204" pitchFamily="34" charset="0"/>
              </a:rPr>
              <a:t>the </a:t>
            </a:r>
            <a:r>
              <a:rPr lang="en-GB" sz="1800" dirty="0" smtClean="0">
                <a:latin typeface="Calibri" panose="020F0502020204030204" pitchFamily="34" charset="0"/>
              </a:rPr>
              <a:t>financing. </a:t>
            </a:r>
            <a:endParaRPr lang="el-GR" sz="1800" dirty="0">
              <a:latin typeface="Calibri" panose="020F0502020204030204" pitchFamily="34" charset="0"/>
            </a:endParaRPr>
          </a:p>
          <a:p>
            <a:endParaRPr lang="en-GB" sz="1800" u="sng" dirty="0" smtClean="0">
              <a:latin typeface="Calibri" panose="020F0502020204030204" pitchFamily="34" charset="0"/>
            </a:endParaRPr>
          </a:p>
          <a:p>
            <a:r>
              <a:rPr lang="en-GB" sz="1800" u="sng" dirty="0" smtClean="0">
                <a:latin typeface="Calibri" panose="020F0502020204030204" pitchFamily="34" charset="0"/>
              </a:rPr>
              <a:t>Supporting </a:t>
            </a:r>
            <a:r>
              <a:rPr lang="en-GB" sz="1800" u="sng" dirty="0">
                <a:latin typeface="Calibri" panose="020F0502020204030204" pitchFamily="34" charset="0"/>
              </a:rPr>
              <a:t>documents for the verification of </a:t>
            </a:r>
            <a:r>
              <a:rPr lang="en-GB" sz="1800" u="sng" dirty="0" smtClean="0">
                <a:latin typeface="Calibri" panose="020F0502020204030204" pitchFamily="34" charset="0"/>
              </a:rPr>
              <a:t>expenditure.</a:t>
            </a:r>
            <a:endParaRPr lang="el-GR" sz="1800" dirty="0">
              <a:latin typeface="Calibri" panose="020F0502020204030204" pitchFamily="34" charset="0"/>
            </a:endParaRPr>
          </a:p>
          <a:p>
            <a:r>
              <a:rPr lang="en-GB" sz="1800" dirty="0" smtClean="0">
                <a:latin typeface="Calibri" panose="020F0502020204030204" pitchFamily="34" charset="0"/>
              </a:rPr>
              <a:t>The </a:t>
            </a:r>
            <a:r>
              <a:rPr lang="en-GB" sz="1800" dirty="0">
                <a:latin typeface="Calibri" panose="020F0502020204030204" pitchFamily="34" charset="0"/>
              </a:rPr>
              <a:t>following documents must be available for control purposes: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Evidence of compliance with the applicable EU, national and internal procurement rules,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Invoice (or a supporting document with equivalent probative value to invoices, in case of depreciation) providing all relevant information in line with the applicable accountancy rules,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Calculation of depreciation in compliance with the applicable national schemes, </a:t>
            </a:r>
            <a:endParaRPr lang="el-GR" sz="1800" dirty="0">
              <a:latin typeface="Calibri" panose="020F0502020204030204" pitchFamily="34" charset="0"/>
            </a:endParaRPr>
          </a:p>
          <a:p>
            <a:pPr marL="285750" indent="-285750">
              <a:buFont typeface="Wingdings" panose="05000000000000000000" pitchFamily="2" charset="2"/>
              <a:buChar char="Ø"/>
            </a:pPr>
            <a:r>
              <a:rPr lang="en-GB" sz="1800" dirty="0">
                <a:latin typeface="Calibri" panose="020F0502020204030204" pitchFamily="34" charset="0"/>
              </a:rPr>
              <a:t>Proof of payment</a:t>
            </a:r>
            <a:r>
              <a:rPr lang="en-GB" sz="1800" dirty="0" smtClean="0">
                <a:latin typeface="Calibri" panose="020F0502020204030204" pitchFamily="34" charset="0"/>
              </a:rPr>
              <a:t>.</a:t>
            </a:r>
            <a:endParaRPr lang="el-GR"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850253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(14/22)</a:t>
            </a:r>
            <a:endParaRPr lang="el-GR" altLang="el-GR" sz="2200" b="1" dirty="0">
              <a:solidFill>
                <a:srgbClr val="0F4F8F"/>
              </a:solidFill>
            </a:endParaRPr>
          </a:p>
        </p:txBody>
      </p:sp>
      <p:sp>
        <p:nvSpPr>
          <p:cNvPr id="3" name="Ορθογώνιο 2"/>
          <p:cNvSpPr/>
          <p:nvPr/>
        </p:nvSpPr>
        <p:spPr>
          <a:xfrm>
            <a:off x="539552" y="1916832"/>
            <a:ext cx="8147248" cy="2862322"/>
          </a:xfrm>
          <a:prstGeom prst="rect">
            <a:avLst/>
          </a:prstGeom>
        </p:spPr>
        <p:txBody>
          <a:bodyPr wrap="square">
            <a:spAutoFit/>
          </a:bodyPr>
          <a:lstStyle/>
          <a:p>
            <a:r>
              <a:rPr lang="el-GR" sz="1800" b="1" dirty="0">
                <a:latin typeface="Calibri" panose="020F0502020204030204" pitchFamily="34" charset="0"/>
                <a:ea typeface="Calibri"/>
                <a:cs typeface="Times New Roman"/>
              </a:rPr>
              <a:t>4. </a:t>
            </a:r>
            <a:r>
              <a:rPr lang="en-GB" sz="1800" b="1" dirty="0">
                <a:latin typeface="Calibri" panose="020F0502020204030204" pitchFamily="34" charset="0"/>
                <a:ea typeface="Calibri"/>
                <a:cs typeface="Times New Roman"/>
              </a:rPr>
              <a:t>Equipment and Depreciation </a:t>
            </a:r>
            <a:r>
              <a:rPr lang="en-GB" sz="1800" b="1" dirty="0" smtClean="0">
                <a:latin typeface="Calibri" panose="020F0502020204030204" pitchFamily="34" charset="0"/>
                <a:ea typeface="Calibri"/>
                <a:cs typeface="Times New Roman"/>
              </a:rPr>
              <a:t>(3/3</a:t>
            </a:r>
            <a:r>
              <a:rPr lang="en-GB" sz="1800" b="1" dirty="0">
                <a:latin typeface="Calibri" panose="020F0502020204030204" pitchFamily="34" charset="0"/>
                <a:ea typeface="Calibri"/>
                <a:cs typeface="Times New Roman"/>
              </a:rPr>
              <a:t>)</a:t>
            </a:r>
            <a:endParaRPr lang="el-GR" sz="1800" b="1" dirty="0">
              <a:latin typeface="Calibri" panose="020F0502020204030204" pitchFamily="34" charset="0"/>
              <a:ea typeface="Calibri"/>
              <a:cs typeface="Times New Roman"/>
            </a:endParaRPr>
          </a:p>
          <a:p>
            <a:endParaRPr lang="en-US" sz="1800" b="1" dirty="0">
              <a:latin typeface="Calibri" panose="020F0502020204030204" pitchFamily="34" charset="0"/>
            </a:endParaRPr>
          </a:p>
          <a:p>
            <a:r>
              <a:rPr lang="en-US" sz="1800" b="1" dirty="0" smtClean="0">
                <a:latin typeface="Calibri" panose="020F0502020204030204" pitchFamily="34" charset="0"/>
              </a:rPr>
              <a:t>Depreciation</a:t>
            </a:r>
            <a:r>
              <a:rPr lang="en-US" sz="1800" dirty="0" smtClean="0">
                <a:latin typeface="Calibri" panose="020F0502020204030204" pitchFamily="34" charset="0"/>
              </a:rPr>
              <a:t> may be considered, under the following cases, </a:t>
            </a:r>
          </a:p>
          <a:p>
            <a:endParaRPr lang="en-US" sz="1800" dirty="0">
              <a:latin typeface="Calibri" panose="020F0502020204030204" pitchFamily="34" charset="0"/>
            </a:endParaRPr>
          </a:p>
          <a:p>
            <a:endParaRPr lang="en-US" sz="1800" dirty="0" smtClean="0">
              <a:latin typeface="Calibri" panose="020F0502020204030204" pitchFamily="34" charset="0"/>
            </a:endParaRPr>
          </a:p>
          <a:p>
            <a:pPr marL="342900" indent="-342900">
              <a:buAutoNum type="alphaLcParenBoth"/>
            </a:pPr>
            <a:r>
              <a:rPr lang="en-US" sz="1800" dirty="0" smtClean="0">
                <a:latin typeface="Calibri" panose="020F0502020204030204" pitchFamily="34" charset="0"/>
              </a:rPr>
              <a:t>Purchase cost of equipment is not requested (the equipment must have been purchased before the initiation of the project)</a:t>
            </a:r>
          </a:p>
          <a:p>
            <a:pPr marL="342900" indent="-342900">
              <a:buAutoNum type="alphaLcParenBoth"/>
            </a:pPr>
            <a:endParaRPr lang="en-US" sz="1800" dirty="0">
              <a:latin typeface="Calibri" panose="020F0502020204030204" pitchFamily="34" charset="0"/>
            </a:endParaRPr>
          </a:p>
          <a:p>
            <a:pPr marL="342900" indent="-342900">
              <a:buAutoNum type="alphaLcParenBoth"/>
            </a:pPr>
            <a:r>
              <a:rPr lang="en-US" sz="1800" dirty="0" smtClean="0">
                <a:latin typeface="Calibri" panose="020F0502020204030204" pitchFamily="34" charset="0"/>
              </a:rPr>
              <a:t>There is a justified methodology for partial distribution of the time allocated to the specific project.</a:t>
            </a:r>
            <a:endParaRPr lang="el-GR" sz="18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762900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(15/22)</a:t>
            </a:r>
            <a:endParaRPr lang="el-GR" altLang="el-GR" sz="2200" b="1" dirty="0">
              <a:solidFill>
                <a:srgbClr val="0F4F8F"/>
              </a:solidFill>
            </a:endParaRPr>
          </a:p>
        </p:txBody>
      </p:sp>
      <p:sp>
        <p:nvSpPr>
          <p:cNvPr id="3" name="Ορθογώνιο 2"/>
          <p:cNvSpPr/>
          <p:nvPr/>
        </p:nvSpPr>
        <p:spPr>
          <a:xfrm>
            <a:off x="683568" y="1844824"/>
            <a:ext cx="8003232" cy="2510431"/>
          </a:xfrm>
          <a:prstGeom prst="rect">
            <a:avLst/>
          </a:prstGeom>
        </p:spPr>
        <p:txBody>
          <a:bodyPr wrap="square">
            <a:spAutoFit/>
          </a:bodyPr>
          <a:lstStyle/>
          <a:p>
            <a:pPr>
              <a:lnSpc>
                <a:spcPct val="114000"/>
              </a:lnSpc>
              <a:spcAft>
                <a:spcPts val="1000"/>
              </a:spcAft>
            </a:pPr>
            <a:r>
              <a:rPr lang="el-GR" sz="2000" b="1" dirty="0">
                <a:latin typeface="Calibri" panose="020F0502020204030204" pitchFamily="34" charset="0"/>
              </a:rPr>
              <a:t>5</a:t>
            </a:r>
            <a:r>
              <a:rPr lang="el-GR" sz="2000" b="1" dirty="0" smtClean="0">
                <a:latin typeface="Calibri" panose="020F0502020204030204" pitchFamily="34" charset="0"/>
              </a:rPr>
              <a:t>. </a:t>
            </a:r>
            <a:r>
              <a:rPr lang="en-GB" sz="2000" b="1" dirty="0">
                <a:latin typeface="Calibri" panose="020F0502020204030204" pitchFamily="34" charset="0"/>
              </a:rPr>
              <a:t>External expertise and </a:t>
            </a:r>
            <a:r>
              <a:rPr lang="en-GB" sz="2000" b="1" dirty="0" smtClean="0">
                <a:latin typeface="Calibri" panose="020F0502020204030204" pitchFamily="34" charset="0"/>
              </a:rPr>
              <a:t>services (1/3)</a:t>
            </a:r>
            <a:endParaRPr lang="el-GR" sz="2000" dirty="0">
              <a:latin typeface="Calibri" panose="020F0502020204030204" pitchFamily="34" charset="0"/>
            </a:endParaRPr>
          </a:p>
          <a:p>
            <a:r>
              <a:rPr lang="en-GB" sz="1800" dirty="0">
                <a:latin typeface="Calibri" panose="020F0502020204030204" pitchFamily="34" charset="0"/>
              </a:rPr>
              <a:t>External expertise and service costs include expenditure paid on the basis of contracts or written agreements, against invoices or requests for reimbursement to external service providers who are subcontracted to carry out certain tasks/activities linked to delivery of the project (e.g. studies and surveys, translation, newsletter development, coordination, financial management, first level control).</a:t>
            </a:r>
            <a:endParaRPr lang="el-GR" sz="1800" dirty="0">
              <a:latin typeface="Calibri" panose="020F0502020204030204" pitchFamily="34" charset="0"/>
            </a:endParaRPr>
          </a:p>
          <a:p>
            <a:endParaRPr lang="en-GB"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850253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0872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(16/22)</a:t>
            </a:r>
            <a:endParaRPr lang="el-GR" altLang="el-GR" sz="2200" b="1" dirty="0">
              <a:solidFill>
                <a:srgbClr val="0F4F8F"/>
              </a:solidFill>
            </a:endParaRPr>
          </a:p>
        </p:txBody>
      </p:sp>
      <p:sp>
        <p:nvSpPr>
          <p:cNvPr id="3" name="Ορθογώνιο 2"/>
          <p:cNvSpPr/>
          <p:nvPr/>
        </p:nvSpPr>
        <p:spPr>
          <a:xfrm>
            <a:off x="697097" y="1340768"/>
            <a:ext cx="8003232" cy="5355312"/>
          </a:xfrm>
          <a:prstGeom prst="rect">
            <a:avLst/>
          </a:prstGeom>
        </p:spPr>
        <p:txBody>
          <a:bodyPr wrap="square">
            <a:spAutoFit/>
          </a:bodyPr>
          <a:lstStyle/>
          <a:p>
            <a:r>
              <a:rPr lang="el-GR" sz="1800" b="1" dirty="0">
                <a:latin typeface="Calibri" panose="020F0502020204030204" pitchFamily="34" charset="0"/>
              </a:rPr>
              <a:t>5. </a:t>
            </a:r>
            <a:r>
              <a:rPr lang="en-GB" sz="1800" b="1" dirty="0">
                <a:latin typeface="Calibri" panose="020F0502020204030204" pitchFamily="34" charset="0"/>
              </a:rPr>
              <a:t>External expertise and services </a:t>
            </a:r>
            <a:r>
              <a:rPr lang="en-GB" sz="1800" b="1" dirty="0" smtClean="0">
                <a:latin typeface="Calibri" panose="020F0502020204030204" pitchFamily="34" charset="0"/>
              </a:rPr>
              <a:t>(2/3)</a:t>
            </a:r>
          </a:p>
          <a:p>
            <a:endParaRPr lang="el-GR" sz="1800" dirty="0">
              <a:latin typeface="Calibri" panose="020F0502020204030204" pitchFamily="34" charset="0"/>
            </a:endParaRPr>
          </a:p>
          <a:p>
            <a:r>
              <a:rPr lang="en-GB" sz="1800" dirty="0" smtClean="0">
                <a:latin typeface="Calibri" panose="020F0502020204030204" pitchFamily="34" charset="0"/>
              </a:rPr>
              <a:t>Pursuant </a:t>
            </a:r>
            <a:r>
              <a:rPr lang="en-GB" sz="1800" dirty="0">
                <a:latin typeface="Calibri" panose="020F0502020204030204" pitchFamily="34" charset="0"/>
              </a:rPr>
              <a:t>to the Regulation (EU) No 481/2014 Article 6, expenditure on external expertise and service are limited to the following services and expertise provided by an organisation other than the project </a:t>
            </a:r>
            <a:r>
              <a:rPr lang="en-GB" sz="1800" dirty="0" smtClean="0">
                <a:latin typeface="Calibri" panose="020F0502020204030204" pitchFamily="34" charset="0"/>
              </a:rPr>
              <a:t>partner, </a:t>
            </a:r>
            <a:r>
              <a:rPr lang="en-GB" sz="1800" dirty="0">
                <a:latin typeface="Calibri" panose="020F0502020204030204" pitchFamily="34" charset="0"/>
              </a:rPr>
              <a:t>indicatively</a:t>
            </a:r>
            <a:r>
              <a:rPr lang="en-GB" sz="1800" dirty="0" smtClean="0">
                <a:latin typeface="Calibri" panose="020F0502020204030204" pitchFamily="34" charset="0"/>
              </a:rPr>
              <a:t>:</a:t>
            </a:r>
            <a:endParaRPr lang="el-GR" sz="2200" dirty="0">
              <a:solidFill>
                <a:srgbClr val="000000"/>
              </a:solidFill>
              <a:latin typeface="Calibri" panose="020F0502020204030204" pitchFamily="34" charset="0"/>
            </a:endParaRPr>
          </a:p>
          <a:p>
            <a:pPr marL="285750" lvl="0" indent="-285750">
              <a:buFont typeface="Arial" panose="020B0604020202020204" pitchFamily="34" charset="0"/>
              <a:buChar char="•"/>
            </a:pPr>
            <a:endParaRPr lang="en-GB" sz="1800" dirty="0">
              <a:latin typeface="Calibri" panose="020F0502020204030204" pitchFamily="34" charset="0"/>
            </a:endParaRPr>
          </a:p>
          <a:p>
            <a:pPr marL="285750" indent="-285750">
              <a:buFont typeface="Arial" panose="020B0604020202020204" pitchFamily="34" charset="0"/>
              <a:buChar char="•"/>
            </a:pPr>
            <a:r>
              <a:rPr lang="en-GB" sz="1800" dirty="0" smtClean="0">
                <a:latin typeface="Calibri" panose="020F0502020204030204" pitchFamily="34" charset="0"/>
              </a:rPr>
              <a:t>studies </a:t>
            </a:r>
            <a:r>
              <a:rPr lang="en-GB" sz="1800" dirty="0">
                <a:latin typeface="Calibri" panose="020F0502020204030204" pitchFamily="34" charset="0"/>
              </a:rPr>
              <a:t>or surveys (e.g. evaluations, strategies, concept notes, design plans, handbooks); translations;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smtClean="0">
                <a:latin typeface="Calibri" panose="020F0502020204030204" pitchFamily="34" charset="0"/>
              </a:rPr>
              <a:t>training</a:t>
            </a:r>
            <a:r>
              <a:rPr lang="en-GB" sz="1800" dirty="0">
                <a:latin typeface="Calibri" panose="020F0502020204030204" pitchFamily="34" charset="0"/>
              </a:rPr>
              <a:t>;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smtClean="0">
                <a:latin typeface="Calibri" panose="020F0502020204030204" pitchFamily="34" charset="0"/>
              </a:rPr>
              <a:t>IT </a:t>
            </a:r>
            <a:r>
              <a:rPr lang="en-GB" sz="1800" dirty="0">
                <a:latin typeface="Calibri" panose="020F0502020204030204" pitchFamily="34" charset="0"/>
              </a:rPr>
              <a:t>systems and website development, modifications and updates;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promotion, communication, publicity or information linked to a project or to a cooperation programme as such;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financial management;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smtClean="0">
                <a:latin typeface="Calibri" panose="020F0502020204030204" pitchFamily="34" charset="0"/>
              </a:rPr>
              <a:t>participation </a:t>
            </a:r>
            <a:r>
              <a:rPr lang="en-GB" sz="1800" dirty="0">
                <a:latin typeface="Calibri" panose="020F0502020204030204" pitchFamily="34" charset="0"/>
              </a:rPr>
              <a:t>in events (e.g. registration fees); </a:t>
            </a:r>
            <a:endParaRPr lang="en-GB" sz="1800" dirty="0" smtClean="0">
              <a:latin typeface="Calibri" panose="020F0502020204030204" pitchFamily="34" charset="0"/>
            </a:endParaRPr>
          </a:p>
          <a:p>
            <a:pPr marL="285750" indent="-285750">
              <a:buFont typeface="Arial" panose="020B0604020202020204" pitchFamily="34" charset="0"/>
              <a:buChar char="•"/>
            </a:pPr>
            <a:r>
              <a:rPr lang="en-GB" sz="1800" dirty="0">
                <a:latin typeface="Calibri" panose="020F0502020204030204" pitchFamily="34" charset="0"/>
              </a:rPr>
              <a:t>verifications (i.e. first level control costs</a:t>
            </a:r>
            <a:r>
              <a:rPr lang="en-GB" sz="1800" dirty="0" smtClean="0">
                <a:latin typeface="Calibri" panose="020F0502020204030204" pitchFamily="34" charset="0"/>
              </a:rPr>
              <a:t>);</a:t>
            </a:r>
            <a:r>
              <a:rPr lang="en-GB" sz="1800" dirty="0">
                <a:latin typeface="Calibri" panose="020F0502020204030204" pitchFamily="34" charset="0"/>
              </a:rPr>
              <a:t> certification and audit costs at programme level;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travel and accommodation for external experts, speakers, chairpersons of meetings and service </a:t>
            </a:r>
            <a:r>
              <a:rPr lang="en-GB" sz="1800" dirty="0" smtClean="0">
                <a:latin typeface="Calibri" panose="020F0502020204030204" pitchFamily="34" charset="0"/>
              </a:rPr>
              <a:t>providers</a:t>
            </a:r>
          </a:p>
          <a:p>
            <a:pPr marL="285750" indent="-285750">
              <a:buFont typeface="Arial" panose="020B0604020202020204" pitchFamily="34" charset="0"/>
              <a:buChar char="•"/>
            </a:pPr>
            <a:r>
              <a:rPr lang="en-GB" sz="1800" dirty="0">
                <a:latin typeface="Calibri" panose="020F0502020204030204" pitchFamily="34" charset="0"/>
              </a:rPr>
              <a:t>other specific expertise and services needed for operations</a:t>
            </a:r>
            <a:r>
              <a:rPr lang="en-GB" sz="1800" dirty="0" smtClean="0">
                <a:latin typeface="Calibri" panose="020F0502020204030204" pitchFamily="34" charset="0"/>
              </a:rPr>
              <a:t>.</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912741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9" name="Θέση αριθμού διαφάνειας 3"/>
          <p:cNvSpPr>
            <a:spLocks noGrp="1"/>
          </p:cNvSpPr>
          <p:nvPr>
            <p:ph type="sldNum" sz="quarter" idx="12"/>
          </p:nvPr>
        </p:nvSpPr>
        <p:spPr>
          <a:xfrm>
            <a:off x="6553200" y="6248400"/>
            <a:ext cx="1905000" cy="457200"/>
          </a:xfrm>
        </p:spPr>
        <p:txBody>
          <a:bodyPr/>
          <a:lstStyle/>
          <a:p>
            <a:pPr>
              <a:defRPr/>
            </a:pPr>
            <a:fld id="{5025BB34-D628-4483-9EDC-A66C02E3B2B6}" type="slidenum">
              <a:rPr lang="en-US" smtClean="0">
                <a:solidFill>
                  <a:srgbClr val="000000"/>
                </a:solidFill>
              </a:rPr>
              <a:pPr>
                <a:defRPr/>
              </a:pPr>
              <a:t>19</a:t>
            </a:fld>
            <a:endParaRPr lang="en-US" dirty="0">
              <a:solidFill>
                <a:srgbClr val="000000"/>
              </a:solidFill>
            </a:endParaRPr>
          </a:p>
        </p:txBody>
      </p:sp>
      <p:sp>
        <p:nvSpPr>
          <p:cNvPr id="10"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8</a:t>
            </a:r>
            <a:r>
              <a:rPr lang="el-GR" altLang="el-GR" sz="2200" b="1" dirty="0" smtClean="0">
                <a:solidFill>
                  <a:srgbClr val="0F4F8F"/>
                </a:solidFill>
                <a:cs typeface="+mn-cs"/>
              </a:rPr>
              <a:t>/22)</a:t>
            </a:r>
            <a:endParaRPr lang="el-GR" altLang="el-GR" sz="2200" b="1" dirty="0">
              <a:solidFill>
                <a:srgbClr val="0F4F8F"/>
              </a:solidFill>
            </a:endParaRPr>
          </a:p>
        </p:txBody>
      </p:sp>
      <p:sp>
        <p:nvSpPr>
          <p:cNvPr id="11" name="Ορθογώνιο 10"/>
          <p:cNvSpPr/>
          <p:nvPr/>
        </p:nvSpPr>
        <p:spPr>
          <a:xfrm>
            <a:off x="683568" y="1484784"/>
            <a:ext cx="8003232" cy="5078313"/>
          </a:xfrm>
          <a:prstGeom prst="rect">
            <a:avLst/>
          </a:prstGeom>
        </p:spPr>
        <p:txBody>
          <a:bodyPr wrap="square">
            <a:spAutoFit/>
          </a:bodyPr>
          <a:lstStyle/>
          <a:p>
            <a:r>
              <a:rPr lang="el-GR" sz="1800" b="1" dirty="0">
                <a:latin typeface="Calibri" panose="020F0502020204030204" pitchFamily="34" charset="0"/>
              </a:rPr>
              <a:t>5. </a:t>
            </a:r>
            <a:r>
              <a:rPr lang="en-GB" sz="1800" b="1" dirty="0">
                <a:latin typeface="Calibri" panose="020F0502020204030204" pitchFamily="34" charset="0"/>
              </a:rPr>
              <a:t>External expertise and services </a:t>
            </a:r>
            <a:r>
              <a:rPr lang="en-GB" sz="1800" b="1" dirty="0" smtClean="0">
                <a:latin typeface="Calibri" panose="020F0502020204030204" pitchFamily="34" charset="0"/>
              </a:rPr>
              <a:t>(3/3</a:t>
            </a:r>
            <a:r>
              <a:rPr lang="en-GB" sz="1800" b="1" dirty="0">
                <a:latin typeface="Calibri" panose="020F0502020204030204" pitchFamily="34" charset="0"/>
              </a:rPr>
              <a:t>)</a:t>
            </a:r>
            <a:endParaRPr lang="el-GR" sz="1800" dirty="0">
              <a:latin typeface="Calibri" panose="020F0502020204030204" pitchFamily="34" charset="0"/>
            </a:endParaRPr>
          </a:p>
          <a:p>
            <a:endParaRPr lang="en-GB" sz="1800" u="sng" dirty="0" smtClean="0">
              <a:latin typeface="Calibri" panose="020F0502020204030204" pitchFamily="34" charset="0"/>
            </a:endParaRPr>
          </a:p>
          <a:p>
            <a:r>
              <a:rPr lang="en-GB" sz="1800" u="sng" dirty="0" smtClean="0">
                <a:latin typeface="Calibri" panose="020F0502020204030204" pitchFamily="34" charset="0"/>
              </a:rPr>
              <a:t>Supporting </a:t>
            </a:r>
            <a:r>
              <a:rPr lang="en-GB" sz="1800" u="sng" dirty="0">
                <a:latin typeface="Calibri" panose="020F0502020204030204" pitchFamily="34" charset="0"/>
              </a:rPr>
              <a:t>documents for the verification of expenditure</a:t>
            </a:r>
            <a:endParaRPr lang="el-GR" sz="1800" dirty="0">
              <a:latin typeface="Calibri" panose="020F0502020204030204" pitchFamily="34" charset="0"/>
            </a:endParaRPr>
          </a:p>
          <a:p>
            <a:r>
              <a:rPr lang="en-GB" sz="1800" dirty="0">
                <a:latin typeface="Calibri" panose="020F0502020204030204" pitchFamily="34" charset="0"/>
              </a:rPr>
              <a:t>The following documents must be available for control purposes: </a:t>
            </a:r>
            <a:endParaRPr lang="el-GR" sz="1800" dirty="0">
              <a:latin typeface="Calibri" panose="020F0502020204030204" pitchFamily="34" charset="0"/>
            </a:endParaRPr>
          </a:p>
          <a:p>
            <a:pPr lvl="0"/>
            <a:endParaRPr lang="en-GB" sz="1800" dirty="0" smtClean="0">
              <a:latin typeface="Calibri" panose="020F0502020204030204" pitchFamily="34" charset="0"/>
            </a:endParaRPr>
          </a:p>
          <a:p>
            <a:pPr marL="285750" lvl="0" indent="-285750">
              <a:buFont typeface="Wingdings" panose="05000000000000000000" pitchFamily="2" charset="2"/>
              <a:buChar char="v"/>
            </a:pPr>
            <a:r>
              <a:rPr lang="en-GB" sz="1800" dirty="0" smtClean="0">
                <a:latin typeface="Calibri" panose="020F0502020204030204" pitchFamily="34" charset="0"/>
              </a:rPr>
              <a:t>Evidence </a:t>
            </a:r>
            <a:r>
              <a:rPr lang="en-GB" sz="1800" dirty="0">
                <a:latin typeface="Calibri" panose="020F0502020204030204" pitchFamily="34" charset="0"/>
              </a:rPr>
              <a:t>of the selection process, in compliance with the applicable EU, national and internal public procurement rules. Any changes to the contract must comply with the public procurement rules and must be documented, </a:t>
            </a:r>
            <a:endParaRPr lang="el-GR" sz="1800" dirty="0">
              <a:latin typeface="Calibri" panose="020F0502020204030204" pitchFamily="34" charset="0"/>
            </a:endParaRPr>
          </a:p>
          <a:p>
            <a:pPr marL="285750" lvl="0" indent="-285750">
              <a:buFont typeface="Wingdings" panose="05000000000000000000" pitchFamily="2" charset="2"/>
              <a:buChar char="v"/>
            </a:pPr>
            <a:endParaRPr lang="en-GB" sz="1800" dirty="0" smtClean="0">
              <a:latin typeface="Calibri" panose="020F0502020204030204" pitchFamily="34" charset="0"/>
            </a:endParaRPr>
          </a:p>
          <a:p>
            <a:pPr marL="285750" lvl="0" indent="-285750">
              <a:buFont typeface="Wingdings" panose="05000000000000000000" pitchFamily="2" charset="2"/>
              <a:buChar char="v"/>
            </a:pPr>
            <a:r>
              <a:rPr lang="en-GB" sz="1800" dirty="0" smtClean="0">
                <a:latin typeface="Calibri" panose="020F0502020204030204" pitchFamily="34" charset="0"/>
              </a:rPr>
              <a:t>A </a:t>
            </a:r>
            <a:r>
              <a:rPr lang="en-GB" sz="1800" dirty="0">
                <a:latin typeface="Calibri" panose="020F0502020204030204" pitchFamily="34" charset="0"/>
              </a:rPr>
              <a:t>contract or other written agreements of equivalent probative value laying down the services to be provided with a clear link to the project, </a:t>
            </a:r>
            <a:endParaRPr lang="el-GR" sz="1800" dirty="0">
              <a:latin typeface="Calibri" panose="020F0502020204030204" pitchFamily="34" charset="0"/>
            </a:endParaRPr>
          </a:p>
          <a:p>
            <a:pPr marL="285750" lvl="0" indent="-285750">
              <a:buFont typeface="Wingdings" panose="05000000000000000000" pitchFamily="2" charset="2"/>
              <a:buChar char="v"/>
            </a:pPr>
            <a:endParaRPr lang="en-GB" sz="1800" dirty="0" smtClean="0">
              <a:latin typeface="Calibri" panose="020F0502020204030204" pitchFamily="34" charset="0"/>
            </a:endParaRPr>
          </a:p>
          <a:p>
            <a:pPr marL="285750" lvl="0" indent="-285750">
              <a:buFont typeface="Wingdings" panose="05000000000000000000" pitchFamily="2" charset="2"/>
              <a:buChar char="v"/>
            </a:pPr>
            <a:r>
              <a:rPr lang="en-GB" sz="1800" dirty="0" smtClean="0">
                <a:latin typeface="Calibri" panose="020F0502020204030204" pitchFamily="34" charset="0"/>
              </a:rPr>
              <a:t>An </a:t>
            </a:r>
            <a:r>
              <a:rPr lang="en-GB" sz="1800" dirty="0">
                <a:latin typeface="Calibri" panose="020F0502020204030204" pitchFamily="34" charset="0"/>
              </a:rPr>
              <a:t>invoice or a request for reimbursement providing all relevant information in line with the applicable accountancy rules, </a:t>
            </a:r>
            <a:endParaRPr lang="el-GR" sz="1800" dirty="0">
              <a:latin typeface="Calibri" panose="020F0502020204030204" pitchFamily="34" charset="0"/>
            </a:endParaRPr>
          </a:p>
          <a:p>
            <a:pPr marL="285750" lvl="0" indent="-285750">
              <a:buFont typeface="Wingdings" panose="05000000000000000000" pitchFamily="2" charset="2"/>
              <a:buChar char="v"/>
            </a:pPr>
            <a:endParaRPr lang="en-GB" sz="1800" dirty="0" smtClean="0">
              <a:latin typeface="Calibri" panose="020F0502020204030204" pitchFamily="34" charset="0"/>
            </a:endParaRPr>
          </a:p>
          <a:p>
            <a:pPr marL="285750" lvl="0" indent="-285750">
              <a:buFont typeface="Wingdings" panose="05000000000000000000" pitchFamily="2" charset="2"/>
              <a:buChar char="v"/>
            </a:pPr>
            <a:r>
              <a:rPr lang="en-GB" sz="1800" dirty="0" smtClean="0">
                <a:latin typeface="Calibri" panose="020F0502020204030204" pitchFamily="34" charset="0"/>
              </a:rPr>
              <a:t>Proof </a:t>
            </a:r>
            <a:r>
              <a:rPr lang="en-GB" sz="1800" dirty="0">
                <a:latin typeface="Calibri" panose="020F0502020204030204" pitchFamily="34" charset="0"/>
              </a:rPr>
              <a:t>of payment, </a:t>
            </a:r>
            <a:endParaRPr lang="el-GR" sz="1800" dirty="0">
              <a:latin typeface="Calibri" panose="020F0502020204030204" pitchFamily="34" charset="0"/>
            </a:endParaRPr>
          </a:p>
          <a:p>
            <a:pPr marL="285750" indent="-285750">
              <a:buFont typeface="Wingdings" panose="05000000000000000000" pitchFamily="2" charset="2"/>
              <a:buChar char="v"/>
            </a:pPr>
            <a:endParaRPr lang="en-GB" sz="1800" dirty="0" smtClean="0">
              <a:latin typeface="Calibri" panose="020F0502020204030204" pitchFamily="34" charset="0"/>
            </a:endParaRPr>
          </a:p>
          <a:p>
            <a:pPr marL="285750" indent="-285750">
              <a:buFont typeface="Wingdings" panose="05000000000000000000" pitchFamily="2" charset="2"/>
              <a:buChar char="v"/>
            </a:pPr>
            <a:r>
              <a:rPr lang="en-GB" sz="1800" dirty="0" smtClean="0">
                <a:latin typeface="Calibri" panose="020F0502020204030204" pitchFamily="34" charset="0"/>
              </a:rPr>
              <a:t>Outputs </a:t>
            </a:r>
            <a:r>
              <a:rPr lang="en-GB" sz="1800" dirty="0">
                <a:latin typeface="Calibri" panose="020F0502020204030204" pitchFamily="34" charset="0"/>
              </a:rPr>
              <a:t>of the work of external experts or service deliverable</a:t>
            </a:r>
            <a:r>
              <a:rPr lang="en-GB" sz="1800" dirty="0" smtClean="0">
                <a:latin typeface="Calibri" panose="020F0502020204030204" pitchFamily="34" charset="0"/>
              </a:rPr>
              <a:t>.</a:t>
            </a:r>
          </a:p>
        </p:txBody>
      </p:sp>
    </p:spTree>
    <p:extLst>
      <p:ext uri="{BB962C8B-B14F-4D97-AF65-F5344CB8AC3E}">
        <p14:creationId xmlns:p14="http://schemas.microsoft.com/office/powerpoint/2010/main" val="29358775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20921"/>
            <a:ext cx="6840760" cy="461665"/>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1</a:t>
            </a:r>
            <a:r>
              <a:rPr lang="el-GR" altLang="el-GR" sz="2200" b="1" dirty="0" smtClean="0">
                <a:solidFill>
                  <a:srgbClr val="0F4F8F"/>
                </a:solidFill>
                <a:cs typeface="+mn-cs"/>
              </a:rPr>
              <a:t>. </a:t>
            </a:r>
            <a:r>
              <a:rPr lang="en-US" altLang="el-GR" sz="2400" b="1" dirty="0">
                <a:solidFill>
                  <a:srgbClr val="0F4F8F"/>
                </a:solidFill>
              </a:rPr>
              <a:t>LEGISLATION</a:t>
            </a:r>
            <a:endParaRPr lang="el-GR" altLang="el-GR" sz="2200" b="1" dirty="0">
              <a:solidFill>
                <a:srgbClr val="0F4F8F"/>
              </a:solidFill>
            </a:endParaRPr>
          </a:p>
        </p:txBody>
      </p:sp>
      <p:sp>
        <p:nvSpPr>
          <p:cNvPr id="3" name="Ορθογώνιο 2"/>
          <p:cNvSpPr/>
          <p:nvPr/>
        </p:nvSpPr>
        <p:spPr>
          <a:xfrm>
            <a:off x="683568" y="1844824"/>
            <a:ext cx="8003232" cy="4093428"/>
          </a:xfrm>
          <a:prstGeom prst="rect">
            <a:avLst/>
          </a:prstGeom>
        </p:spPr>
        <p:txBody>
          <a:bodyPr wrap="square">
            <a:spAutoFit/>
          </a:bodyPr>
          <a:lstStyle/>
          <a:p>
            <a:r>
              <a:rPr lang="en-US" sz="2000" dirty="0">
                <a:latin typeface="Calibri" panose="020F0502020204030204" pitchFamily="34" charset="0"/>
                <a:ea typeface="Tahoma" panose="020B0604030504040204" pitchFamily="34" charset="0"/>
                <a:cs typeface="Tahoma" panose="020B0604030504040204" pitchFamily="34" charset="0"/>
              </a:rPr>
              <a:t>1. Regulation</a:t>
            </a:r>
            <a:r>
              <a:rPr lang="el-GR" sz="2000" dirty="0">
                <a:latin typeface="Calibri" panose="020F0502020204030204" pitchFamily="34" charset="0"/>
                <a:ea typeface="Tahoma" panose="020B0604030504040204" pitchFamily="34" charset="0"/>
                <a:cs typeface="Tahoma" panose="020B0604030504040204" pitchFamily="34" charset="0"/>
              </a:rPr>
              <a:t> </a:t>
            </a:r>
            <a:r>
              <a:rPr lang="en-US" sz="2000" dirty="0">
                <a:latin typeface="Calibri" panose="020F0502020204030204" pitchFamily="34" charset="0"/>
                <a:ea typeface="Tahoma" panose="020B0604030504040204" pitchFamily="34" charset="0"/>
                <a:cs typeface="Tahoma" panose="020B0604030504040204" pitchFamily="34" charset="0"/>
              </a:rPr>
              <a:t>(EU) </a:t>
            </a:r>
            <a:r>
              <a:rPr lang="el-GR" sz="2000" dirty="0">
                <a:latin typeface="Calibri" panose="020F0502020204030204" pitchFamily="34" charset="0"/>
                <a:ea typeface="Tahoma" panose="020B0604030504040204" pitchFamily="34" charset="0"/>
                <a:cs typeface="Tahoma" panose="020B0604030504040204" pitchFamily="34" charset="0"/>
              </a:rPr>
              <a:t>1303/2013</a:t>
            </a:r>
            <a:r>
              <a:rPr lang="en-US" sz="2000" dirty="0">
                <a:latin typeface="Calibri" panose="020F0502020204030204" pitchFamily="34" charset="0"/>
                <a:ea typeface="Tahoma" panose="020B0604030504040204" pitchFamily="34" charset="0"/>
                <a:cs typeface="Tahoma" panose="020B0604030504040204" pitchFamily="34" charset="0"/>
              </a:rPr>
              <a:t>, Common Provisions,</a:t>
            </a:r>
            <a:endParaRPr lang="el-GR" sz="2000" dirty="0">
              <a:latin typeface="Calibri" panose="020F0502020204030204" pitchFamily="34" charset="0"/>
              <a:ea typeface="Tahoma" panose="020B0604030504040204" pitchFamily="34" charset="0"/>
              <a:cs typeface="Tahoma" panose="020B0604030504040204" pitchFamily="34" charset="0"/>
            </a:endParaRPr>
          </a:p>
          <a:p>
            <a:endParaRPr lang="el-GR" sz="2000" dirty="0">
              <a:latin typeface="Calibri" panose="020F0502020204030204" pitchFamily="34" charset="0"/>
              <a:ea typeface="Tahoma" panose="020B0604030504040204" pitchFamily="34" charset="0"/>
              <a:cs typeface="Tahoma" panose="020B0604030504040204" pitchFamily="34" charset="0"/>
            </a:endParaRPr>
          </a:p>
          <a:p>
            <a:r>
              <a:rPr lang="en-US" sz="2000" dirty="0">
                <a:latin typeface="Calibri" panose="020F0502020204030204" pitchFamily="34" charset="0"/>
                <a:ea typeface="Tahoma" panose="020B0604030504040204" pitchFamily="34" charset="0"/>
                <a:cs typeface="Tahoma" panose="020B0604030504040204" pitchFamily="34" charset="0"/>
              </a:rPr>
              <a:t>2. Regulation</a:t>
            </a:r>
            <a:r>
              <a:rPr lang="el-GR" sz="2000" dirty="0">
                <a:latin typeface="Calibri" panose="020F0502020204030204" pitchFamily="34" charset="0"/>
                <a:ea typeface="Tahoma" panose="020B0604030504040204" pitchFamily="34" charset="0"/>
                <a:cs typeface="Tahoma" panose="020B0604030504040204" pitchFamily="34" charset="0"/>
              </a:rPr>
              <a:t> </a:t>
            </a:r>
            <a:r>
              <a:rPr lang="en-US" sz="2000" dirty="0">
                <a:latin typeface="Calibri" panose="020F0502020204030204" pitchFamily="34" charset="0"/>
                <a:ea typeface="Tahoma" panose="020B0604030504040204" pitchFamily="34" charset="0"/>
                <a:cs typeface="Tahoma" panose="020B0604030504040204" pitchFamily="34" charset="0"/>
              </a:rPr>
              <a:t>(EU)</a:t>
            </a:r>
            <a:r>
              <a:rPr lang="el-GR" sz="2000" dirty="0">
                <a:latin typeface="Calibri" panose="020F0502020204030204" pitchFamily="34" charset="0"/>
                <a:ea typeface="Tahoma" panose="020B0604030504040204" pitchFamily="34" charset="0"/>
                <a:cs typeface="Tahoma" panose="020B0604030504040204" pitchFamily="34" charset="0"/>
              </a:rPr>
              <a:t> 1299/2013, </a:t>
            </a:r>
            <a:r>
              <a:rPr lang="en-GB" sz="2000" dirty="0">
                <a:latin typeface="Calibri" panose="020F0502020204030204" pitchFamily="34" charset="0"/>
                <a:ea typeface="Tahoma" panose="020B0604030504040204" pitchFamily="34" charset="0"/>
                <a:cs typeface="Tahoma" panose="020B0604030504040204" pitchFamily="34" charset="0"/>
              </a:rPr>
              <a:t>Specific Provisions for the support from the European Regional Development Fund to the European</a:t>
            </a:r>
            <a:r>
              <a:rPr lang="el-GR" sz="2000" dirty="0">
                <a:latin typeface="Calibri" panose="020F0502020204030204" pitchFamily="34" charset="0"/>
                <a:ea typeface="Tahoma" panose="020B0604030504040204" pitchFamily="34" charset="0"/>
                <a:cs typeface="Tahoma" panose="020B0604030504040204" pitchFamily="34" charset="0"/>
              </a:rPr>
              <a:t> Τ</a:t>
            </a:r>
            <a:r>
              <a:rPr lang="en-GB" sz="2000" dirty="0" err="1">
                <a:latin typeface="Calibri" panose="020F0502020204030204" pitchFamily="34" charset="0"/>
                <a:ea typeface="Tahoma" panose="020B0604030504040204" pitchFamily="34" charset="0"/>
                <a:cs typeface="Tahoma" panose="020B0604030504040204" pitchFamily="34" charset="0"/>
              </a:rPr>
              <a:t>erritorial</a:t>
            </a:r>
            <a:r>
              <a:rPr lang="en-GB" sz="2000" dirty="0">
                <a:latin typeface="Calibri" panose="020F0502020204030204" pitchFamily="34" charset="0"/>
                <a:ea typeface="Tahoma" panose="020B0604030504040204" pitchFamily="34" charset="0"/>
                <a:cs typeface="Tahoma" panose="020B0604030504040204" pitchFamily="34" charset="0"/>
              </a:rPr>
              <a:t> </a:t>
            </a:r>
            <a:r>
              <a:rPr lang="en-US" sz="2000" dirty="0">
                <a:latin typeface="Calibri" panose="020F0502020204030204" pitchFamily="34" charset="0"/>
                <a:ea typeface="Tahoma" panose="020B0604030504040204" pitchFamily="34" charset="0"/>
                <a:cs typeface="Tahoma" panose="020B0604030504040204" pitchFamily="34" charset="0"/>
              </a:rPr>
              <a:t>C</a:t>
            </a:r>
            <a:r>
              <a:rPr lang="en-GB" sz="2000" dirty="0">
                <a:latin typeface="Calibri" panose="020F0502020204030204" pitchFamily="34" charset="0"/>
                <a:ea typeface="Tahoma" panose="020B0604030504040204" pitchFamily="34" charset="0"/>
                <a:cs typeface="Tahoma" panose="020B0604030504040204" pitchFamily="34" charset="0"/>
              </a:rPr>
              <a:t>o-operation goal,</a:t>
            </a:r>
            <a:endParaRPr lang="el-GR" sz="2000" dirty="0">
              <a:latin typeface="Calibri" panose="020F0502020204030204" pitchFamily="34" charset="0"/>
              <a:ea typeface="Tahoma" panose="020B0604030504040204" pitchFamily="34" charset="0"/>
              <a:cs typeface="Tahoma" panose="020B0604030504040204" pitchFamily="34" charset="0"/>
            </a:endParaRPr>
          </a:p>
          <a:p>
            <a:endParaRPr lang="en-GB" sz="2000" b="1" dirty="0">
              <a:solidFill>
                <a:srgbClr val="000000"/>
              </a:solidFill>
              <a:latin typeface="Calibri" panose="020F0502020204030204" pitchFamily="34" charset="0"/>
            </a:endParaRPr>
          </a:p>
          <a:p>
            <a:r>
              <a:rPr lang="en-GB" sz="2000" dirty="0">
                <a:latin typeface="Calibri" panose="020F0502020204030204" pitchFamily="34" charset="0"/>
                <a:ea typeface="Tahoma" panose="020B0604030504040204" pitchFamily="34" charset="0"/>
                <a:cs typeface="Tahoma" panose="020B0604030504040204" pitchFamily="34" charset="0"/>
              </a:rPr>
              <a:t>3. Regulation (EU) 447/2014, Pre-accession assistance (IPA II)  </a:t>
            </a:r>
            <a:endParaRPr lang="el-GR" sz="2000" dirty="0">
              <a:latin typeface="Calibri" panose="020F0502020204030204" pitchFamily="34" charset="0"/>
              <a:ea typeface="Tahoma" panose="020B0604030504040204" pitchFamily="34" charset="0"/>
              <a:cs typeface="Tahoma" panose="020B0604030504040204" pitchFamily="34" charset="0"/>
            </a:endParaRPr>
          </a:p>
          <a:p>
            <a:endParaRPr lang="el-GR" sz="2000" dirty="0">
              <a:solidFill>
                <a:srgbClr val="000000"/>
              </a:solidFill>
              <a:latin typeface="Calibri" panose="020F0502020204030204" pitchFamily="34" charset="0"/>
              <a:ea typeface="Tahoma" panose="020B0604030504040204" pitchFamily="34" charset="0"/>
              <a:cs typeface="Tahoma" panose="020B0604030504040204" pitchFamily="34" charset="0"/>
            </a:endParaRPr>
          </a:p>
          <a:p>
            <a:r>
              <a:rPr lang="en-US" sz="2000" dirty="0">
                <a:latin typeface="Calibri" panose="020F0502020204030204" pitchFamily="34" charset="0"/>
                <a:ea typeface="Tahoma" panose="020B0604030504040204" pitchFamily="34" charset="0"/>
                <a:cs typeface="Tahoma" panose="020B0604030504040204" pitchFamily="34" charset="0"/>
              </a:rPr>
              <a:t>4. </a:t>
            </a:r>
            <a:r>
              <a:rPr lang="en-GB" sz="2000" dirty="0">
                <a:latin typeface="Calibri" panose="020F0502020204030204" pitchFamily="34" charset="0"/>
                <a:ea typeface="Tahoma" panose="020B0604030504040204" pitchFamily="34" charset="0"/>
                <a:cs typeface="Tahoma" panose="020B0604030504040204" pitchFamily="34" charset="0"/>
              </a:rPr>
              <a:t>Regulation (EU) 4</a:t>
            </a:r>
            <a:r>
              <a:rPr lang="el-GR" sz="2000" dirty="0">
                <a:latin typeface="Calibri" panose="020F0502020204030204" pitchFamily="34" charset="0"/>
                <a:ea typeface="Tahoma" panose="020B0604030504040204" pitchFamily="34" charset="0"/>
                <a:cs typeface="Tahoma" panose="020B0604030504040204" pitchFamily="34" charset="0"/>
              </a:rPr>
              <a:t>81</a:t>
            </a:r>
            <a:r>
              <a:rPr lang="en-GB" sz="2000" dirty="0">
                <a:latin typeface="Calibri" panose="020F0502020204030204" pitchFamily="34" charset="0"/>
                <a:ea typeface="Tahoma" panose="020B0604030504040204" pitchFamily="34" charset="0"/>
                <a:cs typeface="Tahoma" panose="020B0604030504040204" pitchFamily="34" charset="0"/>
              </a:rPr>
              <a:t>/2014</a:t>
            </a:r>
            <a:r>
              <a:rPr lang="el-GR" sz="2000" dirty="0">
                <a:latin typeface="Calibri" panose="020F0502020204030204" pitchFamily="34" charset="0"/>
                <a:ea typeface="Tahoma" panose="020B0604030504040204" pitchFamily="34" charset="0"/>
                <a:cs typeface="Tahoma" panose="020B0604030504040204" pitchFamily="34" charset="0"/>
              </a:rPr>
              <a:t>, </a:t>
            </a:r>
            <a:r>
              <a:rPr lang="en-US" sz="2000" dirty="0">
                <a:latin typeface="Calibri" panose="020F0502020204030204" pitchFamily="34" charset="0"/>
                <a:ea typeface="Tahoma" panose="020B0604030504040204" pitchFamily="34" charset="0"/>
                <a:cs typeface="Tahoma" panose="020B0604030504040204" pitchFamily="34" charset="0"/>
              </a:rPr>
              <a:t>eligibility of expenditure for Cooperation Programmes,</a:t>
            </a:r>
            <a:endParaRPr lang="el-GR" sz="2000" dirty="0">
              <a:latin typeface="Calibri" panose="020F0502020204030204" pitchFamily="34" charset="0"/>
              <a:ea typeface="Tahoma" panose="020B0604030504040204" pitchFamily="34" charset="0"/>
              <a:cs typeface="Tahoma" panose="020B0604030504040204" pitchFamily="34" charset="0"/>
            </a:endParaRPr>
          </a:p>
          <a:p>
            <a:endParaRPr lang="el-GR" sz="2000" dirty="0">
              <a:solidFill>
                <a:srgbClr val="000000"/>
              </a:solidFill>
              <a:latin typeface="Calibri" panose="020F0502020204030204" pitchFamily="34" charset="0"/>
              <a:ea typeface="Tahoma" panose="020B0604030504040204" pitchFamily="34" charset="0"/>
              <a:cs typeface="Tahoma" panose="020B0604030504040204" pitchFamily="34" charset="0"/>
            </a:endParaRPr>
          </a:p>
          <a:p>
            <a:r>
              <a:rPr lang="el-GR" sz="2000" dirty="0">
                <a:solidFill>
                  <a:srgbClr val="000000"/>
                </a:solidFill>
                <a:latin typeface="Calibri" panose="020F0502020204030204" pitchFamily="34" charset="0"/>
                <a:ea typeface="Tahoma" panose="020B0604030504040204" pitchFamily="34" charset="0"/>
                <a:cs typeface="Tahoma" panose="020B0604030504040204" pitchFamily="34" charset="0"/>
              </a:rPr>
              <a:t>5. </a:t>
            </a:r>
            <a:r>
              <a:rPr lang="en-US" sz="2000" dirty="0">
                <a:latin typeface="Calibri" panose="020F0502020204030204" pitchFamily="34" charset="0"/>
                <a:ea typeface="Tahoma" panose="020B0604030504040204" pitchFamily="34" charset="0"/>
                <a:cs typeface="Tahoma" panose="020B0604030504040204" pitchFamily="34" charset="0"/>
              </a:rPr>
              <a:t>European Commission Guidance for Member States on Management Verifications</a:t>
            </a:r>
            <a:r>
              <a:rPr lang="el-GR" sz="2000" dirty="0">
                <a:latin typeface="Calibri" panose="020F0502020204030204" pitchFamily="34" charset="0"/>
                <a:ea typeface="Tahoma" panose="020B0604030504040204" pitchFamily="34" charset="0"/>
                <a:cs typeface="Tahoma" panose="020B0604030504040204" pitchFamily="34" charset="0"/>
              </a:rPr>
              <a:t> </a:t>
            </a:r>
            <a:r>
              <a:rPr lang="en-US" sz="2000" dirty="0">
                <a:latin typeface="Calibri" panose="020F0502020204030204" pitchFamily="34" charset="0"/>
                <a:ea typeface="Tahoma" panose="020B0604030504040204" pitchFamily="34" charset="0"/>
                <a:cs typeface="Tahoma" panose="020B0604030504040204" pitchFamily="34" charset="0"/>
              </a:rPr>
              <a:t>(EGESIF 14_12 final 2015</a:t>
            </a:r>
            <a:r>
              <a:rPr lang="el-GR" sz="2000" dirty="0">
                <a:latin typeface="Calibri" panose="020F0502020204030204" pitchFamily="34" charset="0"/>
                <a:ea typeface="Tahoma" panose="020B0604030504040204" pitchFamily="34" charset="0"/>
                <a:cs typeface="Tahoma" panose="020B0604030504040204" pitchFamily="34" charset="0"/>
              </a:rPr>
              <a:t>).</a:t>
            </a:r>
            <a:endParaRPr lang="el-GR" sz="2000" dirty="0">
              <a:solidFill>
                <a:srgbClr val="000000"/>
              </a:solidFill>
              <a:latin typeface="Calibri" panose="020F0502020204030204" pitchFamily="34" charset="0"/>
              <a:ea typeface="Tahoma" panose="020B0604030504040204" pitchFamily="34" charset="0"/>
              <a:cs typeface="Tahoma" panose="020B060403050404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404110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a:t>
            </a:r>
            <a:r>
              <a:rPr lang="en-US" altLang="el-GR" sz="2200" b="1" dirty="0" smtClean="0">
                <a:solidFill>
                  <a:srgbClr val="0F4F8F"/>
                </a:solidFill>
                <a:cs typeface="+mn-cs"/>
              </a:rPr>
              <a:t>9</a:t>
            </a:r>
            <a:r>
              <a:rPr lang="el-GR" altLang="el-GR" sz="2200" b="1" dirty="0" smtClean="0">
                <a:solidFill>
                  <a:srgbClr val="0F4F8F"/>
                </a:solidFill>
                <a:cs typeface="+mn-cs"/>
              </a:rPr>
              <a:t>/22)</a:t>
            </a:r>
            <a:endParaRPr lang="el-GR" altLang="el-GR" sz="2200" b="1" dirty="0">
              <a:solidFill>
                <a:srgbClr val="0F4F8F"/>
              </a:solidFill>
            </a:endParaRPr>
          </a:p>
        </p:txBody>
      </p:sp>
      <p:sp>
        <p:nvSpPr>
          <p:cNvPr id="3" name="Ορθογώνιο 2"/>
          <p:cNvSpPr/>
          <p:nvPr/>
        </p:nvSpPr>
        <p:spPr>
          <a:xfrm>
            <a:off x="251520" y="1700808"/>
            <a:ext cx="8640960" cy="4480201"/>
          </a:xfrm>
          <a:prstGeom prst="rect">
            <a:avLst/>
          </a:prstGeom>
        </p:spPr>
        <p:txBody>
          <a:bodyPr wrap="square">
            <a:spAutoFit/>
          </a:bodyPr>
          <a:lstStyle/>
          <a:p>
            <a:pPr>
              <a:lnSpc>
                <a:spcPct val="114000"/>
              </a:lnSpc>
              <a:spcAft>
                <a:spcPts val="1000"/>
              </a:spcAft>
            </a:pPr>
            <a:r>
              <a:rPr lang="el-GR" sz="2000" b="1" dirty="0">
                <a:latin typeface="Calibri" panose="020F0502020204030204" pitchFamily="34" charset="0"/>
              </a:rPr>
              <a:t>6</a:t>
            </a:r>
            <a:r>
              <a:rPr lang="el-GR" sz="2000" b="1" dirty="0" smtClean="0">
                <a:latin typeface="Calibri" panose="020F0502020204030204" pitchFamily="34" charset="0"/>
              </a:rPr>
              <a:t>. </a:t>
            </a:r>
            <a:r>
              <a:rPr lang="en-US" sz="2000" b="1" dirty="0" smtClean="0">
                <a:latin typeface="Calibri" panose="020F0502020204030204" pitchFamily="34" charset="0"/>
              </a:rPr>
              <a:t>Infrastructure </a:t>
            </a:r>
            <a:endParaRPr lang="el-GR" sz="2000" dirty="0">
              <a:latin typeface="Calibri" panose="020F0502020204030204" pitchFamily="34" charset="0"/>
            </a:endParaRPr>
          </a:p>
          <a:p>
            <a:r>
              <a:rPr lang="en-US" sz="1800" dirty="0">
                <a:latin typeface="Calibri" panose="020F0502020204030204" pitchFamily="34" charset="0"/>
              </a:rPr>
              <a:t>Covers costs related to investments in infrastructure that </a:t>
            </a:r>
            <a:r>
              <a:rPr lang="en-US" sz="1800" dirty="0" smtClean="0">
                <a:latin typeface="Calibri" panose="020F0502020204030204" pitchFamily="34" charset="0"/>
              </a:rPr>
              <a:t>do not </a:t>
            </a:r>
            <a:r>
              <a:rPr lang="en-US" sz="1800" dirty="0">
                <a:latin typeface="Calibri" panose="020F0502020204030204" pitchFamily="34" charset="0"/>
              </a:rPr>
              <a:t>fall into the scope of other budget lines</a:t>
            </a:r>
            <a:r>
              <a:rPr lang="en-US" sz="1800" dirty="0" smtClean="0">
                <a:latin typeface="Calibri" panose="020F0502020204030204" pitchFamily="34" charset="0"/>
              </a:rPr>
              <a:t>. The necessary studies, allowances must be met.</a:t>
            </a:r>
            <a:endParaRPr lang="en-US" sz="1800" dirty="0">
              <a:latin typeface="Calibri" panose="020F0502020204030204" pitchFamily="34" charset="0"/>
            </a:endParaRPr>
          </a:p>
          <a:p>
            <a:endParaRPr lang="en-US" sz="1800" dirty="0" smtClean="0">
              <a:latin typeface="Calibri" panose="020F0502020204030204" pitchFamily="34" charset="0"/>
            </a:endParaRPr>
          </a:p>
          <a:p>
            <a:pPr marL="285750" indent="-285750">
              <a:buFont typeface="Wingdings" panose="05000000000000000000" pitchFamily="2" charset="2"/>
              <a:buChar char="Ø"/>
            </a:pPr>
            <a:r>
              <a:rPr lang="en-US" sz="1800" dirty="0" smtClean="0">
                <a:latin typeface="Calibri" panose="020F0502020204030204" pitchFamily="34" charset="0"/>
              </a:rPr>
              <a:t>This </a:t>
            </a:r>
            <a:r>
              <a:rPr lang="en-US" sz="1800" dirty="0">
                <a:latin typeface="Calibri" panose="020F0502020204030204" pitchFamily="34" charset="0"/>
              </a:rPr>
              <a:t>includes costs for example; site preparation, delivery</a:t>
            </a:r>
            <a:r>
              <a:rPr lang="en-US" sz="1800" dirty="0" smtClean="0">
                <a:latin typeface="Calibri" panose="020F0502020204030204" pitchFamily="34" charset="0"/>
              </a:rPr>
              <a:t>, handling</a:t>
            </a:r>
            <a:r>
              <a:rPr lang="en-US" sz="1800" dirty="0">
                <a:latin typeface="Calibri" panose="020F0502020204030204" pitchFamily="34" charset="0"/>
              </a:rPr>
              <a:t>, installation, </a:t>
            </a:r>
            <a:r>
              <a:rPr lang="en-US" sz="1800" dirty="0" smtClean="0">
                <a:latin typeface="Calibri" panose="020F0502020204030204" pitchFamily="34" charset="0"/>
              </a:rPr>
              <a:t>renovation</a:t>
            </a:r>
            <a:r>
              <a:rPr lang="en-US" sz="1800" dirty="0">
                <a:latin typeface="Calibri" panose="020F0502020204030204" pitchFamily="34" charset="0"/>
              </a:rPr>
              <a:t>, and purchase of land, </a:t>
            </a:r>
            <a:r>
              <a:rPr lang="en-US" sz="1800" dirty="0" smtClean="0">
                <a:latin typeface="Calibri" panose="020F0502020204030204" pitchFamily="34" charset="0"/>
              </a:rPr>
              <a:t>when </a:t>
            </a:r>
            <a:r>
              <a:rPr lang="en-GB" sz="1800" dirty="0" smtClean="0">
                <a:latin typeface="Calibri" panose="020F0502020204030204" pitchFamily="34" charset="0"/>
              </a:rPr>
              <a:t>applicable.</a:t>
            </a:r>
          </a:p>
          <a:p>
            <a:endParaRPr lang="en-US" sz="1800" dirty="0" smtClean="0">
              <a:latin typeface="Calibri" panose="020F0502020204030204" pitchFamily="34" charset="0"/>
            </a:endParaRPr>
          </a:p>
          <a:p>
            <a:r>
              <a:rPr lang="en-GB" sz="1800" dirty="0">
                <a:latin typeface="Calibri" panose="020F0502020204030204" pitchFamily="34" charset="0"/>
              </a:rPr>
              <a:t>The following documents must be available for control </a:t>
            </a:r>
            <a:r>
              <a:rPr lang="en-GB" sz="1800" dirty="0" smtClean="0">
                <a:latin typeface="Calibri" panose="020F0502020204030204" pitchFamily="34" charset="0"/>
              </a:rPr>
              <a:t>purposes:</a:t>
            </a:r>
          </a:p>
          <a:p>
            <a:r>
              <a:rPr lang="el-GR" sz="1800" dirty="0" smtClean="0">
                <a:latin typeface="Calibri" panose="020F0502020204030204" pitchFamily="34" charset="0"/>
              </a:rPr>
              <a:t> </a:t>
            </a:r>
            <a:endParaRPr lang="el-GR" sz="1800" dirty="0">
              <a:latin typeface="Calibri" panose="020F0502020204030204" pitchFamily="34" charset="0"/>
            </a:endParaRPr>
          </a:p>
          <a:p>
            <a:pPr>
              <a:spcAft>
                <a:spcPts val="800"/>
              </a:spcAft>
            </a:pPr>
            <a:r>
              <a:rPr lang="el-GR" sz="1800" dirty="0">
                <a:latin typeface="Calibri" panose="020F0502020204030204" pitchFamily="34" charset="0"/>
              </a:rPr>
              <a:t>1</a:t>
            </a:r>
            <a:r>
              <a:rPr lang="el-GR" sz="1800" dirty="0" smtClean="0">
                <a:latin typeface="Calibri" panose="020F0502020204030204" pitchFamily="34" charset="0"/>
              </a:rPr>
              <a:t>. </a:t>
            </a:r>
            <a:r>
              <a:rPr lang="en-US" sz="1800" dirty="0" smtClean="0">
                <a:latin typeface="Calibri" panose="020F0502020204030204" pitchFamily="34" charset="0"/>
              </a:rPr>
              <a:t>Contracts and other related documentation</a:t>
            </a:r>
            <a:r>
              <a:rPr lang="el-GR" sz="1800" dirty="0" smtClean="0">
                <a:latin typeface="Calibri" panose="020F0502020204030204" pitchFamily="34" charset="0"/>
              </a:rPr>
              <a:t> (</a:t>
            </a:r>
            <a:r>
              <a:rPr lang="en-US" sz="1800" dirty="0" smtClean="0">
                <a:latin typeface="Calibri" panose="020F0502020204030204" pitchFamily="34" charset="0"/>
              </a:rPr>
              <a:t>tender procedures, Selection committee decisions etc.</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l-GR" sz="1800" dirty="0" smtClean="0">
                <a:latin typeface="Calibri" panose="020F0502020204030204" pitchFamily="34" charset="0"/>
              </a:rPr>
              <a:t>2.</a:t>
            </a:r>
            <a:r>
              <a:rPr lang="en-US" sz="1800" dirty="0" smtClean="0">
                <a:latin typeface="Calibri" panose="020F0502020204030204" pitchFamily="34" charset="0"/>
              </a:rPr>
              <a:t> Invoices and / or other documentation ensuring the works in progress</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n-US" sz="1800" dirty="0">
                <a:latin typeface="Calibri" panose="020F0502020204030204" pitchFamily="34" charset="0"/>
              </a:rPr>
              <a:t>3</a:t>
            </a:r>
            <a:r>
              <a:rPr lang="el-GR" sz="1800" dirty="0" smtClean="0">
                <a:latin typeface="Calibri" panose="020F0502020204030204" pitchFamily="34" charset="0"/>
              </a:rPr>
              <a:t>. </a:t>
            </a:r>
            <a:r>
              <a:rPr lang="en-GB" sz="1800" dirty="0">
                <a:latin typeface="Calibri" panose="020F0502020204030204" pitchFamily="34" charset="0"/>
              </a:rPr>
              <a:t>Proof of payment</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n-US" sz="1800" dirty="0" smtClean="0">
                <a:latin typeface="Calibri" panose="020F0502020204030204" pitchFamily="34" charset="0"/>
              </a:rPr>
              <a:t>4</a:t>
            </a:r>
            <a:r>
              <a:rPr lang="el-GR" sz="1800" dirty="0" smtClean="0">
                <a:latin typeface="Calibri" panose="020F0502020204030204" pitchFamily="34" charset="0"/>
              </a:rPr>
              <a:t>. </a:t>
            </a:r>
            <a:r>
              <a:rPr lang="en-US" sz="1800" dirty="0" smtClean="0">
                <a:latin typeface="Calibri" panose="020F0502020204030204" pitchFamily="34" charset="0"/>
              </a:rPr>
              <a:t>The necessary environmental studies and licenses</a:t>
            </a:r>
            <a:r>
              <a:rPr lang="el-GR" sz="1800" dirty="0" smtClean="0">
                <a:latin typeface="Calibri" panose="020F0502020204030204" pitchFamily="34" charset="0"/>
              </a:rPr>
              <a:t>.</a:t>
            </a:r>
            <a:endParaRPr lang="el-GR" sz="18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850253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rPr>
              <a:t>2. ELIGIBILITY OF EXPENDITURE</a:t>
            </a:r>
            <a:r>
              <a:rPr lang="el-GR" altLang="el-GR" sz="2200" b="1" dirty="0" smtClean="0">
                <a:solidFill>
                  <a:srgbClr val="0F4F8F"/>
                </a:solidFill>
              </a:rPr>
              <a:t> (</a:t>
            </a:r>
            <a:r>
              <a:rPr lang="en-US" altLang="el-GR" sz="2200" b="1" dirty="0" smtClean="0">
                <a:solidFill>
                  <a:srgbClr val="0F4F8F"/>
                </a:solidFill>
              </a:rPr>
              <a:t>20</a:t>
            </a:r>
            <a:r>
              <a:rPr lang="el-GR" altLang="el-GR" sz="2200" b="1" dirty="0" smtClean="0">
                <a:solidFill>
                  <a:srgbClr val="0F4F8F"/>
                </a:solidFill>
              </a:rPr>
              <a:t>/22)</a:t>
            </a:r>
            <a:endParaRPr lang="el-GR" altLang="el-GR" sz="2200" b="1" dirty="0">
              <a:solidFill>
                <a:srgbClr val="0F4F8F"/>
              </a:solidFill>
            </a:endParaRPr>
          </a:p>
        </p:txBody>
      </p:sp>
      <p:sp>
        <p:nvSpPr>
          <p:cNvPr id="3" name="Ορθογώνιο 2"/>
          <p:cNvSpPr/>
          <p:nvPr/>
        </p:nvSpPr>
        <p:spPr>
          <a:xfrm>
            <a:off x="611560" y="1844824"/>
            <a:ext cx="8075240" cy="3953775"/>
          </a:xfrm>
          <a:prstGeom prst="rect">
            <a:avLst/>
          </a:prstGeom>
        </p:spPr>
        <p:txBody>
          <a:bodyPr wrap="square">
            <a:spAutoFit/>
          </a:bodyPr>
          <a:lstStyle/>
          <a:p>
            <a:pPr>
              <a:lnSpc>
                <a:spcPct val="114000"/>
              </a:lnSpc>
              <a:spcAft>
                <a:spcPts val="1000"/>
              </a:spcAft>
            </a:pPr>
            <a:r>
              <a:rPr lang="en-US" altLang="el-GR" sz="2000" b="1" dirty="0" smtClean="0">
                <a:latin typeface="Calibri" panose="020F0502020204030204" pitchFamily="34" charset="0"/>
              </a:rPr>
              <a:t>V.A.T</a:t>
            </a:r>
            <a:r>
              <a:rPr lang="en-US" altLang="el-GR" sz="2000" b="1" dirty="0">
                <a:latin typeface="Calibri" panose="020F0502020204030204" pitchFamily="34" charset="0"/>
              </a:rPr>
              <a:t>.</a:t>
            </a:r>
            <a:endParaRPr lang="en-US" sz="2000" dirty="0" smtClean="0">
              <a:latin typeface="Calibri" panose="020F0502020204030204" pitchFamily="34" charset="0"/>
            </a:endParaRPr>
          </a:p>
          <a:p>
            <a:pPr>
              <a:lnSpc>
                <a:spcPct val="114000"/>
              </a:lnSpc>
              <a:spcAft>
                <a:spcPts val="1000"/>
              </a:spcAft>
            </a:pPr>
            <a:r>
              <a:rPr lang="en-GB" sz="1800" dirty="0">
                <a:latin typeface="Calibri" panose="020F0502020204030204" pitchFamily="34" charset="0"/>
              </a:rPr>
              <a:t>In accordance with Regulation (EU) No 1303/2013 Article 69 (3), VAT is not eligible except in the case where VAT is non-recoverable under national VAT legislation. In practice, if a partner can recover VAT (regardless whether he actually does or not), all expenditure reported to the programme has to be reported without VAT.</a:t>
            </a:r>
            <a:r>
              <a:rPr lang="en-US" sz="1800" dirty="0" smtClean="0">
                <a:latin typeface="Calibri" panose="020F0502020204030204" pitchFamily="34" charset="0"/>
              </a:rPr>
              <a:t> </a:t>
            </a:r>
          </a:p>
          <a:p>
            <a:pPr>
              <a:lnSpc>
                <a:spcPct val="114000"/>
              </a:lnSpc>
              <a:spcAft>
                <a:spcPts val="1000"/>
              </a:spcAft>
            </a:pPr>
            <a:r>
              <a:rPr lang="en-US" sz="1800" dirty="0" smtClean="0">
                <a:latin typeface="Calibri" panose="020F0502020204030204" pitchFamily="34" charset="0"/>
                <a:ea typeface="Tahoma" panose="020B0604030504040204" pitchFamily="34" charset="0"/>
                <a:cs typeface="Tahoma" panose="020B0604030504040204" pitchFamily="34" charset="0"/>
              </a:rPr>
              <a:t>However, there are certain cases whereby specific activities can be excluded from VAT recovery.</a:t>
            </a:r>
            <a:endParaRPr lang="el-GR" sz="1800" dirty="0" smtClean="0">
              <a:latin typeface="Calibri" panose="020F0502020204030204" pitchFamily="34" charset="0"/>
              <a:ea typeface="Tahoma" panose="020B0604030504040204" pitchFamily="34" charset="0"/>
              <a:cs typeface="Tahoma" panose="020B0604030504040204" pitchFamily="34" charset="0"/>
            </a:endParaRPr>
          </a:p>
          <a:p>
            <a:endParaRPr lang="el-GR" sz="1800" i="1" dirty="0" smtClean="0">
              <a:latin typeface="Calibri" panose="020F0502020204030204" pitchFamily="34" charset="0"/>
              <a:ea typeface="Tahoma" panose="020B0604030504040204" pitchFamily="34" charset="0"/>
              <a:cs typeface="Tahoma" panose="020B0604030504040204" pitchFamily="34" charset="0"/>
            </a:endParaRPr>
          </a:p>
          <a:p>
            <a:endParaRPr lang="el-GR" sz="1800" dirty="0">
              <a:latin typeface="Calibri" panose="020F0502020204030204" pitchFamily="34" charset="0"/>
              <a:ea typeface="Tahoma" panose="020B0604030504040204" pitchFamily="34" charset="0"/>
              <a:cs typeface="Tahoma" panose="020B0604030504040204" pitchFamily="34" charset="0"/>
            </a:endParaRPr>
          </a:p>
          <a:p>
            <a:endParaRPr lang="en-US" sz="2200" i="1" dirty="0">
              <a:solidFill>
                <a:srgbClr val="000000"/>
              </a:solidFill>
              <a:latin typeface="Calibri" panose="020F0502020204030204" pitchFamily="34" charset="0"/>
              <a:ea typeface="Tahoma" panose="020B0604030504040204" pitchFamily="34" charset="0"/>
              <a:cs typeface="Tahoma" panose="020B0604030504040204" pitchFamily="34" charset="0"/>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850253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rPr>
              <a:t>2. ELIGIBILITY OF EXPENDITURE</a:t>
            </a:r>
            <a:r>
              <a:rPr lang="el-GR" altLang="el-GR" sz="2200" b="1" dirty="0" smtClean="0">
                <a:solidFill>
                  <a:srgbClr val="0F4F8F"/>
                </a:solidFill>
              </a:rPr>
              <a:t> (</a:t>
            </a:r>
            <a:r>
              <a:rPr lang="en-US" altLang="el-GR" sz="2200" b="1" dirty="0" smtClean="0">
                <a:solidFill>
                  <a:srgbClr val="0F4F8F"/>
                </a:solidFill>
              </a:rPr>
              <a:t>21</a:t>
            </a:r>
            <a:r>
              <a:rPr lang="el-GR" altLang="el-GR" sz="2200" b="1" dirty="0" smtClean="0">
                <a:solidFill>
                  <a:srgbClr val="0F4F8F"/>
                </a:solidFill>
              </a:rPr>
              <a:t>/22)</a:t>
            </a:r>
            <a:endParaRPr lang="el-GR" altLang="el-GR" sz="2200" b="1" dirty="0">
              <a:solidFill>
                <a:srgbClr val="0F4F8F"/>
              </a:solidFill>
            </a:endParaRPr>
          </a:p>
        </p:txBody>
      </p:sp>
      <p:sp>
        <p:nvSpPr>
          <p:cNvPr id="3" name="Ορθογώνιο 2"/>
          <p:cNvSpPr/>
          <p:nvPr/>
        </p:nvSpPr>
        <p:spPr>
          <a:xfrm>
            <a:off x="611560" y="1844824"/>
            <a:ext cx="8075240" cy="3825534"/>
          </a:xfrm>
          <a:prstGeom prst="rect">
            <a:avLst/>
          </a:prstGeom>
        </p:spPr>
        <p:txBody>
          <a:bodyPr wrap="square">
            <a:spAutoFit/>
          </a:bodyPr>
          <a:lstStyle/>
          <a:p>
            <a:pPr>
              <a:lnSpc>
                <a:spcPct val="114000"/>
              </a:lnSpc>
              <a:spcAft>
                <a:spcPts val="1000"/>
              </a:spcAft>
            </a:pPr>
            <a:r>
              <a:rPr lang="en-GB" sz="2000" b="1" dirty="0">
                <a:latin typeface="Calibri" panose="020F0502020204030204" pitchFamily="34" charset="0"/>
              </a:rPr>
              <a:t>Net </a:t>
            </a:r>
            <a:r>
              <a:rPr lang="en-GB" sz="2000" b="1" dirty="0" smtClean="0">
                <a:latin typeface="Calibri" panose="020F0502020204030204" pitchFamily="34" charset="0"/>
              </a:rPr>
              <a:t>revenues</a:t>
            </a:r>
          </a:p>
          <a:p>
            <a:pPr>
              <a:lnSpc>
                <a:spcPct val="114000"/>
              </a:lnSpc>
              <a:spcAft>
                <a:spcPts val="1000"/>
              </a:spcAft>
            </a:pPr>
            <a:r>
              <a:rPr lang="en-GB" sz="1800" dirty="0">
                <a:latin typeface="Calibri" panose="020F0502020204030204" pitchFamily="34" charset="0"/>
              </a:rPr>
              <a:t>In accordance with Regulation (EU) No 1303/2013 Articles 61 and 65, if a project generates net revenue for example through services, conference participation fees, sales of brochures or books, it must be deducted from eligible costs in full or pro-rata depending on whether it was generated entirely or only partly by the co-financed project. The ERDF funding is calculated on the basis of the total cost after deduction of any net revenue</a:t>
            </a:r>
            <a:r>
              <a:rPr lang="en-GB" sz="1800" dirty="0" smtClean="0">
                <a:latin typeface="Calibri" panose="020F0502020204030204" pitchFamily="34" charset="0"/>
              </a:rPr>
              <a:t>.</a:t>
            </a:r>
            <a:r>
              <a:rPr lang="en-US" sz="1800" dirty="0" smtClean="0">
                <a:latin typeface="Calibri" panose="020F0502020204030204" pitchFamily="34" charset="0"/>
              </a:rPr>
              <a:t> </a:t>
            </a:r>
            <a:endParaRPr lang="el-GR" sz="1800" dirty="0" smtClean="0">
              <a:latin typeface="Calibri" panose="020F0502020204030204" pitchFamily="34" charset="0"/>
              <a:ea typeface="Tahoma" panose="020B0604030504040204" pitchFamily="34" charset="0"/>
              <a:cs typeface="Tahoma" panose="020B0604030504040204" pitchFamily="34" charset="0"/>
            </a:endParaRPr>
          </a:p>
          <a:p>
            <a:endParaRPr lang="el-GR" sz="1800" i="1" dirty="0" smtClean="0">
              <a:latin typeface="Calibri" panose="020F0502020204030204" pitchFamily="34" charset="0"/>
              <a:ea typeface="Tahoma" panose="020B0604030504040204" pitchFamily="34" charset="0"/>
              <a:cs typeface="Tahoma" panose="020B0604030504040204" pitchFamily="34" charset="0"/>
            </a:endParaRPr>
          </a:p>
          <a:p>
            <a:endParaRPr lang="el-GR" sz="1800" dirty="0">
              <a:latin typeface="Calibri" panose="020F0502020204030204" pitchFamily="34" charset="0"/>
              <a:ea typeface="Tahoma" panose="020B0604030504040204" pitchFamily="34" charset="0"/>
              <a:cs typeface="Tahoma" panose="020B0604030504040204" pitchFamily="34" charset="0"/>
            </a:endParaRPr>
          </a:p>
          <a:p>
            <a:endParaRPr lang="en-US" sz="2200" i="1" dirty="0">
              <a:solidFill>
                <a:srgbClr val="000000"/>
              </a:solidFill>
              <a:latin typeface="Calibri" panose="020F0502020204030204" pitchFamily="34" charset="0"/>
              <a:ea typeface="Tahoma" panose="020B0604030504040204" pitchFamily="34" charset="0"/>
              <a:cs typeface="Tahoma" panose="020B0604030504040204" pitchFamily="34" charset="0"/>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2305708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ELIGIBILITY OF EXPENDITURE</a:t>
            </a:r>
            <a:r>
              <a:rPr lang="el-GR" altLang="el-GR" sz="2200" b="1" dirty="0" smtClean="0">
                <a:solidFill>
                  <a:srgbClr val="0F4F8F"/>
                </a:solidFill>
                <a:cs typeface="+mn-cs"/>
              </a:rPr>
              <a:t> (22/22)</a:t>
            </a:r>
            <a:endParaRPr lang="el-GR" altLang="el-GR" sz="2200" b="1" dirty="0">
              <a:solidFill>
                <a:srgbClr val="0F4F8F"/>
              </a:solidFill>
            </a:endParaRPr>
          </a:p>
        </p:txBody>
      </p:sp>
      <p:sp>
        <p:nvSpPr>
          <p:cNvPr id="3" name="Ορθογώνιο 2"/>
          <p:cNvSpPr/>
          <p:nvPr/>
        </p:nvSpPr>
        <p:spPr>
          <a:xfrm>
            <a:off x="467544" y="1844824"/>
            <a:ext cx="8219256" cy="3592458"/>
          </a:xfrm>
          <a:prstGeom prst="rect">
            <a:avLst/>
          </a:prstGeom>
        </p:spPr>
        <p:txBody>
          <a:bodyPr wrap="square">
            <a:spAutoFit/>
          </a:bodyPr>
          <a:lstStyle/>
          <a:p>
            <a:pPr>
              <a:lnSpc>
                <a:spcPct val="114000"/>
              </a:lnSpc>
              <a:spcAft>
                <a:spcPts val="1000"/>
              </a:spcAft>
            </a:pPr>
            <a:r>
              <a:rPr lang="en-US" sz="2000" b="1" dirty="0" smtClean="0">
                <a:latin typeface="Calibri" panose="020F0502020204030204" pitchFamily="34" charset="0"/>
              </a:rPr>
              <a:t>Double financing</a:t>
            </a:r>
            <a:endParaRPr lang="el-GR" sz="2000" dirty="0">
              <a:latin typeface="Calibri" panose="020F0502020204030204" pitchFamily="34" charset="0"/>
            </a:endParaRPr>
          </a:p>
          <a:p>
            <a:pPr>
              <a:lnSpc>
                <a:spcPct val="114000"/>
              </a:lnSpc>
              <a:spcAft>
                <a:spcPts val="1000"/>
              </a:spcAft>
            </a:pPr>
            <a:r>
              <a:rPr lang="en-US" sz="1800" dirty="0" smtClean="0">
                <a:latin typeface="Calibri" panose="020F0502020204030204" pitchFamily="34" charset="0"/>
              </a:rPr>
              <a:t>The aim of the First Level Control is to verify that the specific expenditure is not financed by any other source, national or co-financed</a:t>
            </a:r>
            <a:r>
              <a:rPr lang="el-GR" sz="1800" dirty="0" smtClean="0">
                <a:latin typeface="Calibri" panose="020F0502020204030204" pitchFamily="34" charset="0"/>
              </a:rPr>
              <a:t>. </a:t>
            </a:r>
            <a:r>
              <a:rPr lang="en-GB" sz="1800" dirty="0" smtClean="0">
                <a:latin typeface="Calibri" panose="020F0502020204030204" pitchFamily="34" charset="0"/>
              </a:rPr>
              <a:t>In order to ensure the non double financing,</a:t>
            </a:r>
            <a:r>
              <a:rPr lang="en-US" sz="1800" dirty="0" smtClean="0">
                <a:latin typeface="Calibri" panose="020F0502020204030204" pitchFamily="34" charset="0"/>
              </a:rPr>
              <a:t> the FLC should</a:t>
            </a:r>
            <a:r>
              <a:rPr lang="el-GR" sz="1800" dirty="0" smtClean="0">
                <a:latin typeface="Calibri" panose="020F0502020204030204" pitchFamily="34" charset="0"/>
              </a:rPr>
              <a:t>:</a:t>
            </a:r>
            <a:endParaRPr lang="el-GR" sz="1800" dirty="0">
              <a:latin typeface="Calibri" panose="020F0502020204030204" pitchFamily="34" charset="0"/>
            </a:endParaRPr>
          </a:p>
          <a:p>
            <a:pPr>
              <a:lnSpc>
                <a:spcPct val="114000"/>
              </a:lnSpc>
              <a:spcAft>
                <a:spcPts val="1000"/>
              </a:spcAft>
            </a:pPr>
            <a:r>
              <a:rPr lang="el-GR" sz="1800" dirty="0" smtClean="0">
                <a:latin typeface="Calibri" panose="020F0502020204030204" pitchFamily="34" charset="0"/>
              </a:rPr>
              <a:t>• </a:t>
            </a:r>
            <a:r>
              <a:rPr lang="en-GB" sz="1800" dirty="0" smtClean="0">
                <a:latin typeface="Calibri" panose="020F0502020204030204" pitchFamily="34" charset="0"/>
              </a:rPr>
              <a:t>Check that </a:t>
            </a:r>
            <a:r>
              <a:rPr lang="en-US" sz="1800" dirty="0" smtClean="0">
                <a:latin typeface="Calibri" panose="020F0502020204030204" pitchFamily="34" charset="0"/>
              </a:rPr>
              <a:t>all original documents are singed by the beneficiary. The official name of the Programme and the project’s acronym</a:t>
            </a:r>
            <a:r>
              <a:rPr lang="en-US" sz="1800" dirty="0">
                <a:latin typeface="Calibri" panose="020F0502020204030204" pitchFamily="34" charset="0"/>
              </a:rPr>
              <a:t>, must </a:t>
            </a:r>
            <a:r>
              <a:rPr lang="en-US" sz="1800" dirty="0" smtClean="0">
                <a:latin typeface="Calibri" panose="020F0502020204030204" pitchFamily="34" charset="0"/>
              </a:rPr>
              <a:t>be </a:t>
            </a:r>
            <a:r>
              <a:rPr lang="en-US" sz="1800" dirty="0">
                <a:latin typeface="Calibri" panose="020F0502020204030204" pitchFamily="34" charset="0"/>
              </a:rPr>
              <a:t>indicated on all </a:t>
            </a:r>
            <a:r>
              <a:rPr lang="en-US" sz="1800" dirty="0" smtClean="0">
                <a:latin typeface="Calibri" panose="020F0502020204030204" pitchFamily="34" charset="0"/>
              </a:rPr>
              <a:t>documents</a:t>
            </a:r>
            <a:r>
              <a:rPr lang="el-GR" sz="1800" dirty="0" smtClean="0">
                <a:latin typeface="Calibri" panose="020F0502020204030204" pitchFamily="34" charset="0"/>
              </a:rPr>
              <a:t>. </a:t>
            </a:r>
            <a:endParaRPr lang="el-GR" sz="1800" dirty="0">
              <a:latin typeface="Calibri" panose="020F0502020204030204" pitchFamily="34" charset="0"/>
            </a:endParaRPr>
          </a:p>
          <a:p>
            <a:r>
              <a:rPr lang="el-GR" sz="1800" dirty="0" smtClean="0">
                <a:latin typeface="Calibri" panose="020F0502020204030204" pitchFamily="34" charset="0"/>
              </a:rPr>
              <a:t>• </a:t>
            </a:r>
            <a:r>
              <a:rPr lang="en-GB" sz="1800" dirty="0">
                <a:latin typeface="Calibri" panose="020F0502020204030204" pitchFamily="34" charset="0"/>
              </a:rPr>
              <a:t>Check that </a:t>
            </a:r>
            <a:r>
              <a:rPr lang="en-GB" sz="1800" dirty="0" smtClean="0">
                <a:latin typeface="Calibri" panose="020F0502020204030204" pitchFamily="34" charset="0"/>
              </a:rPr>
              <a:t>t</a:t>
            </a:r>
            <a:r>
              <a:rPr lang="en-US" sz="1800" dirty="0" smtClean="0">
                <a:latin typeface="Calibri" panose="020F0502020204030204" pitchFamily="34" charset="0"/>
              </a:rPr>
              <a:t>he </a:t>
            </a:r>
            <a:r>
              <a:rPr lang="en-US" sz="1800" dirty="0">
                <a:latin typeface="Calibri" panose="020F0502020204030204" pitchFamily="34" charset="0"/>
              </a:rPr>
              <a:t>beneficiary </a:t>
            </a:r>
            <a:r>
              <a:rPr lang="en-US" sz="1800" dirty="0" smtClean="0">
                <a:latin typeface="Calibri" panose="020F0502020204030204" pitchFamily="34" charset="0"/>
              </a:rPr>
              <a:t>keeps </a:t>
            </a:r>
            <a:r>
              <a:rPr lang="en-US" sz="1800" dirty="0">
                <a:latin typeface="Calibri" panose="020F0502020204030204" pitchFamily="34" charset="0"/>
              </a:rPr>
              <a:t>the </a:t>
            </a:r>
            <a:r>
              <a:rPr lang="en-US" sz="1800" dirty="0" smtClean="0">
                <a:latin typeface="Calibri" panose="020F0502020204030204" pitchFamily="34" charset="0"/>
              </a:rPr>
              <a:t>payment documents </a:t>
            </a:r>
            <a:r>
              <a:rPr lang="en-US" sz="1800" dirty="0">
                <a:latin typeface="Calibri" panose="020F0502020204030204" pitchFamily="34" charset="0"/>
              </a:rPr>
              <a:t>in a </a:t>
            </a:r>
            <a:r>
              <a:rPr lang="en-US" sz="1800" i="1" dirty="0">
                <a:latin typeface="Calibri" panose="020F0502020204030204" pitchFamily="34" charset="0"/>
              </a:rPr>
              <a:t>separate accounting system </a:t>
            </a:r>
            <a:r>
              <a:rPr lang="en-US" sz="1800" dirty="0">
                <a:latin typeface="Calibri" panose="020F0502020204030204" pitchFamily="34" charset="0"/>
              </a:rPr>
              <a:t>or an adequate accounting code</a:t>
            </a:r>
            <a:r>
              <a:rPr lang="el-GR" sz="1800" dirty="0">
                <a:latin typeface="Calibri" panose="020F0502020204030204" pitchFamily="34" charset="0"/>
              </a:rPr>
              <a:t>.</a:t>
            </a:r>
          </a:p>
          <a:p>
            <a:pPr>
              <a:lnSpc>
                <a:spcPct val="114000"/>
              </a:lnSpc>
              <a:spcAft>
                <a:spcPts val="1000"/>
              </a:spcAft>
            </a:pPr>
            <a:r>
              <a:rPr lang="el-GR" sz="1800" dirty="0" smtClean="0">
                <a:latin typeface="Calibri" panose="020F0502020204030204" pitchFamily="34" charset="0"/>
              </a:rPr>
              <a:t>• </a:t>
            </a:r>
            <a:r>
              <a:rPr lang="en-GB" sz="1800" dirty="0">
                <a:latin typeface="Calibri" panose="020F0502020204030204" pitchFamily="34" charset="0"/>
              </a:rPr>
              <a:t>Check that </a:t>
            </a:r>
            <a:r>
              <a:rPr lang="en-US" sz="1800" dirty="0">
                <a:latin typeface="Calibri" panose="020F0502020204030204" pitchFamily="34" charset="0"/>
              </a:rPr>
              <a:t>the acronym of the project and the </a:t>
            </a:r>
            <a:r>
              <a:rPr lang="en-US" sz="1800" dirty="0" smtClean="0">
                <a:latin typeface="Calibri" panose="020F0502020204030204" pitchFamily="34" charset="0"/>
              </a:rPr>
              <a:t>name of the Programme are referred to the contracts</a:t>
            </a:r>
            <a:r>
              <a:rPr lang="el-GR" sz="1800" dirty="0" smtClean="0">
                <a:latin typeface="Calibri" panose="020F0502020204030204" pitchFamily="34" charset="0"/>
              </a:rPr>
              <a:t>.</a:t>
            </a: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850253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29135" y="774700"/>
            <a:ext cx="9144000" cy="622684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56719" y="1469454"/>
            <a:ext cx="7488832" cy="4462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en-US" sz="1800" b="1" cap="all" dirty="0">
                <a:ln w="9000" cmpd="sng">
                  <a:solidFill>
                    <a:schemeClr val="accent4">
                      <a:shade val="50000"/>
                      <a:satMod val="120000"/>
                    </a:schemeClr>
                  </a:solidFill>
                  <a:prstDash val="solid"/>
                </a:ln>
                <a:solidFill>
                  <a:srgbClr val="0F4F8F"/>
                </a:solidFill>
                <a:effectLst>
                  <a:reflection blurRad="12700" stA="28000" endPos="45000" dist="1000" dir="5400000" sy="-100000" algn="bl" rotWithShape="0"/>
                </a:effectLst>
                <a:latin typeface="Arial" pitchFamily="34" charset="0"/>
                <a:ea typeface="ＭＳ Ｐゴシック" pitchFamily="34" charset="-128"/>
              </a:rPr>
              <a:t>THANK YOU FOR YOUR ATTENTION </a:t>
            </a:r>
          </a:p>
          <a:p>
            <a:pPr algn="ctr">
              <a:defRPr/>
            </a:pPr>
            <a:r>
              <a:rPr lang="en-US" sz="1800" b="1" cap="all" dirty="0" smtClean="0">
                <a:ln w="9000" cmpd="sng">
                  <a:solidFill>
                    <a:schemeClr val="accent4">
                      <a:shade val="50000"/>
                      <a:satMod val="120000"/>
                    </a:schemeClr>
                  </a:solidFill>
                  <a:prstDash val="solid"/>
                </a:ln>
                <a:solidFill>
                  <a:srgbClr val="0F4F8F"/>
                </a:solidFill>
                <a:effectLst>
                  <a:reflection blurRad="12700" stA="28000" endPos="45000" dist="1000" dir="5400000" sy="-100000" algn="bl" rotWithShape="0"/>
                </a:effectLst>
                <a:latin typeface="Arial" pitchFamily="34" charset="0"/>
                <a:ea typeface="ＭＳ Ｐゴシック" pitchFamily="34" charset="-128"/>
              </a:rPr>
              <a:t>ANY QUESTIONS</a:t>
            </a:r>
            <a:r>
              <a:rPr lang="en-US" sz="1800" b="1" cap="all" dirty="0">
                <a:ln w="9000" cmpd="sng">
                  <a:solidFill>
                    <a:schemeClr val="accent4">
                      <a:shade val="50000"/>
                      <a:satMod val="120000"/>
                    </a:schemeClr>
                  </a:solidFill>
                  <a:prstDash val="solid"/>
                </a:ln>
                <a:solidFill>
                  <a:srgbClr val="0F4F8F"/>
                </a:solidFill>
                <a:effectLst>
                  <a:reflection blurRad="12700" stA="28000" endPos="45000" dist="1000" dir="5400000" sy="-100000" algn="bl" rotWithShape="0"/>
                </a:effectLst>
                <a:latin typeface="Arial" pitchFamily="34" charset="0"/>
                <a:ea typeface="ＭＳ Ｐゴシック" pitchFamily="34" charset="-128"/>
              </a:rPr>
              <a:t>?</a:t>
            </a:r>
          </a:p>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KONSTANTINOS</a:t>
            </a:r>
            <a:r>
              <a:rPr lang="el-GR" sz="1600" dirty="0" smtClean="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rPr>
              <a:t>CHRISTODOULOU</a:t>
            </a:r>
            <a:endParaRPr lang="el-GR"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THEOFYLAKTOS SALONIDIS </a:t>
            </a:r>
            <a:endParaRPr lang="el-GR" sz="1600" dirty="0" smtClean="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DIMITRIOS KARAVATOS</a:t>
            </a:r>
          </a:p>
          <a:p>
            <a:pPr>
              <a:defRPr/>
            </a:pPr>
            <a:r>
              <a:rPr lang="en-US" sz="1600" dirty="0" smtClean="0">
                <a:solidFill>
                  <a:srgbClr val="002060"/>
                </a:solidFill>
                <a:latin typeface="Calibri" pitchFamily="34" charset="0"/>
                <a:cs typeface="Calibri" pitchFamily="34" charset="0"/>
              </a:rPr>
              <a:t>DOMNA VOYTYRA</a:t>
            </a:r>
          </a:p>
          <a:p>
            <a:pPr>
              <a:defRPr/>
            </a:pPr>
            <a:endParaRPr lang="en-US" sz="1600" dirty="0" smtClean="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FIRST </a:t>
            </a:r>
            <a:r>
              <a:rPr lang="en-US" sz="1600" dirty="0">
                <a:solidFill>
                  <a:srgbClr val="002060"/>
                </a:solidFill>
                <a:latin typeface="Calibri" pitchFamily="34" charset="0"/>
                <a:cs typeface="Calibri" pitchFamily="34" charset="0"/>
              </a:rPr>
              <a:t>LEVEL CONTROL UNIT</a:t>
            </a:r>
            <a:endParaRPr lang="el-GR"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MANAGING AUTHORITY OF EUROPEAN TERRITORIAL PROGRAMMES</a:t>
            </a:r>
          </a:p>
          <a:p>
            <a:pPr>
              <a:defRPr/>
            </a:pPr>
            <a:endParaRPr lang="el-GR" sz="1600" dirty="0" smtClean="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Tel</a:t>
            </a:r>
            <a:r>
              <a:rPr lang="en-US" sz="1600" dirty="0">
                <a:solidFill>
                  <a:srgbClr val="002060"/>
                </a:solidFill>
                <a:latin typeface="Calibri" pitchFamily="34" charset="0"/>
                <a:cs typeface="Calibri" pitchFamily="34" charset="0"/>
              </a:rPr>
              <a:t>: +30 </a:t>
            </a:r>
            <a:r>
              <a:rPr lang="en-US" sz="1600" dirty="0" smtClean="0">
                <a:solidFill>
                  <a:srgbClr val="002060"/>
                </a:solidFill>
                <a:latin typeface="Calibri" pitchFamily="34" charset="0"/>
                <a:cs typeface="Calibri" pitchFamily="34" charset="0"/>
              </a:rPr>
              <a:t>2310 469600 / 469622</a:t>
            </a:r>
          </a:p>
          <a:p>
            <a:pPr>
              <a:defRPr/>
            </a:pPr>
            <a:r>
              <a:rPr lang="en-US" sz="1600" dirty="0">
                <a:solidFill>
                  <a:srgbClr val="002060"/>
                </a:solidFill>
                <a:latin typeface="Calibri" pitchFamily="34" charset="0"/>
                <a:cs typeface="Calibri" pitchFamily="34" charset="0"/>
              </a:rPr>
              <a:t>e</a:t>
            </a:r>
            <a:r>
              <a:rPr lang="en-US" sz="1600" dirty="0" smtClean="0">
                <a:solidFill>
                  <a:srgbClr val="002060"/>
                </a:solidFill>
                <a:latin typeface="Calibri" pitchFamily="34" charset="0"/>
                <a:cs typeface="Calibri" pitchFamily="34" charset="0"/>
              </a:rPr>
              <a:t>-mail: </a:t>
            </a:r>
            <a:r>
              <a:rPr lang="en-US" sz="1600" dirty="0" smtClean="0">
                <a:solidFill>
                  <a:srgbClr val="002060"/>
                </a:solidFill>
                <a:latin typeface="Calibri" pitchFamily="34" charset="0"/>
                <a:cs typeface="Calibri" pitchFamily="34" charset="0"/>
                <a:hlinkClick r:id="rId3"/>
              </a:rPr>
              <a:t>interreg@mou.gr</a:t>
            </a:r>
            <a:r>
              <a:rPr lang="en-US" sz="1600" dirty="0" smtClean="0">
                <a:solidFill>
                  <a:srgbClr val="002060"/>
                </a:solidFill>
                <a:latin typeface="Calibri" pitchFamily="34" charset="0"/>
                <a:cs typeface="Calibri" pitchFamily="34" charset="0"/>
              </a:rPr>
              <a:t> </a:t>
            </a:r>
            <a:endParaRPr lang="en-US" sz="1600" dirty="0">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e-mail: </a:t>
            </a:r>
            <a:r>
              <a:rPr lang="en-US" sz="1600" dirty="0" smtClean="0">
                <a:solidFill>
                  <a:srgbClr val="002060"/>
                </a:solidFill>
                <a:latin typeface="Calibri" pitchFamily="34" charset="0"/>
                <a:cs typeface="Calibri" pitchFamily="34" charset="0"/>
                <a:hlinkClick r:id="rId4"/>
              </a:rPr>
              <a:t>kxristodoulou@mou.gr</a:t>
            </a:r>
            <a:r>
              <a:rPr lang="en-US" sz="1600" dirty="0" smtClean="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5"/>
              </a:rPr>
              <a:t>tsalonidis@mou.gr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6"/>
              </a:rPr>
              <a:t>dkaravatos@mou.gr</a:t>
            </a:r>
            <a:r>
              <a:rPr lang="en-US" sz="1600" dirty="0" smtClean="0">
                <a:solidFill>
                  <a:srgbClr val="002060"/>
                </a:solidFill>
                <a:latin typeface="Calibri" pitchFamily="34" charset="0"/>
                <a:cs typeface="Calibri" pitchFamily="34" charset="0"/>
              </a:rPr>
              <a:t>, </a:t>
            </a:r>
          </a:p>
        </p:txBody>
      </p:sp>
      <p:pic>
        <p:nvPicPr>
          <p:cNvPr id="17" name="Picture 6" descr="http://www.kentwideds.org/images/in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0849" y="2492896"/>
            <a:ext cx="824432" cy="670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365930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10988" y="774700"/>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 </a:t>
            </a:r>
            <a:r>
              <a:rPr lang="en-US" altLang="el-GR" sz="2200" b="1" dirty="0">
                <a:solidFill>
                  <a:srgbClr val="0F4F8F"/>
                </a:solidFill>
              </a:rPr>
              <a:t>ELIGIBILITY OF EXPENDITURE</a:t>
            </a:r>
            <a:r>
              <a:rPr lang="el-GR" altLang="el-GR" sz="2200" b="1" dirty="0">
                <a:solidFill>
                  <a:srgbClr val="0F4F8F"/>
                </a:solidFill>
              </a:rPr>
              <a:t> </a:t>
            </a:r>
            <a:r>
              <a:rPr lang="el-GR" altLang="el-GR" sz="2200" b="1" dirty="0" smtClean="0">
                <a:solidFill>
                  <a:srgbClr val="0F4F8F"/>
                </a:solidFill>
                <a:cs typeface="+mn-cs"/>
              </a:rPr>
              <a:t>(1/22)</a:t>
            </a:r>
            <a:endParaRPr lang="el-GR" altLang="el-GR" sz="2200" b="1" dirty="0">
              <a:solidFill>
                <a:srgbClr val="0F4F8F"/>
              </a:solidFill>
            </a:endParaRPr>
          </a:p>
        </p:txBody>
      </p:sp>
      <p:sp>
        <p:nvSpPr>
          <p:cNvPr id="3" name="Ορθογώνιο 2"/>
          <p:cNvSpPr/>
          <p:nvPr/>
        </p:nvSpPr>
        <p:spPr>
          <a:xfrm>
            <a:off x="683568" y="1844824"/>
            <a:ext cx="8003232" cy="3477875"/>
          </a:xfrm>
          <a:prstGeom prst="rect">
            <a:avLst/>
          </a:prstGeom>
        </p:spPr>
        <p:txBody>
          <a:bodyPr wrap="square">
            <a:spAutoFit/>
          </a:bodyPr>
          <a:lstStyle/>
          <a:p>
            <a:r>
              <a:rPr lang="en-US" sz="1800" b="1" dirty="0" smtClean="0">
                <a:latin typeface="Calibri" panose="020F0502020204030204" pitchFamily="34" charset="0"/>
              </a:rPr>
              <a:t>GENERAL RULES ON THE ELIGIBILITY OF EXPENDITURE</a:t>
            </a:r>
            <a:endParaRPr lang="en-GB" sz="1800" b="1" dirty="0">
              <a:latin typeface="Calibri" panose="020F0502020204030204" pitchFamily="34" charset="0"/>
            </a:endParaRPr>
          </a:p>
          <a:p>
            <a:endParaRPr lang="en-US" sz="1800" dirty="0" smtClean="0">
              <a:latin typeface="Calibri" panose="020F0502020204030204" pitchFamily="34" charset="0"/>
            </a:endParaRPr>
          </a:p>
          <a:p>
            <a:pPr lvl="0"/>
            <a:r>
              <a:rPr lang="en-US" sz="1800" dirty="0" smtClean="0">
                <a:latin typeface="Calibri" panose="020F0502020204030204" pitchFamily="34" charset="0"/>
              </a:rPr>
              <a:t>Expenditure</a:t>
            </a:r>
            <a:r>
              <a:rPr lang="el-GR" sz="1800" dirty="0" smtClean="0">
                <a:latin typeface="Calibri" panose="020F0502020204030204" pitchFamily="34" charset="0"/>
              </a:rPr>
              <a:t> </a:t>
            </a:r>
            <a:r>
              <a:rPr lang="en-US" sz="1800" dirty="0" smtClean="0">
                <a:latin typeface="Calibri" panose="020F0502020204030204" pitchFamily="34" charset="0"/>
              </a:rPr>
              <a:t>are eligible since they shall </a:t>
            </a:r>
            <a:r>
              <a:rPr lang="en-US" sz="1800" dirty="0">
                <a:latin typeface="Calibri" panose="020F0502020204030204" pitchFamily="34" charset="0"/>
              </a:rPr>
              <a:t>meet the following general </a:t>
            </a:r>
            <a:r>
              <a:rPr lang="en-US" sz="1800" dirty="0" smtClean="0">
                <a:latin typeface="Calibri" panose="020F0502020204030204" pitchFamily="34" charset="0"/>
              </a:rPr>
              <a:t>criteria: </a:t>
            </a:r>
            <a:endParaRPr lang="el-GR" sz="1800" dirty="0" smtClean="0">
              <a:latin typeface="Calibri" panose="020F0502020204030204" pitchFamily="34" charset="0"/>
            </a:endParaRPr>
          </a:p>
          <a:p>
            <a:pPr lvl="0"/>
            <a:endParaRPr lang="el-GR" sz="1800" dirty="0">
              <a:latin typeface="Calibri" panose="020F0502020204030204" pitchFamily="34" charset="0"/>
            </a:endParaRPr>
          </a:p>
          <a:p>
            <a:pPr lvl="0"/>
            <a:r>
              <a:rPr lang="en-GB" sz="1800" dirty="0" smtClean="0">
                <a:latin typeface="Calibri" panose="020F0502020204030204" pitchFamily="34" charset="0"/>
              </a:rPr>
              <a:t>They </a:t>
            </a:r>
            <a:r>
              <a:rPr lang="en-US" sz="1800" dirty="0" smtClean="0">
                <a:latin typeface="Calibri" panose="020F0502020204030204" pitchFamily="34" charset="0"/>
              </a:rPr>
              <a:t>comply </a:t>
            </a:r>
            <a:r>
              <a:rPr lang="en-US" sz="1800" dirty="0">
                <a:latin typeface="Calibri" panose="020F0502020204030204" pitchFamily="34" charset="0"/>
              </a:rPr>
              <a:t>with the principle of sound financial </a:t>
            </a:r>
            <a:r>
              <a:rPr lang="en-US" sz="1800" dirty="0" smtClean="0">
                <a:latin typeface="Calibri" panose="020F0502020204030204" pitchFamily="34" charset="0"/>
              </a:rPr>
              <a:t>management, i.e</a:t>
            </a:r>
            <a:r>
              <a:rPr lang="en-US" sz="1800" dirty="0">
                <a:latin typeface="Calibri" panose="020F0502020204030204" pitchFamily="34" charset="0"/>
              </a:rPr>
              <a:t>. principles of </a:t>
            </a:r>
            <a:r>
              <a:rPr lang="en-US" sz="1800" b="1" dirty="0">
                <a:latin typeface="Calibri" panose="020F0502020204030204" pitchFamily="34" charset="0"/>
              </a:rPr>
              <a:t>economy</a:t>
            </a:r>
            <a:r>
              <a:rPr lang="en-US" sz="1800" dirty="0">
                <a:latin typeface="Calibri" panose="020F0502020204030204" pitchFamily="34" charset="0"/>
              </a:rPr>
              <a:t>, </a:t>
            </a:r>
            <a:r>
              <a:rPr lang="en-US" sz="1800" b="1" dirty="0">
                <a:latin typeface="Calibri" panose="020F0502020204030204" pitchFamily="34" charset="0"/>
              </a:rPr>
              <a:t>efficiency </a:t>
            </a:r>
            <a:r>
              <a:rPr lang="en-US" sz="1800" dirty="0">
                <a:latin typeface="Calibri" panose="020F0502020204030204" pitchFamily="34" charset="0"/>
              </a:rPr>
              <a:t>and </a:t>
            </a:r>
            <a:r>
              <a:rPr lang="en-US" sz="1800" b="1" dirty="0" smtClean="0">
                <a:latin typeface="Calibri" panose="020F0502020204030204" pitchFamily="34" charset="0"/>
              </a:rPr>
              <a:t>effectiveness.</a:t>
            </a:r>
            <a:r>
              <a:rPr lang="en-US" sz="1800" dirty="0" smtClean="0">
                <a:latin typeface="Calibri" panose="020F0502020204030204" pitchFamily="34" charset="0"/>
              </a:rPr>
              <a:t> </a:t>
            </a:r>
            <a:endParaRPr lang="el-GR" sz="1800" dirty="0">
              <a:latin typeface="Calibri" panose="020F0502020204030204" pitchFamily="34" charset="0"/>
            </a:endParaRPr>
          </a:p>
          <a:p>
            <a:endParaRPr lang="en-US" sz="1800" dirty="0" smtClean="0">
              <a:latin typeface="Calibri" panose="020F0502020204030204" pitchFamily="34" charset="0"/>
            </a:endParaRPr>
          </a:p>
          <a:p>
            <a:r>
              <a:rPr lang="en-US" sz="1800" dirty="0">
                <a:latin typeface="Calibri" panose="020F0502020204030204" pitchFamily="34" charset="0"/>
              </a:rPr>
              <a:t>The </a:t>
            </a:r>
            <a:r>
              <a:rPr lang="en-US" sz="1800" b="1" dirty="0">
                <a:latin typeface="Calibri" panose="020F0502020204030204" pitchFamily="34" charset="0"/>
              </a:rPr>
              <a:t>principle of economy </a:t>
            </a:r>
            <a:r>
              <a:rPr lang="en-US" sz="1800" dirty="0">
                <a:latin typeface="Calibri" panose="020F0502020204030204" pitchFamily="34" charset="0"/>
              </a:rPr>
              <a:t>requires that the resources used by the beneficiary for the implementation of </a:t>
            </a:r>
            <a:r>
              <a:rPr lang="en-US" sz="1800" dirty="0" smtClean="0">
                <a:latin typeface="Calibri" panose="020F0502020204030204" pitchFamily="34" charset="0"/>
              </a:rPr>
              <a:t>an action </a:t>
            </a:r>
            <a:r>
              <a:rPr lang="en-US" sz="1800" dirty="0">
                <a:latin typeface="Calibri" panose="020F0502020204030204" pitchFamily="34" charset="0"/>
              </a:rPr>
              <a:t>of the approved </a:t>
            </a:r>
            <a:r>
              <a:rPr lang="en-US" sz="1800" dirty="0" smtClean="0">
                <a:latin typeface="Calibri" panose="020F0502020204030204" pitchFamily="34" charset="0"/>
              </a:rPr>
              <a:t>project </a:t>
            </a:r>
            <a:r>
              <a:rPr lang="en-US" sz="1800" dirty="0">
                <a:latin typeface="Calibri" panose="020F0502020204030204" pitchFamily="34" charset="0"/>
              </a:rPr>
              <a:t>shall be made available in due </a:t>
            </a:r>
            <a:r>
              <a:rPr lang="en-US" sz="1800" dirty="0" smtClean="0">
                <a:latin typeface="Calibri" panose="020F0502020204030204" pitchFamily="34" charset="0"/>
              </a:rPr>
              <a:t>of time </a:t>
            </a:r>
            <a:r>
              <a:rPr lang="en-US" sz="1800" dirty="0">
                <a:latin typeface="Calibri" panose="020F0502020204030204" pitchFamily="34" charset="0"/>
              </a:rPr>
              <a:t>in appropriate quantity and quality and at the best </a:t>
            </a:r>
            <a:r>
              <a:rPr lang="en-US" sz="1800" dirty="0" smtClean="0">
                <a:latin typeface="Calibri" panose="020F0502020204030204" pitchFamily="34" charset="0"/>
              </a:rPr>
              <a:t>price.</a:t>
            </a:r>
            <a:endParaRPr lang="en-GB" sz="1800" dirty="0" smtClean="0">
              <a:latin typeface="Calibri" panose="020F0502020204030204" pitchFamily="34" charset="0"/>
            </a:endParaRPr>
          </a:p>
          <a:p>
            <a:endParaRPr lang="en-GB" sz="1800" dirty="0">
              <a:latin typeface="Calibri" panose="020F0502020204030204" pitchFamily="34" charset="0"/>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740931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a:solidFill>
                  <a:srgbClr val="0F4F8F"/>
                </a:solidFill>
              </a:rPr>
              <a:t>2. ELIGIBILITY OF EXPENDITURE</a:t>
            </a:r>
            <a:r>
              <a:rPr lang="el-GR" altLang="el-GR" sz="2200" b="1" dirty="0" smtClean="0">
                <a:solidFill>
                  <a:srgbClr val="0F4F8F"/>
                </a:solidFill>
                <a:cs typeface="+mn-cs"/>
              </a:rPr>
              <a:t>(2/22)</a:t>
            </a:r>
            <a:endParaRPr lang="el-GR" altLang="el-GR" sz="2200" b="1" dirty="0">
              <a:solidFill>
                <a:srgbClr val="0F4F8F"/>
              </a:solidFill>
            </a:endParaRPr>
          </a:p>
        </p:txBody>
      </p:sp>
      <p:sp>
        <p:nvSpPr>
          <p:cNvPr id="3" name="Ορθογώνιο 2"/>
          <p:cNvSpPr/>
          <p:nvPr/>
        </p:nvSpPr>
        <p:spPr>
          <a:xfrm>
            <a:off x="683568" y="1844824"/>
            <a:ext cx="8003232" cy="3087512"/>
          </a:xfrm>
          <a:prstGeom prst="rect">
            <a:avLst/>
          </a:prstGeom>
        </p:spPr>
        <p:txBody>
          <a:bodyPr wrap="square">
            <a:spAutoFit/>
          </a:bodyPr>
          <a:lstStyle/>
          <a:p>
            <a:pPr>
              <a:lnSpc>
                <a:spcPct val="115000"/>
              </a:lnSpc>
              <a:spcAft>
                <a:spcPts val="1000"/>
              </a:spcAft>
            </a:pPr>
            <a:r>
              <a:rPr lang="en-US" sz="1800" b="1" dirty="0" smtClean="0">
                <a:latin typeface="Calibri"/>
                <a:ea typeface="Calibri"/>
                <a:cs typeface="Times New Roman"/>
              </a:rPr>
              <a:t>The expenditure is eligible since,</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US" sz="1800" dirty="0" smtClean="0">
                <a:latin typeface="Calibri"/>
                <a:ea typeface="Calibri"/>
                <a:cs typeface="Times New Roman"/>
              </a:rPr>
              <a:t>They correspond to actions, services or products described in the Application Form and are foreseen in the approved budget of the project under a specific budget line</a:t>
            </a:r>
            <a:r>
              <a:rPr lang="el-GR" sz="1800" dirty="0" smtClean="0">
                <a:latin typeface="Calibri"/>
                <a:ea typeface="Calibri"/>
                <a:cs typeface="Times New Roman"/>
              </a:rPr>
              <a:t>.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US" sz="1800" dirty="0" smtClean="0">
                <a:latin typeface="Calibri"/>
                <a:ea typeface="Calibri"/>
                <a:cs typeface="Times New Roman"/>
              </a:rPr>
              <a:t>They are executed by the beneficiary and they are paid in the approved period of the project</a:t>
            </a:r>
            <a:r>
              <a:rPr lang="el-GR" sz="1800" dirty="0" smtClean="0">
                <a:latin typeface="Calibri"/>
                <a:ea typeface="Calibri"/>
                <a:cs typeface="Times New Roman"/>
              </a:rPr>
              <a:t>.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US" sz="1800" dirty="0" smtClean="0">
                <a:latin typeface="Calibri"/>
                <a:ea typeface="Calibri"/>
                <a:cs typeface="Times New Roman"/>
              </a:rPr>
              <a:t>They comply to the financial and the labour legislation of the country</a:t>
            </a:r>
            <a:r>
              <a:rPr lang="el-GR" sz="1800" dirty="0" smtClean="0">
                <a:latin typeface="Calibri"/>
                <a:ea typeface="Calibri"/>
                <a:cs typeface="Times New Roman"/>
              </a:rPr>
              <a:t>.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US" sz="1800" dirty="0" smtClean="0">
                <a:latin typeface="Calibri"/>
                <a:ea typeface="Calibri"/>
                <a:cs typeface="Times New Roman"/>
              </a:rPr>
              <a:t>They are paid by invoices or any other documentation of equal value</a:t>
            </a:r>
            <a:r>
              <a:rPr lang="el-GR" sz="1800" dirty="0" smtClean="0">
                <a:latin typeface="Calibri"/>
                <a:ea typeface="Calibri"/>
                <a:cs typeface="Times New Roman"/>
              </a:rPr>
              <a:t>.   </a:t>
            </a:r>
            <a:endParaRPr lang="en-GB" sz="1200" dirty="0">
              <a:latin typeface="Calibri"/>
              <a:ea typeface="Calibri"/>
              <a:cs typeface="Times New Roman"/>
            </a:endParaRPr>
          </a:p>
          <a:p>
            <a:pPr marL="342900" lvl="0" indent="-342900">
              <a:lnSpc>
                <a:spcPct val="115000"/>
              </a:lnSpc>
              <a:spcAft>
                <a:spcPts val="1000"/>
              </a:spcAft>
              <a:buFont typeface="Symbol"/>
              <a:buChar char=""/>
            </a:pPr>
            <a:r>
              <a:rPr lang="en-US" sz="1800" dirty="0" smtClean="0">
                <a:latin typeface="Calibri"/>
                <a:ea typeface="Calibri"/>
                <a:cs typeface="Times New Roman"/>
              </a:rPr>
              <a:t>They reflect the present account system of the beneficiary</a:t>
            </a:r>
            <a:r>
              <a:rPr lang="el-GR" sz="1800" dirty="0" smtClean="0">
                <a:latin typeface="Calibri"/>
                <a:ea typeface="Calibri"/>
                <a:cs typeface="Times New Roman"/>
              </a:rPr>
              <a:t>.</a:t>
            </a:r>
            <a:endParaRPr lang="en-GB" sz="1200" dirty="0">
              <a:latin typeface="Calibri"/>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405823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a:solidFill>
                  <a:srgbClr val="0F4F8F"/>
                </a:solidFill>
              </a:rPr>
              <a:t>2. ELIGIBILITY OF </a:t>
            </a:r>
            <a:r>
              <a:rPr lang="en-US" altLang="el-GR" sz="2200" b="1" dirty="0" smtClean="0">
                <a:solidFill>
                  <a:srgbClr val="0F4F8F"/>
                </a:solidFill>
              </a:rPr>
              <a:t>EXPENDITURE </a:t>
            </a:r>
            <a:r>
              <a:rPr lang="el-GR" altLang="el-GR" sz="2200" b="1" dirty="0" smtClean="0">
                <a:solidFill>
                  <a:srgbClr val="0F4F8F"/>
                </a:solidFill>
                <a:cs typeface="+mn-cs"/>
              </a:rPr>
              <a:t>(3/22)</a:t>
            </a:r>
            <a:endParaRPr lang="el-GR" altLang="el-GR" sz="2200" b="1" dirty="0">
              <a:solidFill>
                <a:srgbClr val="0F4F8F"/>
              </a:solidFill>
            </a:endParaRPr>
          </a:p>
        </p:txBody>
      </p:sp>
      <p:sp>
        <p:nvSpPr>
          <p:cNvPr id="3" name="Ορθογώνιο 2"/>
          <p:cNvSpPr/>
          <p:nvPr/>
        </p:nvSpPr>
        <p:spPr>
          <a:xfrm>
            <a:off x="683568" y="1844824"/>
            <a:ext cx="8003232" cy="3593804"/>
          </a:xfrm>
          <a:prstGeom prst="rect">
            <a:avLst/>
          </a:prstGeom>
        </p:spPr>
        <p:txBody>
          <a:bodyPr wrap="square">
            <a:spAutoFit/>
          </a:bodyPr>
          <a:lstStyle/>
          <a:p>
            <a:pPr>
              <a:lnSpc>
                <a:spcPct val="115000"/>
              </a:lnSpc>
              <a:spcAft>
                <a:spcPts val="1000"/>
              </a:spcAft>
            </a:pPr>
            <a:r>
              <a:rPr lang="en-GB" sz="2000" b="1" dirty="0" smtClean="0">
                <a:solidFill>
                  <a:srgbClr val="FF0000"/>
                </a:solidFill>
                <a:latin typeface="Calibri" panose="020F0502020204030204" pitchFamily="34" charset="0"/>
              </a:rPr>
              <a:t>EXPENDITURE CATEGORIES</a:t>
            </a:r>
            <a:r>
              <a:rPr lang="en-GB" sz="2000" dirty="0" smtClean="0">
                <a:solidFill>
                  <a:srgbClr val="FF0000"/>
                </a:solidFill>
                <a:latin typeface="Calibri" panose="020F0502020204030204" pitchFamily="34" charset="0"/>
              </a:rPr>
              <a:t> </a:t>
            </a:r>
          </a:p>
          <a:p>
            <a:pPr>
              <a:lnSpc>
                <a:spcPct val="115000"/>
              </a:lnSpc>
              <a:spcAft>
                <a:spcPts val="1000"/>
              </a:spcAft>
            </a:pPr>
            <a:r>
              <a:rPr lang="el-GR" sz="1800" b="1" dirty="0" smtClean="0">
                <a:latin typeface="Calibri" panose="020F0502020204030204" pitchFamily="34" charset="0"/>
                <a:ea typeface="Calibri"/>
                <a:cs typeface="Times New Roman"/>
              </a:rPr>
              <a:t>1</a:t>
            </a:r>
            <a:r>
              <a:rPr lang="el-GR" sz="1800" b="1" dirty="0">
                <a:latin typeface="Calibri" panose="020F0502020204030204" pitchFamily="34" charset="0"/>
                <a:ea typeface="Calibri"/>
                <a:cs typeface="Times New Roman"/>
              </a:rPr>
              <a:t>.  </a:t>
            </a:r>
            <a:r>
              <a:rPr lang="en-US" sz="1800" b="1" dirty="0" smtClean="0">
                <a:latin typeface="Calibri" panose="020F0502020204030204" pitchFamily="34" charset="0"/>
                <a:ea typeface="Calibri"/>
                <a:cs typeface="Times New Roman"/>
              </a:rPr>
              <a:t>Staff costs;</a:t>
            </a:r>
            <a:endParaRPr lang="en-GB" sz="1400"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2. </a:t>
            </a:r>
            <a:r>
              <a:rPr lang="en-GB" sz="1800" b="1" dirty="0">
                <a:latin typeface="Calibri" panose="020F0502020204030204" pitchFamily="34" charset="0"/>
                <a:ea typeface="Calibri"/>
                <a:cs typeface="Times New Roman"/>
              </a:rPr>
              <a:t>T</a:t>
            </a:r>
            <a:r>
              <a:rPr lang="en-GB" sz="1800" b="1" dirty="0" smtClean="0">
                <a:latin typeface="Calibri" panose="020F0502020204030204" pitchFamily="34" charset="0"/>
                <a:ea typeface="Calibri"/>
                <a:cs typeface="Times New Roman"/>
              </a:rPr>
              <a:t>ravel </a:t>
            </a:r>
            <a:r>
              <a:rPr lang="en-GB" sz="1800" b="1" dirty="0">
                <a:latin typeface="Calibri" panose="020F0502020204030204" pitchFamily="34" charset="0"/>
                <a:ea typeface="Calibri"/>
                <a:cs typeface="Times New Roman"/>
              </a:rPr>
              <a:t>and accommodation </a:t>
            </a:r>
            <a:r>
              <a:rPr lang="en-GB" sz="1800" b="1" dirty="0" smtClean="0">
                <a:latin typeface="Calibri" panose="020F0502020204030204" pitchFamily="34" charset="0"/>
                <a:ea typeface="Calibri"/>
                <a:cs typeface="Times New Roman"/>
              </a:rPr>
              <a:t>costs;</a:t>
            </a:r>
            <a:endParaRPr lang="en-GB" sz="1400"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3. </a:t>
            </a:r>
            <a:r>
              <a:rPr lang="en-GB" sz="1800" b="1" dirty="0">
                <a:latin typeface="Calibri" panose="020F0502020204030204" pitchFamily="34" charset="0"/>
                <a:ea typeface="Calibri"/>
                <a:cs typeface="Times New Roman"/>
              </a:rPr>
              <a:t>Office and administrative expenditure</a:t>
            </a:r>
            <a:r>
              <a:rPr lang="en-GB" sz="1800" b="1" dirty="0" smtClean="0">
                <a:latin typeface="Calibri" panose="020F0502020204030204" pitchFamily="34" charset="0"/>
                <a:ea typeface="Calibri"/>
                <a:cs typeface="Times New Roman"/>
              </a:rPr>
              <a:t>;</a:t>
            </a:r>
            <a:endParaRPr lang="en-GB" sz="1400"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4. </a:t>
            </a:r>
            <a:r>
              <a:rPr lang="en-GB" sz="1800" b="1" dirty="0" smtClean="0">
                <a:latin typeface="Calibri" panose="020F0502020204030204" pitchFamily="34" charset="0"/>
                <a:ea typeface="Calibri"/>
                <a:cs typeface="Times New Roman"/>
              </a:rPr>
              <a:t>Equipment expenditure; </a:t>
            </a:r>
            <a:endParaRPr lang="en-GB" sz="1800" b="1"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5. </a:t>
            </a:r>
            <a:r>
              <a:rPr lang="en-US" sz="1800" b="1" dirty="0">
                <a:latin typeface="Calibri" panose="020F0502020204030204" pitchFamily="34" charset="0"/>
                <a:ea typeface="Calibri"/>
                <a:cs typeface="Times New Roman"/>
              </a:rPr>
              <a:t>External expertise and services costs; and </a:t>
            </a:r>
            <a:endParaRPr lang="en-GB" sz="1800" b="1"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6. </a:t>
            </a:r>
            <a:r>
              <a:rPr lang="en-US" sz="1800" b="1" dirty="0" smtClean="0">
                <a:latin typeface="Calibri" panose="020F0502020204030204" pitchFamily="34" charset="0"/>
                <a:ea typeface="Calibri"/>
                <a:cs typeface="Times New Roman"/>
              </a:rPr>
              <a:t>Infrastructure.</a:t>
            </a:r>
            <a:endParaRPr lang="en-GB" sz="1400" dirty="0">
              <a:latin typeface="Calibri" panose="020F0502020204030204" pitchFamily="34" charset="0"/>
              <a:ea typeface="Calibri"/>
              <a:cs typeface="Times New Roman"/>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471895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smtClean="0">
                <a:solidFill>
                  <a:srgbClr val="0F4F8F"/>
                </a:solidFill>
                <a:cs typeface="+mn-cs"/>
              </a:rPr>
              <a:t>2</a:t>
            </a:r>
            <a:r>
              <a:rPr lang="en-US" altLang="el-GR" sz="2200" b="1" dirty="0" smtClean="0">
                <a:solidFill>
                  <a:srgbClr val="0F4F8F"/>
                </a:solidFill>
              </a:rPr>
              <a:t>. </a:t>
            </a:r>
            <a:r>
              <a:rPr lang="en-US" altLang="el-GR" sz="2200" b="1" dirty="0">
                <a:solidFill>
                  <a:srgbClr val="0F4F8F"/>
                </a:solidFill>
              </a:rPr>
              <a:t>ELIGIBILITY OF </a:t>
            </a:r>
            <a:r>
              <a:rPr lang="en-US" altLang="el-GR" sz="2200" b="1" dirty="0" smtClean="0">
                <a:solidFill>
                  <a:srgbClr val="0F4F8F"/>
                </a:solidFill>
              </a:rPr>
              <a:t>EXPENDITURE </a:t>
            </a:r>
            <a:r>
              <a:rPr lang="el-GR" altLang="el-GR" sz="2200" b="1" dirty="0" smtClean="0">
                <a:solidFill>
                  <a:srgbClr val="0F4F8F"/>
                </a:solidFill>
                <a:cs typeface="+mn-cs"/>
              </a:rPr>
              <a:t>(4/22) </a:t>
            </a:r>
            <a:endParaRPr lang="el-GR" altLang="el-GR" sz="2200" b="1" dirty="0">
              <a:solidFill>
                <a:srgbClr val="0F4F8F"/>
              </a:solidFill>
            </a:endParaRPr>
          </a:p>
        </p:txBody>
      </p:sp>
      <p:sp>
        <p:nvSpPr>
          <p:cNvPr id="3" name="Ορθογώνιο 2"/>
          <p:cNvSpPr/>
          <p:nvPr/>
        </p:nvSpPr>
        <p:spPr>
          <a:xfrm>
            <a:off x="611560" y="1844824"/>
            <a:ext cx="8075240" cy="3876959"/>
          </a:xfrm>
          <a:prstGeom prst="rect">
            <a:avLst/>
          </a:prstGeom>
        </p:spPr>
        <p:txBody>
          <a:bodyPr wrap="square">
            <a:spAutoFit/>
          </a:bodyPr>
          <a:lstStyle/>
          <a:p>
            <a:pPr>
              <a:lnSpc>
                <a:spcPct val="115000"/>
              </a:lnSpc>
              <a:spcAft>
                <a:spcPts val="1000"/>
              </a:spcAft>
            </a:pPr>
            <a:r>
              <a:rPr lang="el-GR" sz="2000" b="1" dirty="0">
                <a:latin typeface="Calibri" panose="020F0502020204030204" pitchFamily="34" charset="0"/>
                <a:ea typeface="Calibri"/>
                <a:cs typeface="Times New Roman"/>
              </a:rPr>
              <a:t>1. </a:t>
            </a:r>
            <a:r>
              <a:rPr lang="en-US" sz="2000" b="1" dirty="0">
                <a:latin typeface="Calibri" panose="020F0502020204030204" pitchFamily="34" charset="0"/>
                <a:ea typeface="Calibri"/>
                <a:cs typeface="Times New Roman"/>
              </a:rPr>
              <a:t>Staff </a:t>
            </a:r>
            <a:r>
              <a:rPr lang="en-US" sz="2000" b="1" dirty="0" smtClean="0">
                <a:latin typeface="Calibri" panose="020F0502020204030204" pitchFamily="34" charset="0"/>
                <a:ea typeface="Calibri"/>
                <a:cs typeface="Times New Roman"/>
              </a:rPr>
              <a:t>costs (1/3)</a:t>
            </a:r>
            <a:endParaRPr lang="en-GB" sz="2000" dirty="0" smtClean="0">
              <a:latin typeface="Calibri" panose="020F0502020204030204" pitchFamily="34" charset="0"/>
              <a:ea typeface="Calibri"/>
              <a:cs typeface="Times New Roman"/>
            </a:endParaRPr>
          </a:p>
          <a:p>
            <a:pPr>
              <a:lnSpc>
                <a:spcPct val="115000"/>
              </a:lnSpc>
              <a:spcAft>
                <a:spcPts val="1000"/>
              </a:spcAft>
            </a:pPr>
            <a:r>
              <a:rPr lang="en-US" sz="1800" dirty="0">
                <a:latin typeface="Calibri" panose="020F0502020204030204" pitchFamily="34" charset="0"/>
                <a:ea typeface="Calibri"/>
                <a:cs typeface="Times New Roman"/>
              </a:rPr>
              <a:t>Expenditure on staff costs shall consist of gross employment costs of staff employed by the beneficiary in one of the following </a:t>
            </a:r>
            <a:r>
              <a:rPr lang="en-US" sz="1800" dirty="0" smtClean="0">
                <a:latin typeface="Calibri" panose="020F0502020204030204" pitchFamily="34" charset="0"/>
                <a:ea typeface="Calibri"/>
                <a:cs typeface="Times New Roman"/>
              </a:rPr>
              <a:t>ways</a:t>
            </a:r>
            <a:r>
              <a:rPr lang="el-GR" sz="1800" dirty="0" smtClean="0">
                <a:latin typeface="Calibri" panose="020F0502020204030204" pitchFamily="34" charset="0"/>
                <a:ea typeface="Calibri"/>
                <a:cs typeface="Times New Roman"/>
              </a:rPr>
              <a:t>. </a:t>
            </a:r>
            <a:endParaRPr lang="en-US" sz="1800" dirty="0" smtClean="0">
              <a:latin typeface="Calibri" panose="020F0502020204030204" pitchFamily="34" charset="0"/>
              <a:ea typeface="Calibri"/>
              <a:cs typeface="Times New Roman"/>
            </a:endParaRPr>
          </a:p>
          <a:p>
            <a:pPr>
              <a:lnSpc>
                <a:spcPct val="115000"/>
              </a:lnSpc>
              <a:spcAft>
                <a:spcPts val="1000"/>
              </a:spcAft>
            </a:pP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full </a:t>
            </a:r>
            <a:r>
              <a:rPr lang="en-US" sz="1800" dirty="0">
                <a:latin typeface="Calibri" panose="020F0502020204030204" pitchFamily="34" charset="0"/>
                <a:ea typeface="Calibri"/>
                <a:cs typeface="Times New Roman"/>
              </a:rPr>
              <a:t>time;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a:latin typeface="Calibri" panose="020F0502020204030204" pitchFamily="34" charset="0"/>
                <a:ea typeface="Calibri"/>
                <a:cs typeface="Times New Roman"/>
              </a:rPr>
              <a:t>part-time with a flexible number of hours worked per </a:t>
            </a:r>
            <a:r>
              <a:rPr lang="en-US" sz="1800" dirty="0" smtClean="0">
                <a:latin typeface="Calibri" panose="020F0502020204030204" pitchFamily="34" charset="0"/>
                <a:ea typeface="Calibri"/>
                <a:cs typeface="Times New Roman"/>
              </a:rPr>
              <a:t>month; </a:t>
            </a:r>
          </a:p>
          <a:p>
            <a:pPr marL="400050" indent="-400050">
              <a:lnSpc>
                <a:spcPct val="115000"/>
              </a:lnSpc>
              <a:spcAft>
                <a:spcPts val="1000"/>
              </a:spcAft>
              <a:buFont typeface="+mj-lt"/>
              <a:buAutoNum type="romanLcPeriod"/>
            </a:pPr>
            <a:r>
              <a:rPr lang="en-US" sz="1800" dirty="0">
                <a:latin typeface="Calibri" panose="020F0502020204030204" pitchFamily="34" charset="0"/>
                <a:ea typeface="Calibri"/>
                <a:cs typeface="Times New Roman"/>
              </a:rPr>
              <a:t>part-time with a fixed percentage of time worked per month</a:t>
            </a:r>
            <a:r>
              <a:rPr lang="en-US" sz="1800" dirty="0" smtClean="0">
                <a:latin typeface="Calibri" panose="020F0502020204030204" pitchFamily="34" charset="0"/>
                <a:ea typeface="Calibri"/>
                <a:cs typeface="Times New Roman"/>
              </a:rPr>
              <a:t>; </a:t>
            </a:r>
            <a:r>
              <a:rPr lang="en-US" sz="1800" dirty="0">
                <a:latin typeface="Calibri" panose="020F0502020204030204" pitchFamily="34" charset="0"/>
                <a:ea typeface="Calibri"/>
                <a:cs typeface="Times New Roman"/>
              </a:rPr>
              <a:t>or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on </a:t>
            </a:r>
            <a:r>
              <a:rPr lang="en-US" sz="1800" dirty="0">
                <a:latin typeface="Calibri" panose="020F0502020204030204" pitchFamily="34" charset="0"/>
                <a:ea typeface="Calibri"/>
                <a:cs typeface="Times New Roman"/>
              </a:rPr>
              <a:t>an hourly basis.</a:t>
            </a: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645042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37791"/>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a:solidFill>
                  <a:srgbClr val="0F4F8F"/>
                </a:solidFill>
              </a:rPr>
              <a:t>2. ELIGIBILITY OF </a:t>
            </a:r>
            <a:r>
              <a:rPr lang="en-US" altLang="el-GR" sz="2200" b="1" dirty="0" smtClean="0">
                <a:solidFill>
                  <a:srgbClr val="0F4F8F"/>
                </a:solidFill>
              </a:rPr>
              <a:t>EXPENDITURE </a:t>
            </a:r>
            <a:r>
              <a:rPr lang="el-GR" altLang="el-GR" sz="2200" b="1" dirty="0" smtClean="0">
                <a:solidFill>
                  <a:srgbClr val="0F4F8F"/>
                </a:solidFill>
                <a:cs typeface="+mn-cs"/>
              </a:rPr>
              <a:t>(5/22)</a:t>
            </a:r>
            <a:endParaRPr lang="el-GR" altLang="el-GR" sz="2200" b="1" dirty="0">
              <a:solidFill>
                <a:srgbClr val="0F4F8F"/>
              </a:solidFill>
            </a:endParaRPr>
          </a:p>
        </p:txBody>
      </p:sp>
      <p:sp>
        <p:nvSpPr>
          <p:cNvPr id="3" name="Ορθογώνιο 2"/>
          <p:cNvSpPr/>
          <p:nvPr/>
        </p:nvSpPr>
        <p:spPr>
          <a:xfrm>
            <a:off x="675953" y="1844824"/>
            <a:ext cx="8003232" cy="4254242"/>
          </a:xfrm>
          <a:prstGeom prst="rect">
            <a:avLst/>
          </a:prstGeom>
        </p:spPr>
        <p:txBody>
          <a:bodyPr wrap="square">
            <a:spAutoFit/>
          </a:bodyPr>
          <a:lstStyle/>
          <a:p>
            <a:pPr>
              <a:lnSpc>
                <a:spcPct val="115000"/>
              </a:lnSpc>
              <a:spcAft>
                <a:spcPts val="1000"/>
              </a:spcAft>
            </a:pPr>
            <a:r>
              <a:rPr lang="el-GR" sz="1800" b="1" dirty="0">
                <a:latin typeface="Calibri" panose="020F0502020204030204" pitchFamily="34" charset="0"/>
                <a:ea typeface="Calibri"/>
                <a:cs typeface="Times New Roman"/>
              </a:rPr>
              <a:t>1. </a:t>
            </a:r>
            <a:r>
              <a:rPr lang="en-US" sz="1800" b="1" dirty="0">
                <a:latin typeface="Calibri" panose="020F0502020204030204" pitchFamily="34" charset="0"/>
                <a:ea typeface="Calibri"/>
                <a:cs typeface="Times New Roman"/>
              </a:rPr>
              <a:t>Staff costs </a:t>
            </a:r>
            <a:r>
              <a:rPr lang="en-US" sz="1800" b="1" dirty="0" smtClean="0">
                <a:latin typeface="Calibri" panose="020F0502020204030204" pitchFamily="34" charset="0"/>
                <a:ea typeface="Calibri"/>
                <a:cs typeface="Times New Roman"/>
              </a:rPr>
              <a:t>(2/3</a:t>
            </a:r>
            <a:r>
              <a:rPr lang="en-US" sz="1800" b="1" dirty="0">
                <a:latin typeface="Calibri" panose="020F0502020204030204" pitchFamily="34" charset="0"/>
                <a:ea typeface="Calibri"/>
                <a:cs typeface="Times New Roman"/>
              </a:rPr>
              <a:t>)</a:t>
            </a:r>
            <a:endParaRPr lang="en-GB" sz="1800" dirty="0">
              <a:latin typeface="Calibri" panose="020F0502020204030204" pitchFamily="34" charset="0"/>
              <a:ea typeface="Calibri"/>
              <a:cs typeface="Times New Roman"/>
            </a:endParaRPr>
          </a:p>
          <a:p>
            <a:pPr>
              <a:lnSpc>
                <a:spcPct val="115000"/>
              </a:lnSpc>
              <a:spcAft>
                <a:spcPts val="1000"/>
              </a:spcAft>
            </a:pPr>
            <a:r>
              <a:rPr lang="en-US" sz="1800" dirty="0" smtClean="0">
                <a:latin typeface="Calibri" panose="020F0502020204030204" pitchFamily="34" charset="0"/>
                <a:ea typeface="Calibri"/>
                <a:cs typeface="Times New Roman"/>
              </a:rPr>
              <a:t>Expenditure </a:t>
            </a:r>
            <a:r>
              <a:rPr lang="en-US" sz="1800" dirty="0">
                <a:latin typeface="Calibri" panose="020F0502020204030204" pitchFamily="34" charset="0"/>
                <a:ea typeface="Calibri"/>
                <a:cs typeface="Times New Roman"/>
              </a:rPr>
              <a:t>on staff costs shall be limited to the </a:t>
            </a:r>
            <a:r>
              <a:rPr lang="en-US" sz="1800" dirty="0" smtClean="0">
                <a:latin typeface="Calibri" panose="020F0502020204030204" pitchFamily="34" charset="0"/>
                <a:ea typeface="Calibri"/>
                <a:cs typeface="Times New Roman"/>
              </a:rPr>
              <a:t>following,</a:t>
            </a: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relating </a:t>
            </a:r>
            <a:r>
              <a:rPr lang="en-US" sz="1800" dirty="0">
                <a:latin typeface="Calibri" panose="020F0502020204030204" pitchFamily="34" charset="0"/>
                <a:ea typeface="Calibri"/>
                <a:cs typeface="Times New Roman"/>
              </a:rPr>
              <a:t>to responsibilities specified in the job description of the staff member concerned</a:t>
            </a:r>
            <a:r>
              <a:rPr lang="en-US" sz="1800" dirty="0" smtClean="0">
                <a:latin typeface="Calibri" panose="020F0502020204030204" pitchFamily="34" charset="0"/>
                <a:ea typeface="Calibri"/>
                <a:cs typeface="Times New Roman"/>
              </a:rPr>
              <a:t>;</a:t>
            </a:r>
          </a:p>
          <a:p>
            <a:pPr marL="400050" indent="-400050">
              <a:lnSpc>
                <a:spcPct val="115000"/>
              </a:lnSpc>
              <a:spcAft>
                <a:spcPts val="1000"/>
              </a:spcAft>
              <a:buFont typeface="+mj-lt"/>
              <a:buAutoNum type="romanLcPeriod"/>
            </a:pPr>
            <a:r>
              <a:rPr lang="en-US" sz="1800" dirty="0">
                <a:latin typeface="Calibri" panose="020F0502020204030204" pitchFamily="34" charset="0"/>
                <a:ea typeface="Calibri"/>
                <a:cs typeface="Times New Roman"/>
              </a:rPr>
              <a:t>in accordance with the legislation referred to in the employment document and with standard practices in the country and/or </a:t>
            </a:r>
            <a:r>
              <a:rPr lang="en-US" sz="1800" dirty="0" err="1">
                <a:latin typeface="Calibri" panose="020F0502020204030204" pitchFamily="34" charset="0"/>
                <a:ea typeface="Calibri"/>
                <a:cs typeface="Times New Roman"/>
              </a:rPr>
              <a:t>organisation</a:t>
            </a:r>
            <a:r>
              <a:rPr lang="en-US" sz="1800" dirty="0">
                <a:latin typeface="Calibri" panose="020F0502020204030204" pitchFamily="34" charset="0"/>
                <a:ea typeface="Calibri"/>
                <a:cs typeface="Times New Roman"/>
              </a:rPr>
              <a:t> where the individual staff member is actually working</a:t>
            </a:r>
            <a:r>
              <a:rPr lang="en-US" sz="1800" dirty="0" smtClean="0">
                <a:latin typeface="Calibri" panose="020F0502020204030204" pitchFamily="34" charset="0"/>
                <a:ea typeface="Calibri"/>
                <a:cs typeface="Times New Roman"/>
              </a:rPr>
              <a:t>;</a:t>
            </a: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The </a:t>
            </a:r>
            <a:r>
              <a:rPr lang="en-US" sz="1800" dirty="0">
                <a:latin typeface="Calibri" panose="020F0502020204030204" pitchFamily="34" charset="0"/>
                <a:ea typeface="Calibri"/>
                <a:cs typeface="Times New Roman"/>
              </a:rPr>
              <a:t>salary payments related to the activities which the entity would </a:t>
            </a:r>
            <a:r>
              <a:rPr lang="en-US" sz="1800" dirty="0" smtClean="0">
                <a:latin typeface="Calibri" panose="020F0502020204030204" pitchFamily="34" charset="0"/>
                <a:ea typeface="Calibri"/>
                <a:cs typeface="Times New Roman"/>
              </a:rPr>
              <a:t>otherwise not </a:t>
            </a:r>
            <a:r>
              <a:rPr lang="en-US" sz="1800" dirty="0">
                <a:latin typeface="Calibri" panose="020F0502020204030204" pitchFamily="34" charset="0"/>
                <a:ea typeface="Calibri"/>
                <a:cs typeface="Times New Roman"/>
              </a:rPr>
              <a:t>carry out if the operation concerned was not undertaken, fixed in an </a:t>
            </a:r>
            <a:r>
              <a:rPr lang="en-US" sz="1800" dirty="0" smtClean="0">
                <a:latin typeface="Calibri" panose="020F0502020204030204" pitchFamily="34" charset="0"/>
                <a:ea typeface="Calibri"/>
                <a:cs typeface="Times New Roman"/>
              </a:rPr>
              <a:t>employment / work </a:t>
            </a:r>
            <a:r>
              <a:rPr lang="en-US" sz="1800" dirty="0">
                <a:latin typeface="Calibri" panose="020F0502020204030204" pitchFamily="34" charset="0"/>
                <a:ea typeface="Calibri"/>
                <a:cs typeface="Times New Roman"/>
              </a:rPr>
              <a:t>contract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Signed payment rolls</a:t>
            </a:r>
            <a:r>
              <a:rPr lang="el-GR" sz="1800" dirty="0" smtClean="0">
                <a:latin typeface="Calibri" panose="020F0502020204030204" pitchFamily="34" charset="0"/>
                <a:ea typeface="Calibri"/>
                <a:cs typeface="Times New Roman"/>
              </a:rPr>
              <a:t>.</a:t>
            </a:r>
            <a:endParaRPr lang="en-US" sz="18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344081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a:solidFill>
                  <a:srgbClr val="0F4F8F"/>
                </a:solidFill>
              </a:rPr>
              <a:t>2. ELIGIBILITY OF </a:t>
            </a:r>
            <a:r>
              <a:rPr lang="en-US" altLang="el-GR" sz="2200" b="1" dirty="0" smtClean="0">
                <a:solidFill>
                  <a:srgbClr val="0F4F8F"/>
                </a:solidFill>
              </a:rPr>
              <a:t>EXPENDITURE </a:t>
            </a:r>
            <a:r>
              <a:rPr lang="el-GR" altLang="el-GR" sz="2200" b="1" dirty="0" smtClean="0">
                <a:solidFill>
                  <a:srgbClr val="0F4F8F"/>
                </a:solidFill>
                <a:cs typeface="+mn-cs"/>
              </a:rPr>
              <a:t>(6/22)</a:t>
            </a:r>
            <a:endParaRPr lang="el-GR" altLang="el-GR" sz="2200" b="1" dirty="0">
              <a:solidFill>
                <a:srgbClr val="0F4F8F"/>
              </a:solidFill>
            </a:endParaRPr>
          </a:p>
        </p:txBody>
      </p:sp>
      <p:sp>
        <p:nvSpPr>
          <p:cNvPr id="3" name="Ορθογώνιο 2"/>
          <p:cNvSpPr/>
          <p:nvPr/>
        </p:nvSpPr>
        <p:spPr>
          <a:xfrm>
            <a:off x="683568" y="1687927"/>
            <a:ext cx="8003232" cy="4247317"/>
          </a:xfrm>
          <a:prstGeom prst="rect">
            <a:avLst/>
          </a:prstGeom>
        </p:spPr>
        <p:txBody>
          <a:bodyPr wrap="square">
            <a:spAutoFit/>
          </a:bodyPr>
          <a:lstStyle/>
          <a:p>
            <a:pPr marL="342900" indent="-342900">
              <a:buAutoNum type="arabicPeriod"/>
            </a:pPr>
            <a:r>
              <a:rPr lang="en-US" sz="1800" b="1" dirty="0" smtClean="0">
                <a:latin typeface="Calibri" panose="020F0502020204030204" pitchFamily="34" charset="0"/>
                <a:ea typeface="Calibri"/>
                <a:cs typeface="Times New Roman"/>
              </a:rPr>
              <a:t>Staff </a:t>
            </a:r>
            <a:r>
              <a:rPr lang="en-US" sz="1800" b="1" dirty="0">
                <a:latin typeface="Calibri" panose="020F0502020204030204" pitchFamily="34" charset="0"/>
                <a:ea typeface="Calibri"/>
                <a:cs typeface="Times New Roman"/>
              </a:rPr>
              <a:t>costs </a:t>
            </a:r>
            <a:r>
              <a:rPr lang="en-US" sz="1800" b="1" dirty="0" smtClean="0">
                <a:latin typeface="Calibri" panose="020F0502020204030204" pitchFamily="34" charset="0"/>
                <a:ea typeface="Calibri"/>
                <a:cs typeface="Times New Roman"/>
              </a:rPr>
              <a:t>(3/3)</a:t>
            </a:r>
          </a:p>
          <a:p>
            <a:pPr marL="342900" indent="-342900">
              <a:buAutoNum type="arabicPeriod"/>
            </a:pPr>
            <a:endParaRPr lang="en-GB" sz="1800" dirty="0">
              <a:latin typeface="Calibri" panose="020F0502020204030204" pitchFamily="34" charset="0"/>
              <a:ea typeface="Calibri"/>
              <a:cs typeface="Times New Roman"/>
            </a:endParaRPr>
          </a:p>
          <a:p>
            <a:pPr marL="400050" indent="-400050">
              <a:buFont typeface="+mj-lt"/>
              <a:buAutoNum type="romanLcPeriod" startAt="5"/>
            </a:pPr>
            <a:r>
              <a:rPr lang="en-US" sz="1800" dirty="0" smtClean="0">
                <a:latin typeface="Calibri" panose="020F0502020204030204" pitchFamily="34" charset="0"/>
              </a:rPr>
              <a:t>Salary </a:t>
            </a:r>
            <a:r>
              <a:rPr lang="en-US" sz="1800" dirty="0">
                <a:latin typeface="Calibri" panose="020F0502020204030204" pitchFamily="34" charset="0"/>
              </a:rPr>
              <a:t>payments and other costs linked to </a:t>
            </a:r>
            <a:r>
              <a:rPr lang="en-US" sz="1800" dirty="0" smtClean="0">
                <a:latin typeface="Calibri" panose="020F0502020204030204" pitchFamily="34" charset="0"/>
              </a:rPr>
              <a:t>salary payments </a:t>
            </a:r>
            <a:r>
              <a:rPr lang="en-US" sz="1800" dirty="0">
                <a:latin typeface="Calibri" panose="020F0502020204030204" pitchFamily="34" charset="0"/>
              </a:rPr>
              <a:t>(employment taxes, social security) </a:t>
            </a:r>
            <a:r>
              <a:rPr lang="en-US" sz="1800" dirty="0" smtClean="0">
                <a:latin typeface="Calibri" panose="020F0502020204030204" pitchFamily="34" charset="0"/>
              </a:rPr>
              <a:t>not </a:t>
            </a:r>
            <a:r>
              <a:rPr lang="en-GB" sz="1800" dirty="0" smtClean="0">
                <a:latin typeface="Calibri" panose="020F0502020204030204" pitchFamily="34" charset="0"/>
              </a:rPr>
              <a:t>recoverable </a:t>
            </a:r>
            <a:r>
              <a:rPr lang="en-GB" sz="1800" dirty="0">
                <a:latin typeface="Calibri" panose="020F0502020204030204" pitchFamily="34" charset="0"/>
              </a:rPr>
              <a:t>by the </a:t>
            </a:r>
            <a:r>
              <a:rPr lang="en-GB" sz="1800" dirty="0" smtClean="0">
                <a:latin typeface="Calibri" panose="020F0502020204030204" pitchFamily="34" charset="0"/>
              </a:rPr>
              <a:t>employer.</a:t>
            </a:r>
            <a:endParaRPr lang="en-GB" sz="1800" dirty="0">
              <a:latin typeface="Calibri" panose="020F0502020204030204" pitchFamily="34" charset="0"/>
            </a:endParaRPr>
          </a:p>
          <a:p>
            <a:pPr marL="400050" indent="-400050">
              <a:buFont typeface="+mj-lt"/>
              <a:buAutoNum type="romanLcPeriod" startAt="5"/>
            </a:pPr>
            <a:endParaRPr lang="en-GB" sz="1800" dirty="0">
              <a:latin typeface="Calibri" panose="020F0502020204030204" pitchFamily="34" charset="0"/>
            </a:endParaRPr>
          </a:p>
          <a:p>
            <a:pPr marL="400050" indent="-400050">
              <a:buFont typeface="+mj-lt"/>
              <a:buAutoNum type="romanLcPeriod" startAt="5"/>
            </a:pPr>
            <a:r>
              <a:rPr lang="en-US" sz="1800" dirty="0" smtClean="0">
                <a:latin typeface="Calibri" panose="020F0502020204030204" pitchFamily="34" charset="0"/>
              </a:rPr>
              <a:t>All </a:t>
            </a:r>
            <a:r>
              <a:rPr lang="en-US" sz="1800" dirty="0">
                <a:latin typeface="Calibri" panose="020F0502020204030204" pitchFamily="34" charset="0"/>
              </a:rPr>
              <a:t>costs fixed in the </a:t>
            </a:r>
            <a:r>
              <a:rPr lang="en-US" sz="1800" dirty="0" smtClean="0">
                <a:latin typeface="Calibri" panose="020F0502020204030204" pitchFamily="34" charset="0"/>
              </a:rPr>
              <a:t>employment </a:t>
            </a:r>
            <a:r>
              <a:rPr lang="en-GB" sz="1800" dirty="0" smtClean="0">
                <a:latin typeface="Calibri" panose="020F0502020204030204" pitchFamily="34" charset="0"/>
              </a:rPr>
              <a:t>document/law.</a:t>
            </a:r>
          </a:p>
          <a:p>
            <a:pPr marL="400050" indent="-400050">
              <a:buFont typeface="+mj-lt"/>
              <a:buAutoNum type="romanLcPeriod" startAt="5"/>
            </a:pPr>
            <a:endParaRPr lang="en-GB" sz="1800" dirty="0">
              <a:latin typeface="Calibri" panose="020F0502020204030204" pitchFamily="34" charset="0"/>
            </a:endParaRPr>
          </a:p>
          <a:p>
            <a:pPr marL="400050" indent="-400050">
              <a:buFont typeface="+mj-lt"/>
              <a:buAutoNum type="romanLcPeriod" startAt="5"/>
            </a:pPr>
            <a:r>
              <a:rPr lang="en-US" sz="1800" dirty="0" smtClean="0">
                <a:latin typeface="Calibri" panose="020F0502020204030204" pitchFamily="34" charset="0"/>
              </a:rPr>
              <a:t>Salaries </a:t>
            </a:r>
            <a:r>
              <a:rPr lang="en-US" sz="1800" dirty="0">
                <a:latin typeface="Calibri" panose="020F0502020204030204" pitchFamily="34" charset="0"/>
              </a:rPr>
              <a:t>related to </a:t>
            </a:r>
            <a:r>
              <a:rPr lang="en-US" sz="1800" dirty="0" smtClean="0">
                <a:latin typeface="Calibri" panose="020F0502020204030204" pitchFamily="34" charset="0"/>
              </a:rPr>
              <a:t>responsibilities specified </a:t>
            </a:r>
            <a:r>
              <a:rPr lang="en-US" sz="1800" dirty="0">
                <a:latin typeface="Calibri" panose="020F0502020204030204" pitchFamily="34" charset="0"/>
              </a:rPr>
              <a:t>in the job </a:t>
            </a:r>
            <a:r>
              <a:rPr lang="en-US" sz="1800" dirty="0" smtClean="0">
                <a:latin typeface="Calibri" panose="020F0502020204030204" pitchFamily="34" charset="0"/>
              </a:rPr>
              <a:t>description.</a:t>
            </a:r>
          </a:p>
          <a:p>
            <a:endParaRPr lang="en-US" sz="1800" dirty="0" smtClean="0">
              <a:latin typeface="Calibri" panose="020F0502020204030204" pitchFamily="34" charset="0"/>
              <a:ea typeface="Tahoma" panose="020B0604030504040204" pitchFamily="34" charset="0"/>
              <a:cs typeface="Tahoma" panose="020B0604030504040204" pitchFamily="34" charset="0"/>
            </a:endParaRPr>
          </a:p>
          <a:p>
            <a:endParaRPr lang="en-US" sz="1800" dirty="0">
              <a:latin typeface="Calibri" panose="020F0502020204030204" pitchFamily="34" charset="0"/>
              <a:ea typeface="Tahoma" panose="020B0604030504040204" pitchFamily="34" charset="0"/>
              <a:cs typeface="Tahoma" panose="020B0604030504040204" pitchFamily="34" charset="0"/>
            </a:endParaRPr>
          </a:p>
          <a:p>
            <a:endParaRPr lang="en-US" sz="1800" dirty="0">
              <a:latin typeface="Calibri" panose="020F0502020204030204" pitchFamily="34" charset="0"/>
              <a:ea typeface="Tahoma" panose="020B0604030504040204" pitchFamily="34" charset="0"/>
              <a:cs typeface="Tahoma" panose="020B0604030504040204" pitchFamily="34" charset="0"/>
            </a:endParaRPr>
          </a:p>
          <a:p>
            <a:r>
              <a:rPr lang="en-US" sz="1800" b="1" dirty="0">
                <a:latin typeface="Calibri" panose="020F0502020204030204" pitchFamily="34" charset="0"/>
              </a:rPr>
              <a:t>Option I: </a:t>
            </a:r>
            <a:r>
              <a:rPr lang="en-US" sz="1800" dirty="0">
                <a:latin typeface="Calibri" panose="020F0502020204030204" pitchFamily="34" charset="0"/>
              </a:rPr>
              <a:t>Real costs (</a:t>
            </a:r>
            <a:r>
              <a:rPr lang="en-US" sz="1800" dirty="0" err="1">
                <a:latin typeface="Calibri" panose="020F0502020204030204" pitchFamily="34" charset="0"/>
              </a:rPr>
              <a:t>payslips</a:t>
            </a:r>
            <a:r>
              <a:rPr lang="en-US" sz="1800" dirty="0">
                <a:latin typeface="Calibri" panose="020F0502020204030204" pitchFamily="34" charset="0"/>
              </a:rPr>
              <a:t> and proof </a:t>
            </a:r>
            <a:r>
              <a:rPr lang="en-US" sz="1800" dirty="0" smtClean="0">
                <a:latin typeface="Calibri" panose="020F0502020204030204" pitchFamily="34" charset="0"/>
              </a:rPr>
              <a:t>of </a:t>
            </a:r>
            <a:r>
              <a:rPr lang="en-GB" sz="1800" dirty="0" smtClean="0">
                <a:latin typeface="Calibri" panose="020F0502020204030204" pitchFamily="34" charset="0"/>
              </a:rPr>
              <a:t>payment </a:t>
            </a:r>
            <a:r>
              <a:rPr lang="en-GB" sz="1800" dirty="0">
                <a:latin typeface="Calibri" panose="020F0502020204030204" pitchFamily="34" charset="0"/>
              </a:rPr>
              <a:t>required</a:t>
            </a:r>
            <a:r>
              <a:rPr lang="en-GB" sz="1800" dirty="0" smtClean="0">
                <a:latin typeface="Calibri" panose="020F0502020204030204" pitchFamily="34" charset="0"/>
              </a:rPr>
              <a:t>).</a:t>
            </a:r>
          </a:p>
          <a:p>
            <a:endParaRPr lang="en-GB" sz="1800" dirty="0">
              <a:latin typeface="Calibri" panose="020F0502020204030204" pitchFamily="34" charset="0"/>
              <a:ea typeface="Tahoma" panose="020B0604030504040204" pitchFamily="34" charset="0"/>
              <a:cs typeface="Tahoma" panose="020B0604030504040204" pitchFamily="34" charset="0"/>
            </a:endParaRPr>
          </a:p>
          <a:p>
            <a:r>
              <a:rPr lang="en-US" sz="1800" b="1" dirty="0">
                <a:latin typeface="Calibri" panose="020F0502020204030204" pitchFamily="34" charset="0"/>
              </a:rPr>
              <a:t>Option II: </a:t>
            </a:r>
            <a:r>
              <a:rPr lang="en-GB" sz="1800" dirty="0" smtClean="0">
                <a:latin typeface="Calibri" panose="020F0502020204030204" pitchFamily="34" charset="0"/>
              </a:rPr>
              <a:t>Simplified </a:t>
            </a:r>
            <a:r>
              <a:rPr lang="en-GB" sz="1800" dirty="0">
                <a:latin typeface="Calibri" panose="020F0502020204030204" pitchFamily="34" charset="0"/>
              </a:rPr>
              <a:t>cost options, e.g</a:t>
            </a:r>
            <a:r>
              <a:rPr lang="en-GB" sz="1800" dirty="0" smtClean="0">
                <a:latin typeface="Calibri" panose="020F0502020204030204" pitchFamily="34" charset="0"/>
              </a:rPr>
              <a:t>. </a:t>
            </a:r>
            <a:r>
              <a:rPr lang="en-US" sz="1800" dirty="0" smtClean="0">
                <a:latin typeface="Calibri" panose="020F0502020204030204" pitchFamily="34" charset="0"/>
              </a:rPr>
              <a:t>Standard </a:t>
            </a:r>
            <a:r>
              <a:rPr lang="en-US" sz="1800" dirty="0">
                <a:latin typeface="Calibri" panose="020F0502020204030204" pitchFamily="34" charset="0"/>
              </a:rPr>
              <a:t>scale of unit </a:t>
            </a:r>
            <a:r>
              <a:rPr lang="en-US" sz="1800" dirty="0" smtClean="0">
                <a:latin typeface="Calibri" panose="020F0502020204030204" pitchFamily="34" charset="0"/>
              </a:rPr>
              <a:t>costs, Flat </a:t>
            </a:r>
            <a:r>
              <a:rPr lang="en-US" sz="1800" dirty="0">
                <a:latin typeface="Calibri" panose="020F0502020204030204" pitchFamily="34" charset="0"/>
              </a:rPr>
              <a:t>rate of up to 20% of </a:t>
            </a:r>
            <a:r>
              <a:rPr lang="en-US" sz="1800" dirty="0" smtClean="0">
                <a:latin typeface="Calibri" panose="020F0502020204030204" pitchFamily="34" charset="0"/>
              </a:rPr>
              <a:t>direct costs </a:t>
            </a:r>
            <a:r>
              <a:rPr lang="en-US" sz="1800" dirty="0">
                <a:latin typeface="Calibri" panose="020F0502020204030204" pitchFamily="34" charset="0"/>
              </a:rPr>
              <a:t>other than the staff costs (Art. 19</a:t>
            </a:r>
            <a:r>
              <a:rPr lang="en-US" sz="1800" dirty="0" smtClean="0">
                <a:latin typeface="Calibri" panose="020F0502020204030204" pitchFamily="34" charset="0"/>
              </a:rPr>
              <a:t>, </a:t>
            </a:r>
            <a:r>
              <a:rPr lang="en-GB" sz="1800" dirty="0" smtClean="0">
                <a:latin typeface="Calibri" panose="020F0502020204030204" pitchFamily="34" charset="0"/>
              </a:rPr>
              <a:t>ETC </a:t>
            </a:r>
            <a:r>
              <a:rPr lang="en-GB" sz="1800" dirty="0">
                <a:latin typeface="Calibri" panose="020F0502020204030204" pitchFamily="34" charset="0"/>
              </a:rPr>
              <a:t>Reg. 1299/2013</a:t>
            </a:r>
            <a:r>
              <a:rPr lang="en-GB" sz="1800" dirty="0" smtClean="0">
                <a:latin typeface="Calibri" panose="020F0502020204030204" pitchFamily="34" charset="0"/>
              </a:rPr>
              <a:t>).</a:t>
            </a:r>
            <a:endParaRPr lang="el-GR" sz="1800" dirty="0" smtClean="0">
              <a:latin typeface="Calibri" panose="020F0502020204030204" pitchFamily="34" charset="0"/>
              <a:ea typeface="Tahoma" panose="020B0604030504040204" pitchFamily="34" charset="0"/>
              <a:cs typeface="Tahoma" panose="020B060403050404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579877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r>
              <a:rPr lang="en-US" altLang="el-GR" sz="2200" b="1" dirty="0">
                <a:solidFill>
                  <a:srgbClr val="0F4F8F"/>
                </a:solidFill>
              </a:rPr>
              <a:t>2. ELIGIBILITY OF </a:t>
            </a:r>
            <a:r>
              <a:rPr lang="en-US" altLang="el-GR" sz="2200" b="1" dirty="0" smtClean="0">
                <a:solidFill>
                  <a:srgbClr val="0F4F8F"/>
                </a:solidFill>
              </a:rPr>
              <a:t>EXPENDITURE </a:t>
            </a:r>
            <a:r>
              <a:rPr lang="el-GR" altLang="el-GR" sz="2200" b="1" dirty="0" smtClean="0">
                <a:solidFill>
                  <a:srgbClr val="0F4F8F"/>
                </a:solidFill>
                <a:cs typeface="+mn-cs"/>
              </a:rPr>
              <a:t>(7/22)</a:t>
            </a:r>
            <a:endParaRPr lang="el-GR" altLang="el-GR" sz="2200" b="1" dirty="0">
              <a:solidFill>
                <a:srgbClr val="0F4F8F"/>
              </a:solidFill>
            </a:endParaRPr>
          </a:p>
        </p:txBody>
      </p:sp>
      <p:sp>
        <p:nvSpPr>
          <p:cNvPr id="3" name="Ορθογώνιο 2"/>
          <p:cNvSpPr/>
          <p:nvPr/>
        </p:nvSpPr>
        <p:spPr>
          <a:xfrm>
            <a:off x="683568" y="1844824"/>
            <a:ext cx="8003232" cy="3518912"/>
          </a:xfrm>
          <a:prstGeom prst="rect">
            <a:avLst/>
          </a:prstGeom>
        </p:spPr>
        <p:txBody>
          <a:bodyPr wrap="square">
            <a:spAutoFit/>
          </a:bodyPr>
          <a:lstStyle/>
          <a:p>
            <a:pPr>
              <a:lnSpc>
                <a:spcPct val="115000"/>
              </a:lnSpc>
              <a:spcAft>
                <a:spcPts val="1000"/>
              </a:spcAft>
            </a:pPr>
            <a:r>
              <a:rPr lang="el-GR" sz="2000" b="1" dirty="0" smtClean="0">
                <a:latin typeface="Calibri" panose="020F0502020204030204" pitchFamily="34" charset="0"/>
                <a:ea typeface="Calibri"/>
                <a:cs typeface="Times New Roman"/>
              </a:rPr>
              <a:t>2. </a:t>
            </a:r>
            <a:r>
              <a:rPr lang="en-GB" sz="2000" b="1" dirty="0">
                <a:latin typeface="Calibri" panose="020F0502020204030204" pitchFamily="34" charset="0"/>
                <a:ea typeface="Calibri"/>
                <a:cs typeface="Times New Roman"/>
              </a:rPr>
              <a:t>Travel and accommodation costs </a:t>
            </a:r>
            <a:r>
              <a:rPr lang="en-GB" sz="2000" b="1" dirty="0" smtClean="0">
                <a:latin typeface="Calibri" panose="020F0502020204030204" pitchFamily="34" charset="0"/>
                <a:ea typeface="Calibri"/>
                <a:cs typeface="Times New Roman"/>
              </a:rPr>
              <a:t>(1/3)</a:t>
            </a:r>
            <a:r>
              <a:rPr lang="el-GR" sz="2000" dirty="0">
                <a:latin typeface="Calibri" panose="020F0502020204030204" pitchFamily="34" charset="0"/>
                <a:ea typeface="Calibri"/>
                <a:cs typeface="Times New Roman"/>
              </a:rPr>
              <a:t> </a:t>
            </a:r>
            <a:endParaRPr lang="en-GB" sz="2000" dirty="0">
              <a:latin typeface="Calibri" panose="020F0502020204030204" pitchFamily="34" charset="0"/>
              <a:ea typeface="Calibri"/>
              <a:cs typeface="Times New Roman"/>
            </a:endParaRPr>
          </a:p>
          <a:p>
            <a:pPr>
              <a:lnSpc>
                <a:spcPct val="115000"/>
              </a:lnSpc>
              <a:spcAft>
                <a:spcPts val="1000"/>
              </a:spcAft>
            </a:pPr>
            <a:endParaRPr lang="en-US" sz="2000" dirty="0" smtClean="0">
              <a:latin typeface="Calibri" panose="020F0502020204030204" pitchFamily="34" charset="0"/>
              <a:ea typeface="Calibri"/>
              <a:cs typeface="Times New Roman"/>
            </a:endParaRPr>
          </a:p>
          <a:p>
            <a:r>
              <a:rPr lang="en-US" sz="2000" dirty="0" smtClean="0">
                <a:latin typeface="Calibri" panose="020F0502020204030204" pitchFamily="34" charset="0"/>
              </a:rPr>
              <a:t>The travel </a:t>
            </a:r>
            <a:r>
              <a:rPr lang="en-US" sz="2000" dirty="0">
                <a:latin typeface="Calibri" panose="020F0502020204030204" pitchFamily="34" charset="0"/>
              </a:rPr>
              <a:t>and accommodation costs </a:t>
            </a:r>
            <a:r>
              <a:rPr lang="en-US" sz="2000" dirty="0" smtClean="0">
                <a:latin typeface="Calibri" panose="020F0502020204030204" pitchFamily="34" charset="0"/>
              </a:rPr>
              <a:t>are eligible only for the staff </a:t>
            </a:r>
            <a:r>
              <a:rPr lang="en-US" sz="2000" dirty="0">
                <a:latin typeface="Calibri" panose="020F0502020204030204" pitchFamily="34" charset="0"/>
              </a:rPr>
              <a:t>of </a:t>
            </a:r>
            <a:r>
              <a:rPr lang="en-US" sz="2000" dirty="0" smtClean="0">
                <a:latin typeface="Calibri" panose="020F0502020204030204" pitchFamily="34" charset="0"/>
              </a:rPr>
              <a:t>beneficiary </a:t>
            </a:r>
            <a:r>
              <a:rPr lang="en-US" sz="2000" dirty="0" err="1" smtClean="0">
                <a:latin typeface="Calibri" panose="020F0502020204030204" pitchFamily="34" charset="0"/>
              </a:rPr>
              <a:t>organisations</a:t>
            </a:r>
            <a:r>
              <a:rPr lang="en-US" sz="2000" dirty="0" smtClean="0">
                <a:latin typeface="Calibri" panose="020F0502020204030204" pitchFamily="34" charset="0"/>
              </a:rPr>
              <a:t> </a:t>
            </a:r>
            <a:r>
              <a:rPr lang="en-US" sz="2000" dirty="0">
                <a:latin typeface="Calibri" panose="020F0502020204030204" pitchFamily="34" charset="0"/>
              </a:rPr>
              <a:t>that relate to delivery of the project</a:t>
            </a:r>
            <a:r>
              <a:rPr lang="en-US" sz="2000" dirty="0" smtClean="0">
                <a:latin typeface="Calibri" panose="020F0502020204030204" pitchFamily="34" charset="0"/>
              </a:rPr>
              <a:t>.</a:t>
            </a:r>
          </a:p>
          <a:p>
            <a:endParaRPr lang="en-US" sz="2000" dirty="0">
              <a:solidFill>
                <a:srgbClr val="000000"/>
              </a:solidFill>
              <a:latin typeface="Calibri" panose="020F0502020204030204" pitchFamily="34" charset="0"/>
            </a:endParaRPr>
          </a:p>
          <a:p>
            <a:r>
              <a:rPr lang="en-US" sz="2000" dirty="0">
                <a:latin typeface="Calibri" panose="020F0502020204030204" pitchFamily="34" charset="0"/>
              </a:rPr>
              <a:t>Travel and accommodation of </a:t>
            </a:r>
            <a:r>
              <a:rPr lang="en-US" sz="2000" dirty="0" smtClean="0">
                <a:latin typeface="Calibri" panose="020F0502020204030204" pitchFamily="34" charset="0"/>
              </a:rPr>
              <a:t>experts, </a:t>
            </a:r>
            <a:r>
              <a:rPr lang="en-US" sz="2000" dirty="0">
                <a:latin typeface="Calibri" panose="020F0502020204030204" pitchFamily="34" charset="0"/>
              </a:rPr>
              <a:t>external to </a:t>
            </a:r>
            <a:r>
              <a:rPr lang="en-US" sz="2000" dirty="0" smtClean="0">
                <a:latin typeface="Calibri" panose="020F0502020204030204" pitchFamily="34" charset="0"/>
              </a:rPr>
              <a:t>the project </a:t>
            </a:r>
            <a:r>
              <a:rPr lang="en-US" sz="2000" dirty="0">
                <a:latin typeface="Calibri" panose="020F0502020204030204" pitchFamily="34" charset="0"/>
              </a:rPr>
              <a:t>partnership under </a:t>
            </a:r>
            <a:r>
              <a:rPr lang="en-US" sz="2000" b="1" dirty="0">
                <a:solidFill>
                  <a:srgbClr val="0000FF"/>
                </a:solidFill>
                <a:latin typeface="Calibri" panose="020F0502020204030204" pitchFamily="34" charset="0"/>
              </a:rPr>
              <a:t>External expertise and </a:t>
            </a:r>
            <a:r>
              <a:rPr lang="en-US" sz="2000" b="1" dirty="0" smtClean="0">
                <a:solidFill>
                  <a:srgbClr val="0000FF"/>
                </a:solidFill>
                <a:latin typeface="Calibri" panose="020F0502020204030204" pitchFamily="34" charset="0"/>
              </a:rPr>
              <a:t>services</a:t>
            </a:r>
            <a:r>
              <a:rPr lang="en-US" sz="2000" dirty="0" smtClean="0">
                <a:latin typeface="Calibri" panose="020F0502020204030204" pitchFamily="34" charset="0"/>
              </a:rPr>
              <a:t>.</a:t>
            </a:r>
          </a:p>
          <a:p>
            <a:endParaRPr lang="en-US" sz="2000" dirty="0">
              <a:solidFill>
                <a:srgbClr val="000000"/>
              </a:solidFill>
              <a:latin typeface="Calibri" panose="020F0502020204030204" pitchFamily="34" charset="0"/>
            </a:endParaRPr>
          </a:p>
          <a:p>
            <a:r>
              <a:rPr lang="en-US" sz="2000" dirty="0">
                <a:latin typeface="Calibri" panose="020F0502020204030204" pitchFamily="34" charset="0"/>
              </a:rPr>
              <a:t>Maximum daily rates for hotel and subsistence should </a:t>
            </a:r>
            <a:r>
              <a:rPr lang="en-US" sz="2000" dirty="0" smtClean="0">
                <a:latin typeface="Calibri" panose="020F0502020204030204" pitchFamily="34" charset="0"/>
              </a:rPr>
              <a:t>be respected</a:t>
            </a:r>
            <a:r>
              <a:rPr lang="en-US" sz="2000" dirty="0">
                <a:latin typeface="Calibri" panose="020F0502020204030204" pitchFamily="34" charset="0"/>
              </a:rPr>
              <a:t>, in line with national legislation or </a:t>
            </a:r>
            <a:r>
              <a:rPr lang="en-US" sz="2000" dirty="0" smtClean="0">
                <a:latin typeface="Calibri" panose="020F0502020204030204" pitchFamily="34" charset="0"/>
              </a:rPr>
              <a:t>internal policy </a:t>
            </a:r>
            <a:r>
              <a:rPr lang="en-US" sz="2000" dirty="0">
                <a:latin typeface="Calibri" panose="020F0502020204030204" pitchFamily="34" charset="0"/>
              </a:rPr>
              <a:t>of the partner </a:t>
            </a:r>
            <a:r>
              <a:rPr lang="en-US" sz="2000" dirty="0" err="1" smtClean="0">
                <a:latin typeface="Calibri" panose="020F0502020204030204" pitchFamily="34" charset="0"/>
              </a:rPr>
              <a:t>organisation</a:t>
            </a:r>
            <a:r>
              <a:rPr lang="en-US" sz="2000" dirty="0" smtClean="0">
                <a:latin typeface="Calibri" panose="020F0502020204030204" pitchFamily="34" charset="0"/>
              </a:rPr>
              <a:t>.</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959447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6033</TotalTime>
  <Words>2145</Words>
  <Application>Microsoft Office PowerPoint</Application>
  <PresentationFormat>Προβολή στην οθόνη (4:3)</PresentationFormat>
  <Paragraphs>260</Paragraphs>
  <Slides>24</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24</vt:i4>
      </vt:variant>
    </vt:vector>
  </HeadingPairs>
  <TitlesOfParts>
    <vt:vector size="26" baseType="lpstr">
      <vt:lpstr>Blank Presentation</vt:lpstr>
      <vt:lpstr>1_Blank Presentation</vt:lpstr>
      <vt:lpstr>CO-OPERATION PROGRAMME</vt:lpstr>
      <vt:lpstr> 1. LEGISLATION</vt:lpstr>
      <vt:lpstr> 2. ELIGIBILITY OF EXPENDITURE (1/22)</vt:lpstr>
      <vt:lpstr> 2. ELIGIBILITY OF EXPENDITURE(2/22)</vt:lpstr>
      <vt:lpstr> 2. ELIGIBILITY OF EXPENDITURE (3/22)</vt:lpstr>
      <vt:lpstr> 2. ELIGIBILITY OF EXPENDITURE (4/22) </vt:lpstr>
      <vt:lpstr> 2. ELIGIBILITY OF EXPENDITURE (5/22)</vt:lpstr>
      <vt:lpstr> 2. ELIGIBILITY OF EXPENDITURE (6/22)</vt:lpstr>
      <vt:lpstr> 2. ELIGIBILITY OF EXPENDITURE (7/22)</vt:lpstr>
      <vt:lpstr> 2. ELIGIBILITY OF EXPENDITURE (8/22)</vt:lpstr>
      <vt:lpstr> 2. ELIGIBILITY OF EXPENDITURE (9/22)</vt:lpstr>
      <vt:lpstr> 2. ELIGIBILITY OF EXPENDITURE (10/22)</vt:lpstr>
      <vt:lpstr> 2. ELIGIBILITY OF EXPENDITURE (11/22)</vt:lpstr>
      <vt:lpstr> 2. ELIGIBILITY OF EXPENDITURE (12/22)</vt:lpstr>
      <vt:lpstr> 2. ELIGIBILITY OF EXPENDITURE (13/22)</vt:lpstr>
      <vt:lpstr> 2. ELIGIBILITY OF EXPENDITURE (14/22)</vt:lpstr>
      <vt:lpstr> 2. ELIGIBILITY OF EXPENDITURE (15/22)</vt:lpstr>
      <vt:lpstr> 2. ELIGIBILITY OF EXPENDITURE (16/22)</vt:lpstr>
      <vt:lpstr> 2. ELIGIBILITY OF EXPENDITURE (18/22)</vt:lpstr>
      <vt:lpstr> 2. ELIGIBILITY OF EXPENDITURE (19/22)</vt:lpstr>
      <vt:lpstr> 2. ELIGIBILITY OF EXPENDITURE (20/22)</vt:lpstr>
      <vt:lpstr> 2. ELIGIBILITY OF EXPENDITURE (21/22)</vt:lpstr>
      <vt:lpstr> 2. ELIGIBILITY OF EXPENDITURE (22/22)</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ΠΑΠΑΔΟΠΟΥΛΟΣ ΓΙΩΡΓΟΣ (PAPADOPOULOS GIORGOS)</cp:lastModifiedBy>
  <cp:revision>451</cp:revision>
  <cp:lastPrinted>2017-09-15T09:59:16Z</cp:lastPrinted>
  <dcterms:created xsi:type="dcterms:W3CDTF">2012-02-08T16:15:43Z</dcterms:created>
  <dcterms:modified xsi:type="dcterms:W3CDTF">2018-05-29T10:29:55Z</dcterms:modified>
</cp:coreProperties>
</file>