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63" r:id="rId2"/>
  </p:sldMasterIdLst>
  <p:notesMasterIdLst>
    <p:notesMasterId r:id="rId30"/>
  </p:notesMasterIdLst>
  <p:sldIdLst>
    <p:sldId id="340" r:id="rId3"/>
    <p:sldId id="321" r:id="rId4"/>
    <p:sldId id="368" r:id="rId5"/>
    <p:sldId id="341" r:id="rId6"/>
    <p:sldId id="351" r:id="rId7"/>
    <p:sldId id="342" r:id="rId8"/>
    <p:sldId id="344" r:id="rId9"/>
    <p:sldId id="343" r:id="rId10"/>
    <p:sldId id="346" r:id="rId11"/>
    <p:sldId id="347" r:id="rId12"/>
    <p:sldId id="348" r:id="rId13"/>
    <p:sldId id="350" r:id="rId14"/>
    <p:sldId id="369" r:id="rId15"/>
    <p:sldId id="354" r:id="rId16"/>
    <p:sldId id="352" r:id="rId17"/>
    <p:sldId id="356" r:id="rId18"/>
    <p:sldId id="357" r:id="rId19"/>
    <p:sldId id="358" r:id="rId20"/>
    <p:sldId id="364" r:id="rId21"/>
    <p:sldId id="365" r:id="rId22"/>
    <p:sldId id="355" r:id="rId23"/>
    <p:sldId id="361" r:id="rId24"/>
    <p:sldId id="362" r:id="rId25"/>
    <p:sldId id="370" r:id="rId26"/>
    <p:sldId id="371" r:id="rId27"/>
    <p:sldId id="372" r:id="rId28"/>
    <p:sldId id="339" r:id="rId29"/>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DCDB"/>
    <a:srgbClr val="EBECB2"/>
    <a:srgbClr val="0F4F8F"/>
    <a:srgbClr val="EBFFFF"/>
    <a:srgbClr val="A94195"/>
    <a:srgbClr val="93D050"/>
    <a:srgbClr val="92D050"/>
    <a:srgbClr val="85E260"/>
    <a:srgbClr val="00FF00"/>
    <a:srgbClr val="FF1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5314" autoAdjust="0"/>
  </p:normalViewPr>
  <p:slideViewPr>
    <p:cSldViewPr>
      <p:cViewPr>
        <p:scale>
          <a:sx n="110" d="100"/>
          <a:sy n="110" d="100"/>
        </p:scale>
        <p:origin x="-1632" y="-114"/>
      </p:cViewPr>
      <p:guideLst>
        <p:guide orient="horz" pos="2160"/>
        <p:guide pos="2880"/>
      </p:guideLst>
    </p:cSldViewPr>
  </p:slideViewPr>
  <p:outlineViewPr>
    <p:cViewPr>
      <p:scale>
        <a:sx n="100" d="100"/>
        <a:sy n="100" d="100"/>
      </p:scale>
      <p:origin x="0" y="0"/>
    </p:cViewPr>
  </p:outlin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4F0D8-90E8-4348-897E-F49EC0D752BB}" type="doc">
      <dgm:prSet loTypeId="urn:microsoft.com/office/officeart/2005/8/layout/hProcess4" loCatId="process" qsTypeId="urn:microsoft.com/office/officeart/2005/8/quickstyle/3d1" qsCatId="3D" csTypeId="urn:microsoft.com/office/officeart/2005/8/colors/accent2_1" csCatId="accent2" phldr="1"/>
      <dgm:spPr/>
      <dgm:t>
        <a:bodyPr/>
        <a:lstStyle/>
        <a:p>
          <a:endParaRPr lang="el-GR"/>
        </a:p>
      </dgm:t>
    </dgm:pt>
    <dgm:pt modelId="{1F227582-F46C-424A-8C78-D83EBF723655}">
      <dgm:prSet phldrT="[Κείμενο]"/>
      <dgm:spPr/>
      <dgm:t>
        <a:bodyPr/>
        <a:lstStyle/>
        <a:p>
          <a:r>
            <a:rPr lang="en-US" b="1" cap="none" spc="0" smtClean="0">
              <a:ln w="12700">
                <a:prstDash val="solid"/>
              </a:ln>
              <a:effectLst>
                <a:outerShdw blurRad="41275" dist="20320" dir="1800000" algn="tl" rotWithShape="0">
                  <a:srgbClr val="000000">
                    <a:alpha val="40000"/>
                  </a:srgbClr>
                </a:outerShdw>
              </a:effectLst>
            </a:rPr>
            <a:t>Beneficiary</a:t>
          </a:r>
          <a:endParaRPr lang="el-GR" b="1" cap="none" spc="0" dirty="0">
            <a:ln w="12700">
              <a:prstDash val="solid"/>
            </a:ln>
            <a:effectLst>
              <a:outerShdw blurRad="41275" dist="20320" dir="1800000" algn="tl" rotWithShape="0">
                <a:srgbClr val="000000">
                  <a:alpha val="40000"/>
                </a:srgbClr>
              </a:outerShdw>
            </a:effectLst>
          </a:endParaRPr>
        </a:p>
      </dgm:t>
    </dgm:pt>
    <dgm:pt modelId="{85F2E078-C5EA-48F3-93CE-AA51486EE35F}" type="parTrans" cxnId="{BBDCF7D6-AE3C-4528-BBA0-41D4FA036F16}">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E719A99-1129-4734-BA47-C8F0C0069C12}" type="sibTrans" cxnId="{BBDCF7D6-AE3C-4528-BBA0-41D4FA036F16}">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F67E11D-6472-41F3-9026-772EA102D7C9}">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rPr>
            <a:t>Tender Documents </a:t>
          </a:r>
          <a:endParaRPr lang="el-GR" sz="1600" b="1" cap="none" spc="0" dirty="0">
            <a:ln w="12700">
              <a:prstDash val="solid"/>
            </a:ln>
            <a:effectLst>
              <a:outerShdw blurRad="41275" dist="20320" dir="1800000" algn="tl" rotWithShape="0">
                <a:srgbClr val="000000">
                  <a:alpha val="40000"/>
                </a:srgbClr>
              </a:outerShdw>
            </a:effectLst>
          </a:endParaRPr>
        </a:p>
      </dgm:t>
    </dgm:pt>
    <dgm:pt modelId="{18501863-C2AB-4A35-B2ED-CE58FC010513}" type="parTrans" cxnId="{14303692-FC8F-4FD1-AB1B-328875858AA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BA06953-4D6B-44D9-BA8B-07456BF9B527}" type="sibTrans" cxnId="{14303692-FC8F-4FD1-AB1B-328875858AA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CF1BF86-A7C7-485A-BAC6-258D512FFE78}">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rPr>
            <a:t>Invoices</a:t>
          </a:r>
          <a:endParaRPr lang="el-GR" sz="1600" b="1" cap="none" spc="0" dirty="0">
            <a:ln w="12700">
              <a:prstDash val="solid"/>
            </a:ln>
            <a:effectLst>
              <a:outerShdw blurRad="41275" dist="20320" dir="1800000" algn="tl" rotWithShape="0">
                <a:srgbClr val="000000">
                  <a:alpha val="40000"/>
                </a:srgbClr>
              </a:outerShdw>
            </a:effectLst>
          </a:endParaRPr>
        </a:p>
      </dgm:t>
    </dgm:pt>
    <dgm:pt modelId="{CF92DC67-8DCD-4DE8-9750-3B5D59C87377}" type="parTrans" cxnId="{5E9FCBBF-CB77-4178-ACCA-1B47AE10FF62}">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2069BCC1-C0E7-4FD9-9164-DC7AAF3A69B3}" type="sibTrans" cxnId="{5E9FCBBF-CB77-4178-ACCA-1B47AE10FF62}">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8F406D14-1B2F-41D0-AF81-60C0D409A100}">
      <dgm:prSet phldrT="[Κείμενο]"/>
      <dgm:spPr/>
      <dgm:t>
        <a:bodyPr/>
        <a:lstStyle/>
        <a:p>
          <a:r>
            <a:rPr lang="en-US" b="1" u="none" cap="none" spc="0" smtClean="0">
              <a:ln w="12700">
                <a:prstDash val="solid"/>
              </a:ln>
              <a:effectLst>
                <a:outerShdw blurRad="41275" dist="20320" dir="1800000" algn="tl" rotWithShape="0">
                  <a:srgbClr val="000000">
                    <a:alpha val="40000"/>
                  </a:srgbClr>
                </a:outerShdw>
              </a:effectLst>
            </a:rPr>
            <a:t>FLC</a:t>
          </a:r>
          <a:endParaRPr lang="el-GR" b="1" u="none" cap="none" spc="0" dirty="0">
            <a:ln w="12700">
              <a:prstDash val="solid"/>
            </a:ln>
            <a:effectLst>
              <a:outerShdw blurRad="41275" dist="20320" dir="1800000" algn="tl" rotWithShape="0">
                <a:srgbClr val="000000">
                  <a:alpha val="40000"/>
                </a:srgbClr>
              </a:outerShdw>
            </a:effectLst>
          </a:endParaRPr>
        </a:p>
      </dgm:t>
    </dgm:pt>
    <dgm:pt modelId="{6A8A1093-196C-46A5-B029-B5DBBF00A21B}" type="parTrans" cxnId="{CACF67EB-A66D-4B55-B34F-F408530DC94A}">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39068F5-6D41-4DEF-82E1-6D2AA5FEDE48}" type="sibTrans" cxnId="{CACF67EB-A66D-4B55-B34F-F408530DC94A}">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9549D0F-0F1C-471C-9E94-7531E8263F23}">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Table of verified expenditure</a:t>
          </a:r>
          <a:endParaRPr lang="el-GR" sz="1600" b="1" cap="none" spc="0" dirty="0">
            <a:ln w="12700">
              <a:prstDash val="solid"/>
            </a:ln>
            <a:effectLst>
              <a:outerShdw blurRad="41275" dist="20320" dir="1800000" algn="tl" rotWithShape="0">
                <a:srgbClr val="000000">
                  <a:alpha val="40000"/>
                </a:srgbClr>
              </a:outerShdw>
            </a:effectLst>
          </a:endParaRPr>
        </a:p>
      </dgm:t>
    </dgm:pt>
    <dgm:pt modelId="{065B6BD6-1229-40BD-B8D5-D48272C30B71}" type="parTrans" cxnId="{37F04CC9-9CAC-4E7C-A9EC-1D51633BC28C}">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CB7FDBB-0C13-4A5B-95D5-0B1B4DC381EA}" type="sibTrans" cxnId="{37F04CC9-9CAC-4E7C-A9EC-1D51633BC28C}">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3D22CF7-E553-4037-AE79-AAF127AAE366}">
      <dgm:prSet phldrT="[Κείμενο]" custT="1"/>
      <dgm:spPr/>
      <dgm:t>
        <a:bodyPr/>
        <a:lstStyle/>
        <a:p>
          <a:r>
            <a:rPr lang="en-GB"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Verifications Control Checklist </a:t>
          </a:r>
          <a:endParaRPr lang="el-GR" sz="1600" b="1" cap="none" spc="0" dirty="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endParaRPr>
        </a:p>
      </dgm:t>
    </dgm:pt>
    <dgm:pt modelId="{91D8DD27-105B-4920-838B-2703D23537A8}" type="parTrans" cxnId="{83FB1CBC-95CB-414E-B9B3-702107717A1D}">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5630326-485F-447A-A707-398B4FE69113}" type="sibTrans" cxnId="{83FB1CBC-95CB-414E-B9B3-702107717A1D}">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1454405-E7AD-4ABF-9DD9-B0C45A155101}">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rPr>
            <a:t>Bank statements</a:t>
          </a:r>
          <a:endParaRPr lang="el-GR" sz="1600" b="1" cap="none" spc="0" dirty="0">
            <a:ln w="12700">
              <a:prstDash val="solid"/>
            </a:ln>
            <a:effectLst>
              <a:outerShdw blurRad="41275" dist="20320" dir="1800000" algn="tl" rotWithShape="0">
                <a:srgbClr val="000000">
                  <a:alpha val="40000"/>
                </a:srgbClr>
              </a:outerShdw>
            </a:effectLst>
          </a:endParaRPr>
        </a:p>
      </dgm:t>
    </dgm:pt>
    <dgm:pt modelId="{2FBDB738-9E21-4A8A-9956-BB50B97EC925}" type="parTrans" cxnId="{BED6FBDE-9A76-4FD3-9616-242BE4719907}">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3C1074F-C03A-4250-854C-9FDCF28A4457}" type="sibTrans" cxnId="{BED6FBDE-9A76-4FD3-9616-242BE4719907}">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9E839BA6-F10D-4824-81A0-47D3C9D43DF0}">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Table of verified expenditure</a:t>
          </a:r>
          <a:endParaRPr lang="el-GR" sz="1600" b="1" cap="none" spc="0" dirty="0">
            <a:ln w="12700">
              <a:prstDash val="solid"/>
            </a:ln>
            <a:effectLst>
              <a:outerShdw blurRad="41275" dist="20320" dir="1800000" algn="tl" rotWithShape="0">
                <a:srgbClr val="000000">
                  <a:alpha val="40000"/>
                </a:srgbClr>
              </a:outerShdw>
            </a:effectLst>
          </a:endParaRPr>
        </a:p>
      </dgm:t>
    </dgm:pt>
    <dgm:pt modelId="{374A405A-B835-4D0F-BFAC-43E2B9DB14AB}" type="parTrans" cxnId="{EEEF33EE-053A-411F-85A8-5572ED60B66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92E38F7-F3ED-4A18-914B-04963433DED4}" type="sibTrans" cxnId="{EEEF33EE-053A-411F-85A8-5572ED60B66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CEB2413-DE39-41DD-8A89-6A368B0EF11E}">
      <dgm:prSet phldrT="[Κείμενο]"/>
      <dgm:spPr/>
      <dgm:t>
        <a:bodyPr/>
        <a:lstStyle/>
        <a:p>
          <a:endParaRPr lang="el-GR"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D063D8F-3600-4FCB-A8C1-929330D2469C}" type="parTrans" cxnId="{72C8EB80-77B5-443E-BF07-8DCE3C71E1D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CF831AA-233F-43F1-A611-E111D2EE84BB}" type="sibTrans" cxnId="{72C8EB80-77B5-443E-BF07-8DCE3C71E1D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106B5B51-B20F-4644-A768-B8A5B654E036}">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Verification Report</a:t>
          </a:r>
          <a:endParaRPr lang="el-GR" sz="1600" b="1" cap="none" spc="0" dirty="0">
            <a:ln w="12700">
              <a:prstDash val="solid"/>
            </a:ln>
            <a:effectLst>
              <a:outerShdw blurRad="41275" dist="20320" dir="1800000" algn="tl" rotWithShape="0">
                <a:srgbClr val="000000">
                  <a:alpha val="40000"/>
                </a:srgbClr>
              </a:outerShdw>
            </a:effectLst>
          </a:endParaRPr>
        </a:p>
      </dgm:t>
    </dgm:pt>
    <dgm:pt modelId="{5EBDA71D-1BD9-4A5F-86A9-30ECB0903D74}" type="parTrans" cxnId="{37860E67-5FEE-4E2E-B2B6-15B5337660D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FD8B838B-7AFE-49D5-9F97-D319E83486E5}" type="sibTrans" cxnId="{37860E67-5FEE-4E2E-B2B6-15B5337660D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C521B83-A848-4DDB-AE5B-E1EBD6D4C16B}">
      <dgm:prSet phldrT="[Κείμενο]"/>
      <dgm:spPr/>
      <dgm:t>
        <a:bodyPr/>
        <a:lstStyle/>
        <a:p>
          <a:endParaRPr lang="el-GR"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72C360D-091F-496C-984B-6C51BF8F51DA}" type="parTrans" cxnId="{E3B6092C-09E0-46FF-B4AF-C4CFBD9D17E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7D26C5C-2222-45CC-A50D-F691904ABB19}" type="sibTrans" cxnId="{E3B6092C-09E0-46FF-B4AF-C4CFBD9D17E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974F4FC1-4285-4E24-B47C-973C9E90BE56}">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Certificate of verified expenditure</a:t>
          </a:r>
          <a:endParaRPr lang="el-GR" sz="1600" b="1" cap="none" spc="0" dirty="0">
            <a:ln w="12700">
              <a:prstDash val="solid"/>
            </a:ln>
            <a:effectLst>
              <a:outerShdw blurRad="41275" dist="20320" dir="1800000" algn="tl" rotWithShape="0">
                <a:srgbClr val="000000">
                  <a:alpha val="40000"/>
                </a:srgbClr>
              </a:outerShdw>
            </a:effectLst>
          </a:endParaRPr>
        </a:p>
      </dgm:t>
    </dgm:pt>
    <dgm:pt modelId="{E02029F2-8EE4-427D-91DB-5C6C30100A31}" type="parTrans" cxnId="{A2F9C27A-427F-418B-8D01-A31AD4990838}">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5B3CD21-176A-48CF-9808-3B167C948807}" type="sibTrans" cxnId="{A2F9C27A-427F-418B-8D01-A31AD4990838}">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1FF1127-18AA-4B54-A842-96549FE70A5F}">
      <dgm:prSet phldrT="[Κείμενο]"/>
      <dgm:spPr/>
      <dgm:t>
        <a:bodyPr/>
        <a:lstStyle/>
        <a:p>
          <a:r>
            <a:rPr lang="en-US" sz="1500" b="1" cap="none" spc="0" dirty="0" smtClean="0">
              <a:ln w="12700">
                <a:prstDash val="solid"/>
              </a:ln>
              <a:effectLst>
                <a:outerShdw blurRad="41275" dist="20320" dir="1800000" algn="tl" rotWithShape="0">
                  <a:srgbClr val="000000">
                    <a:alpha val="40000"/>
                  </a:srgbClr>
                </a:outerShdw>
              </a:effectLst>
            </a:rPr>
            <a:t>……</a:t>
          </a:r>
          <a:endParaRPr lang="el-GR" sz="1500" b="1" cap="none" spc="0" dirty="0">
            <a:ln w="12700">
              <a:prstDash val="solid"/>
            </a:ln>
            <a:effectLst>
              <a:outerShdw blurRad="41275" dist="20320" dir="1800000" algn="tl" rotWithShape="0">
                <a:srgbClr val="000000">
                  <a:alpha val="40000"/>
                </a:srgbClr>
              </a:outerShdw>
            </a:effectLst>
          </a:endParaRPr>
        </a:p>
      </dgm:t>
    </dgm:pt>
    <dgm:pt modelId="{12FEDD9A-E654-4F6A-89B7-ACCB56926A5E}" type="parTrans" cxnId="{1D21DAE8-671F-4F71-908F-A48C94CC467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22C0C0A-A6B8-4DA8-8C37-51A62E1C04F1}" type="sibTrans" cxnId="{1D21DAE8-671F-4F71-908F-A48C94CC467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513C558-BFBF-4602-9A22-A23A75AF8025}" type="pres">
      <dgm:prSet presAssocID="{8F04F0D8-90E8-4348-897E-F49EC0D752BB}" presName="Name0" presStyleCnt="0">
        <dgm:presLayoutVars>
          <dgm:dir/>
          <dgm:animLvl val="lvl"/>
          <dgm:resizeHandles val="exact"/>
        </dgm:presLayoutVars>
      </dgm:prSet>
      <dgm:spPr/>
      <dgm:t>
        <a:bodyPr/>
        <a:lstStyle/>
        <a:p>
          <a:endParaRPr lang="el-GR"/>
        </a:p>
      </dgm:t>
    </dgm:pt>
    <dgm:pt modelId="{DCF12A16-27E8-432C-A1DA-049626E3262A}" type="pres">
      <dgm:prSet presAssocID="{8F04F0D8-90E8-4348-897E-F49EC0D752BB}" presName="tSp" presStyleCnt="0"/>
      <dgm:spPr/>
      <dgm:t>
        <a:bodyPr/>
        <a:lstStyle/>
        <a:p>
          <a:endParaRPr lang="el-GR"/>
        </a:p>
      </dgm:t>
    </dgm:pt>
    <dgm:pt modelId="{9FFDD676-F4B6-49DD-87C4-32FEDCDE6A4F}" type="pres">
      <dgm:prSet presAssocID="{8F04F0D8-90E8-4348-897E-F49EC0D752BB}" presName="bSp" presStyleCnt="0"/>
      <dgm:spPr/>
      <dgm:t>
        <a:bodyPr/>
        <a:lstStyle/>
        <a:p>
          <a:endParaRPr lang="el-GR"/>
        </a:p>
      </dgm:t>
    </dgm:pt>
    <dgm:pt modelId="{62E40183-1772-4EFB-8A98-773B89B9DD76}" type="pres">
      <dgm:prSet presAssocID="{8F04F0D8-90E8-4348-897E-F49EC0D752BB}" presName="process" presStyleCnt="0"/>
      <dgm:spPr/>
      <dgm:t>
        <a:bodyPr/>
        <a:lstStyle/>
        <a:p>
          <a:endParaRPr lang="el-GR"/>
        </a:p>
      </dgm:t>
    </dgm:pt>
    <dgm:pt modelId="{434BEAFF-89E6-4D88-B813-D1B438074BB9}" type="pres">
      <dgm:prSet presAssocID="{1F227582-F46C-424A-8C78-D83EBF723655}" presName="composite1" presStyleCnt="0"/>
      <dgm:spPr/>
      <dgm:t>
        <a:bodyPr/>
        <a:lstStyle/>
        <a:p>
          <a:endParaRPr lang="el-GR"/>
        </a:p>
      </dgm:t>
    </dgm:pt>
    <dgm:pt modelId="{D5532DDC-181A-46C2-9F97-3B75A7F58D7A}" type="pres">
      <dgm:prSet presAssocID="{1F227582-F46C-424A-8C78-D83EBF723655}" presName="dummyNode1" presStyleLbl="node1" presStyleIdx="0" presStyleCnt="2"/>
      <dgm:spPr/>
      <dgm:t>
        <a:bodyPr/>
        <a:lstStyle/>
        <a:p>
          <a:endParaRPr lang="el-GR"/>
        </a:p>
      </dgm:t>
    </dgm:pt>
    <dgm:pt modelId="{895B6DF6-6067-4A03-8DC8-454ED21BE85F}" type="pres">
      <dgm:prSet presAssocID="{1F227582-F46C-424A-8C78-D83EBF723655}" presName="childNode1" presStyleLbl="bgAcc1" presStyleIdx="0" presStyleCnt="2">
        <dgm:presLayoutVars>
          <dgm:bulletEnabled val="1"/>
        </dgm:presLayoutVars>
      </dgm:prSet>
      <dgm:spPr/>
      <dgm:t>
        <a:bodyPr/>
        <a:lstStyle/>
        <a:p>
          <a:endParaRPr lang="el-GR"/>
        </a:p>
      </dgm:t>
    </dgm:pt>
    <dgm:pt modelId="{BE1BAF2A-5303-4DF4-BF66-82BBD84FF9B4}" type="pres">
      <dgm:prSet presAssocID="{1F227582-F46C-424A-8C78-D83EBF723655}" presName="childNode1tx" presStyleLbl="bgAcc1" presStyleIdx="0" presStyleCnt="2">
        <dgm:presLayoutVars>
          <dgm:bulletEnabled val="1"/>
        </dgm:presLayoutVars>
      </dgm:prSet>
      <dgm:spPr/>
      <dgm:t>
        <a:bodyPr/>
        <a:lstStyle/>
        <a:p>
          <a:endParaRPr lang="el-GR"/>
        </a:p>
      </dgm:t>
    </dgm:pt>
    <dgm:pt modelId="{DDBD66B5-477B-4912-AC55-60AFCA1F9E53}" type="pres">
      <dgm:prSet presAssocID="{1F227582-F46C-424A-8C78-D83EBF723655}" presName="parentNode1" presStyleLbl="node1" presStyleIdx="0" presStyleCnt="2">
        <dgm:presLayoutVars>
          <dgm:chMax val="1"/>
          <dgm:bulletEnabled val="1"/>
        </dgm:presLayoutVars>
      </dgm:prSet>
      <dgm:spPr/>
      <dgm:t>
        <a:bodyPr/>
        <a:lstStyle/>
        <a:p>
          <a:endParaRPr lang="el-GR"/>
        </a:p>
      </dgm:t>
    </dgm:pt>
    <dgm:pt modelId="{48B1BE60-CD37-42A4-9630-79181381211B}" type="pres">
      <dgm:prSet presAssocID="{1F227582-F46C-424A-8C78-D83EBF723655}" presName="connSite1" presStyleCnt="0"/>
      <dgm:spPr/>
      <dgm:t>
        <a:bodyPr/>
        <a:lstStyle/>
        <a:p>
          <a:endParaRPr lang="el-GR"/>
        </a:p>
      </dgm:t>
    </dgm:pt>
    <dgm:pt modelId="{899E1DA9-455D-49F1-B445-4DC601ED9CCB}" type="pres">
      <dgm:prSet presAssocID="{6E719A99-1129-4734-BA47-C8F0C0069C12}" presName="Name9" presStyleLbl="sibTrans2D1" presStyleIdx="0" presStyleCnt="1"/>
      <dgm:spPr/>
      <dgm:t>
        <a:bodyPr/>
        <a:lstStyle/>
        <a:p>
          <a:endParaRPr lang="el-GR"/>
        </a:p>
      </dgm:t>
    </dgm:pt>
    <dgm:pt modelId="{95089028-8896-4AE7-AA5F-88B153579CA4}" type="pres">
      <dgm:prSet presAssocID="{8F406D14-1B2F-41D0-AF81-60C0D409A100}" presName="composite2" presStyleCnt="0"/>
      <dgm:spPr/>
      <dgm:t>
        <a:bodyPr/>
        <a:lstStyle/>
        <a:p>
          <a:endParaRPr lang="el-GR"/>
        </a:p>
      </dgm:t>
    </dgm:pt>
    <dgm:pt modelId="{185EA9D1-65C9-4B19-AAE8-9414CD4E7154}" type="pres">
      <dgm:prSet presAssocID="{8F406D14-1B2F-41D0-AF81-60C0D409A100}" presName="dummyNode2" presStyleLbl="node1" presStyleIdx="0" presStyleCnt="2"/>
      <dgm:spPr/>
      <dgm:t>
        <a:bodyPr/>
        <a:lstStyle/>
        <a:p>
          <a:endParaRPr lang="el-GR"/>
        </a:p>
      </dgm:t>
    </dgm:pt>
    <dgm:pt modelId="{01F6E44A-DBC3-4BE8-BB4B-3AAB18BE6801}" type="pres">
      <dgm:prSet presAssocID="{8F406D14-1B2F-41D0-AF81-60C0D409A100}" presName="childNode2" presStyleLbl="bgAcc1" presStyleIdx="1" presStyleCnt="2">
        <dgm:presLayoutVars>
          <dgm:bulletEnabled val="1"/>
        </dgm:presLayoutVars>
      </dgm:prSet>
      <dgm:spPr/>
      <dgm:t>
        <a:bodyPr/>
        <a:lstStyle/>
        <a:p>
          <a:endParaRPr lang="el-GR"/>
        </a:p>
      </dgm:t>
    </dgm:pt>
    <dgm:pt modelId="{5B268FAE-F8B0-4328-8AC5-C7EE09395220}" type="pres">
      <dgm:prSet presAssocID="{8F406D14-1B2F-41D0-AF81-60C0D409A100}" presName="childNode2tx" presStyleLbl="bgAcc1" presStyleIdx="1" presStyleCnt="2">
        <dgm:presLayoutVars>
          <dgm:bulletEnabled val="1"/>
        </dgm:presLayoutVars>
      </dgm:prSet>
      <dgm:spPr/>
      <dgm:t>
        <a:bodyPr/>
        <a:lstStyle/>
        <a:p>
          <a:endParaRPr lang="el-GR"/>
        </a:p>
      </dgm:t>
    </dgm:pt>
    <dgm:pt modelId="{BB3923B9-3157-4CB3-A230-B0EE7B91885D}" type="pres">
      <dgm:prSet presAssocID="{8F406D14-1B2F-41D0-AF81-60C0D409A100}" presName="parentNode2" presStyleLbl="node1" presStyleIdx="1" presStyleCnt="2">
        <dgm:presLayoutVars>
          <dgm:chMax val="0"/>
          <dgm:bulletEnabled val="1"/>
        </dgm:presLayoutVars>
      </dgm:prSet>
      <dgm:spPr/>
      <dgm:t>
        <a:bodyPr/>
        <a:lstStyle/>
        <a:p>
          <a:endParaRPr lang="el-GR"/>
        </a:p>
      </dgm:t>
    </dgm:pt>
    <dgm:pt modelId="{A4FC7B97-37AD-4CB8-A4D6-EE8057D3F9E3}" type="pres">
      <dgm:prSet presAssocID="{8F406D14-1B2F-41D0-AF81-60C0D409A100}" presName="connSite2" presStyleCnt="0"/>
      <dgm:spPr/>
      <dgm:t>
        <a:bodyPr/>
        <a:lstStyle/>
        <a:p>
          <a:endParaRPr lang="el-GR"/>
        </a:p>
      </dgm:t>
    </dgm:pt>
  </dgm:ptLst>
  <dgm:cxnLst>
    <dgm:cxn modelId="{D93B6051-720E-468C-A231-D834EE35A098}" type="presOf" srcId="{ECF1BF86-A7C7-485A-BAC6-258D512FFE78}" destId="{BE1BAF2A-5303-4DF4-BF66-82BBD84FF9B4}" srcOrd="1" destOrd="1" presId="urn:microsoft.com/office/officeart/2005/8/layout/hProcess4"/>
    <dgm:cxn modelId="{8FD1A0B3-09B1-4790-8AA7-718D8B48CE6F}" type="presOf" srcId="{D3D22CF7-E553-4037-AE79-AAF127AAE366}" destId="{01F6E44A-DBC3-4BE8-BB4B-3AAB18BE6801}" srcOrd="0" destOrd="1" presId="urn:microsoft.com/office/officeart/2005/8/layout/hProcess4"/>
    <dgm:cxn modelId="{A2F9C27A-427F-418B-8D01-A31AD4990838}" srcId="{8F406D14-1B2F-41D0-AF81-60C0D409A100}" destId="{974F4FC1-4285-4E24-B47C-973C9E90BE56}" srcOrd="3" destOrd="0" parTransId="{E02029F2-8EE4-427D-91DB-5C6C30100A31}" sibTransId="{C5B3CD21-176A-48CF-9808-3B167C948807}"/>
    <dgm:cxn modelId="{FF8F8A52-51C6-4525-BB0C-801CE5DAD274}" type="presOf" srcId="{8F04F0D8-90E8-4348-897E-F49EC0D752BB}" destId="{D513C558-BFBF-4602-9A22-A23A75AF8025}" srcOrd="0" destOrd="0" presId="urn:microsoft.com/office/officeart/2005/8/layout/hProcess4"/>
    <dgm:cxn modelId="{14303692-FC8F-4FD1-AB1B-328875858AA1}" srcId="{1F227582-F46C-424A-8C78-D83EBF723655}" destId="{5F67E11D-6472-41F3-9026-772EA102D7C9}" srcOrd="0" destOrd="0" parTransId="{18501863-C2AB-4A35-B2ED-CE58FC010513}" sibTransId="{5BA06953-4D6B-44D9-BA8B-07456BF9B527}"/>
    <dgm:cxn modelId="{5E9FCBBF-CB77-4178-ACCA-1B47AE10FF62}" srcId="{1F227582-F46C-424A-8C78-D83EBF723655}" destId="{ECF1BF86-A7C7-485A-BAC6-258D512FFE78}" srcOrd="1" destOrd="0" parTransId="{CF92DC67-8DCD-4DE8-9750-3B5D59C87377}" sibTransId="{2069BCC1-C0E7-4FD9-9164-DC7AAF3A69B3}"/>
    <dgm:cxn modelId="{3C8C3435-21B9-4924-BC36-F35DB94CAF23}" type="presOf" srcId="{D3D22CF7-E553-4037-AE79-AAF127AAE366}" destId="{5B268FAE-F8B0-4328-8AC5-C7EE09395220}" srcOrd="1" destOrd="1" presId="urn:microsoft.com/office/officeart/2005/8/layout/hProcess4"/>
    <dgm:cxn modelId="{E3B6092C-09E0-46FF-B4AF-C4CFBD9D17E1}" srcId="{8F406D14-1B2F-41D0-AF81-60C0D409A100}" destId="{EC521B83-A848-4DDB-AE5B-E1EBD6D4C16B}" srcOrd="4" destOrd="0" parTransId="{672C360D-091F-496C-984B-6C51BF8F51DA}" sibTransId="{C7D26C5C-2222-45CC-A50D-F691904ABB19}"/>
    <dgm:cxn modelId="{83FB1CBC-95CB-414E-B9B3-702107717A1D}" srcId="{8F406D14-1B2F-41D0-AF81-60C0D409A100}" destId="{D3D22CF7-E553-4037-AE79-AAF127AAE366}" srcOrd="1" destOrd="0" parTransId="{91D8DD27-105B-4920-838B-2703D23537A8}" sibTransId="{55630326-485F-447A-A707-398B4FE69113}"/>
    <dgm:cxn modelId="{71014124-0ECE-4CE1-9E22-9F73A64FEF87}" type="presOf" srcId="{DCEB2413-DE39-41DD-8A89-6A368B0EF11E}" destId="{01F6E44A-DBC3-4BE8-BB4B-3AAB18BE6801}" srcOrd="0" destOrd="5" presId="urn:microsoft.com/office/officeart/2005/8/layout/hProcess4"/>
    <dgm:cxn modelId="{D82393E9-575E-47AE-A763-66881FB7676E}" type="presOf" srcId="{B1454405-E7AD-4ABF-9DD9-B0C45A155101}" destId="{BE1BAF2A-5303-4DF4-BF66-82BBD84FF9B4}" srcOrd="1" destOrd="2" presId="urn:microsoft.com/office/officeart/2005/8/layout/hProcess4"/>
    <dgm:cxn modelId="{FAAB43A3-415E-406A-98CD-E71B4885BB2D}" type="presOf" srcId="{9E839BA6-F10D-4824-81A0-47D3C9D43DF0}" destId="{895B6DF6-6067-4A03-8DC8-454ED21BE85F}" srcOrd="0" destOrd="3" presId="urn:microsoft.com/office/officeart/2005/8/layout/hProcess4"/>
    <dgm:cxn modelId="{79387679-85DF-4BD6-B2B3-EC62098B19AA}" type="presOf" srcId="{5F67E11D-6472-41F3-9026-772EA102D7C9}" destId="{895B6DF6-6067-4A03-8DC8-454ED21BE85F}" srcOrd="0" destOrd="0" presId="urn:microsoft.com/office/officeart/2005/8/layout/hProcess4"/>
    <dgm:cxn modelId="{1D21DAE8-671F-4F71-908F-A48C94CC4674}" srcId="{1F227582-F46C-424A-8C78-D83EBF723655}" destId="{51FF1127-18AA-4B54-A842-96549FE70A5F}" srcOrd="4" destOrd="0" parTransId="{12FEDD9A-E654-4F6A-89B7-ACCB56926A5E}" sibTransId="{622C0C0A-A6B8-4DA8-8C37-51A62E1C04F1}"/>
    <dgm:cxn modelId="{0D53E3C5-4C8E-4F8B-A005-7BC6A1F6D914}" type="presOf" srcId="{5F67E11D-6472-41F3-9026-772EA102D7C9}" destId="{BE1BAF2A-5303-4DF4-BF66-82BBD84FF9B4}" srcOrd="1" destOrd="0" presId="urn:microsoft.com/office/officeart/2005/8/layout/hProcess4"/>
    <dgm:cxn modelId="{BED6FBDE-9A76-4FD3-9616-242BE4719907}" srcId="{1F227582-F46C-424A-8C78-D83EBF723655}" destId="{B1454405-E7AD-4ABF-9DD9-B0C45A155101}" srcOrd="2" destOrd="0" parTransId="{2FBDB738-9E21-4A8A-9956-BB50B97EC925}" sibTransId="{A3C1074F-C03A-4250-854C-9FDCF28A4457}"/>
    <dgm:cxn modelId="{60A36B15-489B-44BD-AEE5-CA536AA2BA17}" type="presOf" srcId="{DCEB2413-DE39-41DD-8A89-6A368B0EF11E}" destId="{5B268FAE-F8B0-4328-8AC5-C7EE09395220}" srcOrd="1" destOrd="5" presId="urn:microsoft.com/office/officeart/2005/8/layout/hProcess4"/>
    <dgm:cxn modelId="{6E6CDB1A-EC9C-4F78-B0AF-34026B5CDEEE}" type="presOf" srcId="{EC521B83-A848-4DDB-AE5B-E1EBD6D4C16B}" destId="{5B268FAE-F8B0-4328-8AC5-C7EE09395220}" srcOrd="1" destOrd="4" presId="urn:microsoft.com/office/officeart/2005/8/layout/hProcess4"/>
    <dgm:cxn modelId="{CACF67EB-A66D-4B55-B34F-F408530DC94A}" srcId="{8F04F0D8-90E8-4348-897E-F49EC0D752BB}" destId="{8F406D14-1B2F-41D0-AF81-60C0D409A100}" srcOrd="1" destOrd="0" parTransId="{6A8A1093-196C-46A5-B029-B5DBBF00A21B}" sibTransId="{539068F5-6D41-4DEF-82E1-6D2AA5FEDE48}"/>
    <dgm:cxn modelId="{6F105D7F-4D6B-498C-96F9-843262AD831D}" type="presOf" srcId="{106B5B51-B20F-4644-A768-B8A5B654E036}" destId="{5B268FAE-F8B0-4328-8AC5-C7EE09395220}" srcOrd="1" destOrd="2" presId="urn:microsoft.com/office/officeart/2005/8/layout/hProcess4"/>
    <dgm:cxn modelId="{0A601997-2377-416E-83DC-1F898CFEC281}" type="presOf" srcId="{974F4FC1-4285-4E24-B47C-973C9E90BE56}" destId="{5B268FAE-F8B0-4328-8AC5-C7EE09395220}" srcOrd="1" destOrd="3" presId="urn:microsoft.com/office/officeart/2005/8/layout/hProcess4"/>
    <dgm:cxn modelId="{C753B6E3-DDCD-40C8-AB8F-86347F4D775A}" type="presOf" srcId="{49549D0F-0F1C-471C-9E94-7531E8263F23}" destId="{5B268FAE-F8B0-4328-8AC5-C7EE09395220}" srcOrd="1" destOrd="0" presId="urn:microsoft.com/office/officeart/2005/8/layout/hProcess4"/>
    <dgm:cxn modelId="{37860E67-5FEE-4E2E-B2B6-15B5337660D5}" srcId="{8F406D14-1B2F-41D0-AF81-60C0D409A100}" destId="{106B5B51-B20F-4644-A768-B8A5B654E036}" srcOrd="2" destOrd="0" parTransId="{5EBDA71D-1BD9-4A5F-86A9-30ECB0903D74}" sibTransId="{FD8B838B-7AFE-49D5-9F97-D319E83486E5}"/>
    <dgm:cxn modelId="{A4D02370-5AD1-437B-B3BC-47913DC0B916}" type="presOf" srcId="{8F406D14-1B2F-41D0-AF81-60C0D409A100}" destId="{BB3923B9-3157-4CB3-A230-B0EE7B91885D}" srcOrd="0" destOrd="0" presId="urn:microsoft.com/office/officeart/2005/8/layout/hProcess4"/>
    <dgm:cxn modelId="{7379783D-21C5-4C3F-ACCE-38D9F0361286}" type="presOf" srcId="{B1454405-E7AD-4ABF-9DD9-B0C45A155101}" destId="{895B6DF6-6067-4A03-8DC8-454ED21BE85F}" srcOrd="0" destOrd="2" presId="urn:microsoft.com/office/officeart/2005/8/layout/hProcess4"/>
    <dgm:cxn modelId="{A04F6CDF-09BC-4442-BA88-F1775F4ABE52}" type="presOf" srcId="{9E839BA6-F10D-4824-81A0-47D3C9D43DF0}" destId="{BE1BAF2A-5303-4DF4-BF66-82BBD84FF9B4}" srcOrd="1" destOrd="3" presId="urn:microsoft.com/office/officeart/2005/8/layout/hProcess4"/>
    <dgm:cxn modelId="{B81F29E2-2EDD-40F6-9EB1-8F67E7176B53}" type="presOf" srcId="{51FF1127-18AA-4B54-A842-96549FE70A5F}" destId="{895B6DF6-6067-4A03-8DC8-454ED21BE85F}" srcOrd="0" destOrd="4" presId="urn:microsoft.com/office/officeart/2005/8/layout/hProcess4"/>
    <dgm:cxn modelId="{253A193B-0CED-440E-9BF1-B5A0CF5A2DED}" type="presOf" srcId="{ECF1BF86-A7C7-485A-BAC6-258D512FFE78}" destId="{895B6DF6-6067-4A03-8DC8-454ED21BE85F}" srcOrd="0" destOrd="1" presId="urn:microsoft.com/office/officeart/2005/8/layout/hProcess4"/>
    <dgm:cxn modelId="{BBDCF7D6-AE3C-4528-BBA0-41D4FA036F16}" srcId="{8F04F0D8-90E8-4348-897E-F49EC0D752BB}" destId="{1F227582-F46C-424A-8C78-D83EBF723655}" srcOrd="0" destOrd="0" parTransId="{85F2E078-C5EA-48F3-93CE-AA51486EE35F}" sibTransId="{6E719A99-1129-4734-BA47-C8F0C0069C12}"/>
    <dgm:cxn modelId="{72C8EB80-77B5-443E-BF07-8DCE3C71E1D4}" srcId="{8F406D14-1B2F-41D0-AF81-60C0D409A100}" destId="{DCEB2413-DE39-41DD-8A89-6A368B0EF11E}" srcOrd="5" destOrd="0" parTransId="{AD063D8F-3600-4FCB-A8C1-929330D2469C}" sibTransId="{CCF831AA-233F-43F1-A611-E111D2EE84BB}"/>
    <dgm:cxn modelId="{ECC6936F-E888-439D-8F9D-C5B294B57448}" type="presOf" srcId="{106B5B51-B20F-4644-A768-B8A5B654E036}" destId="{01F6E44A-DBC3-4BE8-BB4B-3AAB18BE6801}" srcOrd="0" destOrd="2" presId="urn:microsoft.com/office/officeart/2005/8/layout/hProcess4"/>
    <dgm:cxn modelId="{EEEF33EE-053A-411F-85A8-5572ED60B665}" srcId="{1F227582-F46C-424A-8C78-D83EBF723655}" destId="{9E839BA6-F10D-4824-81A0-47D3C9D43DF0}" srcOrd="3" destOrd="0" parTransId="{374A405A-B835-4D0F-BFAC-43E2B9DB14AB}" sibTransId="{C92E38F7-F3ED-4A18-914B-04963433DED4}"/>
    <dgm:cxn modelId="{17B6860C-7309-4604-9FD9-865E3CA594CA}" type="presOf" srcId="{974F4FC1-4285-4E24-B47C-973C9E90BE56}" destId="{01F6E44A-DBC3-4BE8-BB4B-3AAB18BE6801}" srcOrd="0" destOrd="3" presId="urn:microsoft.com/office/officeart/2005/8/layout/hProcess4"/>
    <dgm:cxn modelId="{04A6332F-6A69-4B90-BFD7-C2FFD920EB0D}" type="presOf" srcId="{6E719A99-1129-4734-BA47-C8F0C0069C12}" destId="{899E1DA9-455D-49F1-B445-4DC601ED9CCB}" srcOrd="0" destOrd="0" presId="urn:microsoft.com/office/officeart/2005/8/layout/hProcess4"/>
    <dgm:cxn modelId="{F2BF627E-90EF-443E-AE1F-C8DB35D5274D}" type="presOf" srcId="{49549D0F-0F1C-471C-9E94-7531E8263F23}" destId="{01F6E44A-DBC3-4BE8-BB4B-3AAB18BE6801}" srcOrd="0" destOrd="0" presId="urn:microsoft.com/office/officeart/2005/8/layout/hProcess4"/>
    <dgm:cxn modelId="{37F04CC9-9CAC-4E7C-A9EC-1D51633BC28C}" srcId="{8F406D14-1B2F-41D0-AF81-60C0D409A100}" destId="{49549D0F-0F1C-471C-9E94-7531E8263F23}" srcOrd="0" destOrd="0" parTransId="{065B6BD6-1229-40BD-B8D5-D48272C30B71}" sibTransId="{BCB7FDBB-0C13-4A5B-95D5-0B1B4DC381EA}"/>
    <dgm:cxn modelId="{5E6F53E3-5B22-424E-94A5-5971B5846587}" type="presOf" srcId="{EC521B83-A848-4DDB-AE5B-E1EBD6D4C16B}" destId="{01F6E44A-DBC3-4BE8-BB4B-3AAB18BE6801}" srcOrd="0" destOrd="4" presId="urn:microsoft.com/office/officeart/2005/8/layout/hProcess4"/>
    <dgm:cxn modelId="{20D62E89-1BE2-494D-8EB2-15B3E6143575}" type="presOf" srcId="{1F227582-F46C-424A-8C78-D83EBF723655}" destId="{DDBD66B5-477B-4912-AC55-60AFCA1F9E53}" srcOrd="0" destOrd="0" presId="urn:microsoft.com/office/officeart/2005/8/layout/hProcess4"/>
    <dgm:cxn modelId="{0635B557-6C76-43B6-AEE7-E2233B8DC03A}" type="presOf" srcId="{51FF1127-18AA-4B54-A842-96549FE70A5F}" destId="{BE1BAF2A-5303-4DF4-BF66-82BBD84FF9B4}" srcOrd="1" destOrd="4" presId="urn:microsoft.com/office/officeart/2005/8/layout/hProcess4"/>
    <dgm:cxn modelId="{9D6F3BC6-BB64-4B2D-BD1E-A32A8F37EDAA}" type="presParOf" srcId="{D513C558-BFBF-4602-9A22-A23A75AF8025}" destId="{DCF12A16-27E8-432C-A1DA-049626E3262A}" srcOrd="0" destOrd="0" presId="urn:microsoft.com/office/officeart/2005/8/layout/hProcess4"/>
    <dgm:cxn modelId="{F049BEF2-7156-439C-AB41-F53CEDAB9E56}" type="presParOf" srcId="{D513C558-BFBF-4602-9A22-A23A75AF8025}" destId="{9FFDD676-F4B6-49DD-87C4-32FEDCDE6A4F}" srcOrd="1" destOrd="0" presId="urn:microsoft.com/office/officeart/2005/8/layout/hProcess4"/>
    <dgm:cxn modelId="{B052931A-3E69-4B32-860C-12380DD5992A}" type="presParOf" srcId="{D513C558-BFBF-4602-9A22-A23A75AF8025}" destId="{62E40183-1772-4EFB-8A98-773B89B9DD76}" srcOrd="2" destOrd="0" presId="urn:microsoft.com/office/officeart/2005/8/layout/hProcess4"/>
    <dgm:cxn modelId="{E55099E5-567B-4641-BCD0-73A3CFC2B3A6}" type="presParOf" srcId="{62E40183-1772-4EFB-8A98-773B89B9DD76}" destId="{434BEAFF-89E6-4D88-B813-D1B438074BB9}" srcOrd="0" destOrd="0" presId="urn:microsoft.com/office/officeart/2005/8/layout/hProcess4"/>
    <dgm:cxn modelId="{8A056C51-F86D-449C-B72B-49641CDC41A1}" type="presParOf" srcId="{434BEAFF-89E6-4D88-B813-D1B438074BB9}" destId="{D5532DDC-181A-46C2-9F97-3B75A7F58D7A}" srcOrd="0" destOrd="0" presId="urn:microsoft.com/office/officeart/2005/8/layout/hProcess4"/>
    <dgm:cxn modelId="{B23CEB16-0508-43A9-A6E3-9DF13EFD49AB}" type="presParOf" srcId="{434BEAFF-89E6-4D88-B813-D1B438074BB9}" destId="{895B6DF6-6067-4A03-8DC8-454ED21BE85F}" srcOrd="1" destOrd="0" presId="urn:microsoft.com/office/officeart/2005/8/layout/hProcess4"/>
    <dgm:cxn modelId="{356C9C40-45EB-44E7-9CFD-508960A9C582}" type="presParOf" srcId="{434BEAFF-89E6-4D88-B813-D1B438074BB9}" destId="{BE1BAF2A-5303-4DF4-BF66-82BBD84FF9B4}" srcOrd="2" destOrd="0" presId="urn:microsoft.com/office/officeart/2005/8/layout/hProcess4"/>
    <dgm:cxn modelId="{9A0F70B0-859D-46D0-92F8-AA7FF4174807}" type="presParOf" srcId="{434BEAFF-89E6-4D88-B813-D1B438074BB9}" destId="{DDBD66B5-477B-4912-AC55-60AFCA1F9E53}" srcOrd="3" destOrd="0" presId="urn:microsoft.com/office/officeart/2005/8/layout/hProcess4"/>
    <dgm:cxn modelId="{DF37F401-7FF5-4427-9AE1-3391AE6B0E2B}" type="presParOf" srcId="{434BEAFF-89E6-4D88-B813-D1B438074BB9}" destId="{48B1BE60-CD37-42A4-9630-79181381211B}" srcOrd="4" destOrd="0" presId="urn:microsoft.com/office/officeart/2005/8/layout/hProcess4"/>
    <dgm:cxn modelId="{B33ABA13-1940-47C4-AAD1-C9537BF6302B}" type="presParOf" srcId="{62E40183-1772-4EFB-8A98-773B89B9DD76}" destId="{899E1DA9-455D-49F1-B445-4DC601ED9CCB}" srcOrd="1" destOrd="0" presId="urn:microsoft.com/office/officeart/2005/8/layout/hProcess4"/>
    <dgm:cxn modelId="{E4BCFDA1-5204-46BB-B63F-D318CA2573B0}" type="presParOf" srcId="{62E40183-1772-4EFB-8A98-773B89B9DD76}" destId="{95089028-8896-4AE7-AA5F-88B153579CA4}" srcOrd="2" destOrd="0" presId="urn:microsoft.com/office/officeart/2005/8/layout/hProcess4"/>
    <dgm:cxn modelId="{9E8AA02E-1C7D-4466-AA11-43D7555D4731}" type="presParOf" srcId="{95089028-8896-4AE7-AA5F-88B153579CA4}" destId="{185EA9D1-65C9-4B19-AAE8-9414CD4E7154}" srcOrd="0" destOrd="0" presId="urn:microsoft.com/office/officeart/2005/8/layout/hProcess4"/>
    <dgm:cxn modelId="{9A1E24D1-15E3-41CC-A89B-83AB310C8922}" type="presParOf" srcId="{95089028-8896-4AE7-AA5F-88B153579CA4}" destId="{01F6E44A-DBC3-4BE8-BB4B-3AAB18BE6801}" srcOrd="1" destOrd="0" presId="urn:microsoft.com/office/officeart/2005/8/layout/hProcess4"/>
    <dgm:cxn modelId="{4142B859-4849-4DA8-8F36-01ABC05B2EE3}" type="presParOf" srcId="{95089028-8896-4AE7-AA5F-88B153579CA4}" destId="{5B268FAE-F8B0-4328-8AC5-C7EE09395220}" srcOrd="2" destOrd="0" presId="urn:microsoft.com/office/officeart/2005/8/layout/hProcess4"/>
    <dgm:cxn modelId="{358960DC-EA15-415E-808C-05E24F36E2ED}" type="presParOf" srcId="{95089028-8896-4AE7-AA5F-88B153579CA4}" destId="{BB3923B9-3157-4CB3-A230-B0EE7B91885D}" srcOrd="3" destOrd="0" presId="urn:microsoft.com/office/officeart/2005/8/layout/hProcess4"/>
    <dgm:cxn modelId="{21487057-44C1-4215-8E47-B943B25B941D}" type="presParOf" srcId="{95089028-8896-4AE7-AA5F-88B153579CA4}" destId="{A4FC7B97-37AD-4CB8-A4D6-EE8057D3F9E3}"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B6DF6-6067-4A03-8DC8-454ED21BE85F}">
      <dsp:nvSpPr>
        <dsp:cNvPr id="0" name=""/>
        <dsp:cNvSpPr/>
      </dsp:nvSpPr>
      <dsp:spPr>
        <a:xfrm>
          <a:off x="408428" y="1249820"/>
          <a:ext cx="2911787" cy="2401615"/>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rPr>
            <a:t>Tender Documents </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rPr>
            <a:t>Invoices</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rPr>
            <a:t>Bank statements</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Table of verified expenditure</a:t>
          </a:r>
          <a:endParaRPr lang="el-GR" sz="1600" b="1" kern="1200" cap="none" spc="0" dirty="0">
            <a:ln w="12700">
              <a:prstDash val="solid"/>
            </a:ln>
            <a:effectLst>
              <a:outerShdw blurRad="41275" dist="20320" dir="1800000" algn="tl" rotWithShape="0">
                <a:srgbClr val="000000">
                  <a:alpha val="40000"/>
                </a:srgbClr>
              </a:outerShdw>
            </a:effectLst>
          </a:endParaRPr>
        </a:p>
        <a:p>
          <a:pPr marL="114300" lvl="1" indent="-114300" algn="l" defTabSz="666750">
            <a:lnSpc>
              <a:spcPct val="90000"/>
            </a:lnSpc>
            <a:spcBef>
              <a:spcPct val="0"/>
            </a:spcBef>
            <a:spcAft>
              <a:spcPct val="15000"/>
            </a:spcAft>
            <a:buChar char="••"/>
          </a:pPr>
          <a:r>
            <a:rPr lang="en-US" sz="1500" b="1" kern="1200" cap="none" spc="0" dirty="0" smtClean="0">
              <a:ln w="12700">
                <a:prstDash val="solid"/>
              </a:ln>
              <a:effectLst>
                <a:outerShdw blurRad="41275" dist="20320" dir="1800000" algn="tl" rotWithShape="0">
                  <a:srgbClr val="000000">
                    <a:alpha val="40000"/>
                  </a:srgbClr>
                </a:outerShdw>
              </a:effectLst>
            </a:rPr>
            <a:t>……</a:t>
          </a:r>
          <a:endParaRPr lang="el-GR" sz="1500" b="1" kern="1200" cap="none" spc="0" dirty="0">
            <a:ln w="12700">
              <a:prstDash val="solid"/>
            </a:ln>
            <a:effectLst>
              <a:outerShdw blurRad="41275" dist="20320" dir="1800000" algn="tl" rotWithShape="0">
                <a:srgbClr val="000000">
                  <a:alpha val="40000"/>
                </a:srgbClr>
              </a:outerShdw>
            </a:effectLst>
          </a:endParaRPr>
        </a:p>
      </dsp:txBody>
      <dsp:txXfrm>
        <a:off x="463696" y="1305088"/>
        <a:ext cx="2801251" cy="1776447"/>
      </dsp:txXfrm>
    </dsp:sp>
    <dsp:sp modelId="{899E1DA9-455D-49F1-B445-4DC601ED9CCB}">
      <dsp:nvSpPr>
        <dsp:cNvPr id="0" name=""/>
        <dsp:cNvSpPr/>
      </dsp:nvSpPr>
      <dsp:spPr>
        <a:xfrm>
          <a:off x="2074660" y="1929138"/>
          <a:ext cx="3052606" cy="3052606"/>
        </a:xfrm>
        <a:prstGeom prst="leftCircularArrow">
          <a:avLst>
            <a:gd name="adj1" fmla="val 2639"/>
            <a:gd name="adj2" fmla="val 320811"/>
            <a:gd name="adj3" fmla="val 2096322"/>
            <a:gd name="adj4" fmla="val 9024489"/>
            <a:gd name="adj5" fmla="val 3078"/>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DBD66B5-477B-4912-AC55-60AFCA1F9E53}">
      <dsp:nvSpPr>
        <dsp:cNvPr id="0" name=""/>
        <dsp:cNvSpPr/>
      </dsp:nvSpPr>
      <dsp:spPr>
        <a:xfrm>
          <a:off x="1055492" y="3136804"/>
          <a:ext cx="2588255" cy="10292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b="1" kern="1200" cap="none" spc="0" smtClean="0">
              <a:ln w="12700">
                <a:prstDash val="solid"/>
              </a:ln>
              <a:effectLst>
                <a:outerShdw blurRad="41275" dist="20320" dir="1800000" algn="tl" rotWithShape="0">
                  <a:srgbClr val="000000">
                    <a:alpha val="40000"/>
                  </a:srgbClr>
                </a:outerShdw>
              </a:effectLst>
            </a:rPr>
            <a:t>Beneficiary</a:t>
          </a:r>
          <a:endParaRPr lang="el-GR" sz="3400" b="1" kern="1200" cap="none" spc="0" dirty="0">
            <a:ln w="12700">
              <a:prstDash val="solid"/>
            </a:ln>
            <a:effectLst>
              <a:outerShdw blurRad="41275" dist="20320" dir="1800000" algn="tl" rotWithShape="0">
                <a:srgbClr val="000000">
                  <a:alpha val="40000"/>
                </a:srgbClr>
              </a:outerShdw>
            </a:effectLst>
          </a:endParaRPr>
        </a:p>
      </dsp:txBody>
      <dsp:txXfrm>
        <a:off x="1085638" y="3166950"/>
        <a:ext cx="2527963" cy="968971"/>
      </dsp:txXfrm>
    </dsp:sp>
    <dsp:sp modelId="{01F6E44A-DBC3-4BE8-BB4B-3AAB18BE6801}">
      <dsp:nvSpPr>
        <dsp:cNvPr id="0" name=""/>
        <dsp:cNvSpPr/>
      </dsp:nvSpPr>
      <dsp:spPr>
        <a:xfrm>
          <a:off x="4027300" y="1249820"/>
          <a:ext cx="2911787" cy="2401615"/>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Table of verified expenditure</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GB"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Verifications Control Checklist </a:t>
          </a:r>
          <a:endParaRPr lang="el-GR" sz="1600" b="1" kern="1200" cap="none" spc="0" dirty="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Verification Report</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Certificate of verified expenditure</a:t>
          </a:r>
          <a:endParaRPr lang="el-GR" sz="1600" b="1" kern="1200" cap="none" spc="0" dirty="0">
            <a:ln w="12700">
              <a:prstDash val="solid"/>
            </a:ln>
            <a:effectLst>
              <a:outerShdw blurRad="41275" dist="20320" dir="1800000" algn="tl" rotWithShape="0">
                <a:srgbClr val="000000">
                  <a:alpha val="40000"/>
                </a:srgbClr>
              </a:outerShdw>
            </a:effectLst>
          </a:endParaRPr>
        </a:p>
        <a:p>
          <a:pPr marL="114300" lvl="1" indent="-114300" algn="l" defTabSz="666750">
            <a:lnSpc>
              <a:spcPct val="90000"/>
            </a:lnSpc>
            <a:spcBef>
              <a:spcPct val="0"/>
            </a:spcBef>
            <a:spcAft>
              <a:spcPct val="15000"/>
            </a:spcAft>
            <a:buChar char="••"/>
          </a:pPr>
          <a:endParaRPr lang="el-GR" sz="15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114300" lvl="1" indent="-114300" algn="l" defTabSz="666750">
            <a:lnSpc>
              <a:spcPct val="90000"/>
            </a:lnSpc>
            <a:spcBef>
              <a:spcPct val="0"/>
            </a:spcBef>
            <a:spcAft>
              <a:spcPct val="15000"/>
            </a:spcAft>
            <a:buChar char="••"/>
          </a:pPr>
          <a:endParaRPr lang="el-GR" sz="15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4082568" y="1819720"/>
        <a:ext cx="2801251" cy="1776447"/>
      </dsp:txXfrm>
    </dsp:sp>
    <dsp:sp modelId="{BB3923B9-3157-4CB3-A230-B0EE7B91885D}">
      <dsp:nvSpPr>
        <dsp:cNvPr id="0" name=""/>
        <dsp:cNvSpPr/>
      </dsp:nvSpPr>
      <dsp:spPr>
        <a:xfrm>
          <a:off x="4674364" y="735188"/>
          <a:ext cx="2588255" cy="10292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b="1" u="none" kern="1200" cap="none" spc="0" smtClean="0">
              <a:ln w="12700">
                <a:prstDash val="solid"/>
              </a:ln>
              <a:effectLst>
                <a:outerShdw blurRad="41275" dist="20320" dir="1800000" algn="tl" rotWithShape="0">
                  <a:srgbClr val="000000">
                    <a:alpha val="40000"/>
                  </a:srgbClr>
                </a:outerShdw>
              </a:effectLst>
            </a:rPr>
            <a:t>FLC</a:t>
          </a:r>
          <a:endParaRPr lang="el-GR" sz="3400" b="1" u="none" kern="1200" cap="none" spc="0" dirty="0">
            <a:ln w="12700">
              <a:prstDash val="solid"/>
            </a:ln>
            <a:effectLst>
              <a:outerShdw blurRad="41275" dist="20320" dir="1800000" algn="tl" rotWithShape="0">
                <a:srgbClr val="000000">
                  <a:alpha val="40000"/>
                </a:srgbClr>
              </a:outerShdw>
            </a:effectLst>
          </a:endParaRPr>
        </a:p>
      </dsp:txBody>
      <dsp:txXfrm>
        <a:off x="4704510" y="765334"/>
        <a:ext cx="2527963" cy="96897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60" cy="496331"/>
          </a:xfrm>
          <a:prstGeom prst="rect">
            <a:avLst/>
          </a:prstGeom>
        </p:spPr>
        <p:txBody>
          <a:bodyPr vert="horz" lIns="91104" tIns="45552" rIns="91104" bIns="45552" rtlCol="0"/>
          <a:lstStyle>
            <a:lvl1pPr algn="l">
              <a:defRPr sz="1200"/>
            </a:lvl1pPr>
          </a:lstStyle>
          <a:p>
            <a:endParaRPr lang="el-GR" dirty="0"/>
          </a:p>
        </p:txBody>
      </p:sp>
      <p:sp>
        <p:nvSpPr>
          <p:cNvPr id="3" name="Θέση ημερομηνίας 2"/>
          <p:cNvSpPr>
            <a:spLocks noGrp="1"/>
          </p:cNvSpPr>
          <p:nvPr>
            <p:ph type="dt" idx="1"/>
          </p:nvPr>
        </p:nvSpPr>
        <p:spPr>
          <a:xfrm>
            <a:off x="3850442" y="0"/>
            <a:ext cx="2945660" cy="496331"/>
          </a:xfrm>
          <a:prstGeom prst="rect">
            <a:avLst/>
          </a:prstGeom>
        </p:spPr>
        <p:txBody>
          <a:bodyPr vert="horz" lIns="91104" tIns="45552" rIns="91104" bIns="45552" rtlCol="0"/>
          <a:lstStyle>
            <a:lvl1pPr algn="r">
              <a:defRPr sz="1200"/>
            </a:lvl1pPr>
          </a:lstStyle>
          <a:p>
            <a:fld id="{DC8D75C0-7469-4822-B26B-3EDC1F0FDF31}" type="datetimeFigureOut">
              <a:rPr lang="el-GR" smtClean="0"/>
              <a:t>1/6/2018</a:t>
            </a:fld>
            <a:endParaRPr lang="el-GR" dirty="0"/>
          </a:p>
        </p:txBody>
      </p:sp>
      <p:sp>
        <p:nvSpPr>
          <p:cNvPr id="4" name="Θέση εικόνας διαφάνειας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104" tIns="45552" rIns="91104" bIns="45552" rtlCol="0" anchor="ctr"/>
          <a:lstStyle/>
          <a:p>
            <a:endParaRPr lang="el-GR" dirty="0"/>
          </a:p>
        </p:txBody>
      </p:sp>
      <p:sp>
        <p:nvSpPr>
          <p:cNvPr id="5" name="Θέση σημειώσεων 4"/>
          <p:cNvSpPr>
            <a:spLocks noGrp="1"/>
          </p:cNvSpPr>
          <p:nvPr>
            <p:ph type="body" sz="quarter" idx="3"/>
          </p:nvPr>
        </p:nvSpPr>
        <p:spPr>
          <a:xfrm>
            <a:off x="679768" y="4715153"/>
            <a:ext cx="5438140" cy="4466988"/>
          </a:xfrm>
          <a:prstGeom prst="rect">
            <a:avLst/>
          </a:prstGeom>
        </p:spPr>
        <p:txBody>
          <a:bodyPr vert="horz" lIns="91104" tIns="45552" rIns="91104" bIns="45552"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584"/>
            <a:ext cx="2945660" cy="496331"/>
          </a:xfrm>
          <a:prstGeom prst="rect">
            <a:avLst/>
          </a:prstGeom>
        </p:spPr>
        <p:txBody>
          <a:bodyPr vert="horz" lIns="91104" tIns="45552" rIns="91104" bIns="45552"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50442" y="9428584"/>
            <a:ext cx="2945660" cy="496331"/>
          </a:xfrm>
          <a:prstGeom prst="rect">
            <a:avLst/>
          </a:prstGeom>
        </p:spPr>
        <p:txBody>
          <a:bodyPr vert="horz" lIns="91104" tIns="45552" rIns="91104" bIns="45552" rtlCol="0" anchor="b"/>
          <a:lstStyle>
            <a:lvl1pPr algn="r">
              <a:defRPr sz="1200"/>
            </a:lvl1pPr>
          </a:lstStyle>
          <a:p>
            <a:fld id="{80EA3C1D-7BCB-4FDB-929A-FC57BDA4BED0}" type="slidenum">
              <a:rPr lang="el-GR" smtClean="0"/>
              <a:t>‹#›</a:t>
            </a:fld>
            <a:endParaRPr lang="el-GR" dirty="0"/>
          </a:p>
        </p:txBody>
      </p:sp>
    </p:spTree>
    <p:extLst>
      <p:ext uri="{BB962C8B-B14F-4D97-AF65-F5344CB8AC3E}">
        <p14:creationId xmlns:p14="http://schemas.microsoft.com/office/powerpoint/2010/main" val="341942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0EA3C1D-7BCB-4FDB-929A-FC57BDA4BED0}" type="slidenum">
              <a:rPr lang="el-GR" smtClean="0"/>
              <a:t>12</a:t>
            </a:fld>
            <a:endParaRPr lang="el-GR" dirty="0"/>
          </a:p>
        </p:txBody>
      </p:sp>
    </p:spTree>
    <p:extLst>
      <p:ext uri="{BB962C8B-B14F-4D97-AF65-F5344CB8AC3E}">
        <p14:creationId xmlns:p14="http://schemas.microsoft.com/office/powerpoint/2010/main" val="353382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0FD87C-F47B-4076-AB5A-C2493E57ECF8}" type="slidenum">
              <a:rPr lang="en-US" altLang="el-GR"/>
              <a:pPr>
                <a:defRPr/>
              </a:pPr>
              <a:t>‹#›</a:t>
            </a:fld>
            <a:endParaRPr lang="en-US" altLang="el-GR" dirty="0"/>
          </a:p>
        </p:txBody>
      </p:sp>
    </p:spTree>
    <p:extLst>
      <p:ext uri="{BB962C8B-B14F-4D97-AF65-F5344CB8AC3E}">
        <p14:creationId xmlns:p14="http://schemas.microsoft.com/office/powerpoint/2010/main" val="250002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4E7D70F-0FDA-4868-BB8A-0DAE45598521}" type="slidenum">
              <a:rPr lang="en-US" altLang="el-GR"/>
              <a:pPr>
                <a:defRPr/>
              </a:pPr>
              <a:t>‹#›</a:t>
            </a:fld>
            <a:endParaRPr lang="en-US" altLang="el-GR" dirty="0"/>
          </a:p>
        </p:txBody>
      </p:sp>
    </p:spTree>
    <p:extLst>
      <p:ext uri="{BB962C8B-B14F-4D97-AF65-F5344CB8AC3E}">
        <p14:creationId xmlns:p14="http://schemas.microsoft.com/office/powerpoint/2010/main" val="207051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C5623F-83F6-477F-A0FB-745CB00E5A61}" type="slidenum">
              <a:rPr lang="en-US" altLang="el-GR"/>
              <a:pPr>
                <a:defRPr/>
              </a:pPr>
              <a:t>‹#›</a:t>
            </a:fld>
            <a:endParaRPr lang="en-US" altLang="el-GR" dirty="0"/>
          </a:p>
        </p:txBody>
      </p:sp>
    </p:spTree>
    <p:extLst>
      <p:ext uri="{BB962C8B-B14F-4D97-AF65-F5344CB8AC3E}">
        <p14:creationId xmlns:p14="http://schemas.microsoft.com/office/powerpoint/2010/main" val="120888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077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50D9AE-3C6A-45A0-9D3F-183973183AC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1222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34B748-1C5A-4663-888B-606DBDE3D6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4928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22C52-BB13-4F77-9929-FF7B5FB378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41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63458F-A2BC-4F33-811A-5ACC063120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429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A2FBF3-BB5B-4968-959C-AC42EE61EBA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5297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B1A1EE2-2DCF-4CCA-BA0C-B9B99EB218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18577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C9EF27-DBB8-4CF3-A63E-A7A62BC634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985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F6D393C-C84D-4929-9FB8-2F9DBC8BE2C1}" type="slidenum">
              <a:rPr lang="en-US" altLang="el-GR"/>
              <a:pPr>
                <a:defRPr/>
              </a:pPr>
              <a:t>‹#›</a:t>
            </a:fld>
            <a:endParaRPr lang="en-US" altLang="el-GR" dirty="0"/>
          </a:p>
        </p:txBody>
      </p:sp>
    </p:spTree>
    <p:extLst>
      <p:ext uri="{BB962C8B-B14F-4D97-AF65-F5344CB8AC3E}">
        <p14:creationId xmlns:p14="http://schemas.microsoft.com/office/powerpoint/2010/main" val="3409878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268B8E-E0A8-4CFC-8F21-E1A9D34AE2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36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91E893-E4E0-450F-B699-2928568944F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9485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BAEA54-E3B5-4FAB-BFC9-D253BD47D04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4902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33258D-62A4-49A8-95AF-58C42F2C86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9614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685800" y="609600"/>
            <a:ext cx="7772400" cy="5486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4B2E60-541C-43E8-BC9F-ED32701B7FC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1269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726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5AFDBD-EEC8-4E30-AE01-FF92F11AA008}" type="slidenum">
              <a:rPr lang="en-US" altLang="el-GR"/>
              <a:pPr>
                <a:defRPr/>
              </a:pPr>
              <a:t>‹#›</a:t>
            </a:fld>
            <a:endParaRPr lang="en-US" altLang="el-GR" dirty="0"/>
          </a:p>
        </p:txBody>
      </p:sp>
    </p:spTree>
    <p:extLst>
      <p:ext uri="{BB962C8B-B14F-4D97-AF65-F5344CB8AC3E}">
        <p14:creationId xmlns:p14="http://schemas.microsoft.com/office/powerpoint/2010/main" val="41727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1B37641-5124-430B-91C0-22408D32A5EF}" type="slidenum">
              <a:rPr lang="en-US" altLang="el-GR"/>
              <a:pPr>
                <a:defRPr/>
              </a:pPr>
              <a:t>‹#›</a:t>
            </a:fld>
            <a:endParaRPr lang="en-US" altLang="el-GR" dirty="0"/>
          </a:p>
        </p:txBody>
      </p:sp>
    </p:spTree>
    <p:extLst>
      <p:ext uri="{BB962C8B-B14F-4D97-AF65-F5344CB8AC3E}">
        <p14:creationId xmlns:p14="http://schemas.microsoft.com/office/powerpoint/2010/main" val="147904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C1BC5B6-F2A0-41D1-8CC0-2EB4CC7F9E76}" type="slidenum">
              <a:rPr lang="en-US" altLang="el-GR"/>
              <a:pPr>
                <a:defRPr/>
              </a:pPr>
              <a:t>‹#›</a:t>
            </a:fld>
            <a:endParaRPr lang="en-US" altLang="el-GR" dirty="0"/>
          </a:p>
        </p:txBody>
      </p:sp>
    </p:spTree>
    <p:extLst>
      <p:ext uri="{BB962C8B-B14F-4D97-AF65-F5344CB8AC3E}">
        <p14:creationId xmlns:p14="http://schemas.microsoft.com/office/powerpoint/2010/main" val="12618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D7C8810-3BFC-4CE9-B18C-FF6D9104E2FD}" type="slidenum">
              <a:rPr lang="en-US" altLang="el-GR"/>
              <a:pPr>
                <a:defRPr/>
              </a:pPr>
              <a:t>‹#›</a:t>
            </a:fld>
            <a:endParaRPr lang="en-US" altLang="el-GR" dirty="0"/>
          </a:p>
        </p:txBody>
      </p:sp>
    </p:spTree>
    <p:extLst>
      <p:ext uri="{BB962C8B-B14F-4D97-AF65-F5344CB8AC3E}">
        <p14:creationId xmlns:p14="http://schemas.microsoft.com/office/powerpoint/2010/main" val="85312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2B19BCE-D61A-4877-AA91-3A0EE1C08774}" type="slidenum">
              <a:rPr lang="en-US" altLang="el-GR"/>
              <a:pPr>
                <a:defRPr/>
              </a:pPr>
              <a:t>‹#›</a:t>
            </a:fld>
            <a:endParaRPr lang="en-US" altLang="el-GR" dirty="0"/>
          </a:p>
        </p:txBody>
      </p:sp>
    </p:spTree>
    <p:extLst>
      <p:ext uri="{BB962C8B-B14F-4D97-AF65-F5344CB8AC3E}">
        <p14:creationId xmlns:p14="http://schemas.microsoft.com/office/powerpoint/2010/main" val="202721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5006F6-0F70-4A64-8AD0-75C0DA531762}" type="slidenum">
              <a:rPr lang="en-US" altLang="el-GR"/>
              <a:pPr>
                <a:defRPr/>
              </a:pPr>
              <a:t>‹#›</a:t>
            </a:fld>
            <a:endParaRPr lang="en-US" altLang="el-GR" dirty="0"/>
          </a:p>
        </p:txBody>
      </p:sp>
    </p:spTree>
    <p:extLst>
      <p:ext uri="{BB962C8B-B14F-4D97-AF65-F5344CB8AC3E}">
        <p14:creationId xmlns:p14="http://schemas.microsoft.com/office/powerpoint/2010/main" val="140693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BD74ADF-09E1-4E74-8835-4302C8329CC8}" type="slidenum">
              <a:rPr lang="en-US" altLang="el-GR"/>
              <a:pPr>
                <a:defRPr/>
              </a:pPr>
              <a:t>‹#›</a:t>
            </a:fld>
            <a:endParaRPr lang="en-US" altLang="el-GR" dirty="0"/>
          </a:p>
        </p:txBody>
      </p:sp>
    </p:spTree>
    <p:extLst>
      <p:ext uri="{BB962C8B-B14F-4D97-AF65-F5344CB8AC3E}">
        <p14:creationId xmlns:p14="http://schemas.microsoft.com/office/powerpoint/2010/main" val="15896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dirty="0"/>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r>
              <a:rPr lang="en-US" dirty="0" smtClean="0"/>
              <a:t>FLC</a:t>
            </a:r>
            <a:endParaRPr lang="en-US" dirty="0"/>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ea typeface="Osaka" pitchFamily="122" charset="-128"/>
              </a:defRPr>
            </a:lvl1pPr>
          </a:lstStyle>
          <a:p>
            <a:pPr>
              <a:defRPr/>
            </a:pPr>
            <a:fld id="{FA7997D2-7928-45C5-BB37-BA8A25E8E865}" type="slidenum">
              <a:rPr lang="en-US" altLang="el-GR"/>
              <a:pPr>
                <a:defRPr/>
              </a:pPr>
              <a:t>‹#›</a:t>
            </a:fld>
            <a:endParaRPr lang="en-US" altLang="el-GR"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705"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charset="0"/>
          <a:cs typeface="Osaka" charset="0"/>
        </a:defRPr>
      </a:lvl2pPr>
      <a:lvl3pPr algn="ctr" rtl="0" eaLnBrk="0" fontAlgn="base" hangingPunct="0">
        <a:spcBef>
          <a:spcPct val="0"/>
        </a:spcBef>
        <a:spcAft>
          <a:spcPct val="0"/>
        </a:spcAft>
        <a:defRPr sz="4400">
          <a:solidFill>
            <a:schemeClr val="tx2"/>
          </a:solidFill>
          <a:latin typeface="Arial" charset="0"/>
          <a:ea typeface="Osaka" charset="0"/>
          <a:cs typeface="Osaka" charset="0"/>
        </a:defRPr>
      </a:lvl3pPr>
      <a:lvl4pPr algn="ctr" rtl="0" eaLnBrk="0" fontAlgn="base" hangingPunct="0">
        <a:spcBef>
          <a:spcPct val="0"/>
        </a:spcBef>
        <a:spcAft>
          <a:spcPct val="0"/>
        </a:spcAft>
        <a:defRPr sz="4400">
          <a:solidFill>
            <a:schemeClr val="tx2"/>
          </a:solidFill>
          <a:latin typeface="Arial" charset="0"/>
          <a:ea typeface="Osaka" charset="0"/>
          <a:cs typeface="Osaka" charset="0"/>
        </a:defRPr>
      </a:lvl4pPr>
      <a:lvl5pPr algn="ctr" rtl="0" eaLnBrk="0" fontAlgn="base" hangingPunct="0">
        <a:spcBef>
          <a:spcPct val="0"/>
        </a:spcBef>
        <a:spcAft>
          <a:spcPct val="0"/>
        </a:spcAft>
        <a:defRPr sz="4400">
          <a:solidFill>
            <a:schemeClr val="tx2"/>
          </a:solidFill>
          <a:latin typeface="Arial" charset="0"/>
          <a:ea typeface="Osaka" charset="0"/>
          <a:cs typeface="Osaka" charset="0"/>
        </a:defRPr>
      </a:lvl5pPr>
      <a:lvl6pPr marL="457200" algn="ctr" rtl="0" fontAlgn="base">
        <a:spcBef>
          <a:spcPct val="0"/>
        </a:spcBef>
        <a:spcAft>
          <a:spcPct val="0"/>
        </a:spcAft>
        <a:defRPr sz="4400">
          <a:solidFill>
            <a:schemeClr val="tx2"/>
          </a:solidFill>
          <a:latin typeface="Arial" charset="0"/>
          <a:ea typeface="Osaka" charset="0"/>
          <a:cs typeface="Osaka" charset="0"/>
        </a:defRPr>
      </a:lvl6pPr>
      <a:lvl7pPr marL="914400" algn="ctr" rtl="0" fontAlgn="base">
        <a:spcBef>
          <a:spcPct val="0"/>
        </a:spcBef>
        <a:spcAft>
          <a:spcPct val="0"/>
        </a:spcAft>
        <a:defRPr sz="4400">
          <a:solidFill>
            <a:schemeClr val="tx2"/>
          </a:solidFill>
          <a:latin typeface="Arial" charset="0"/>
          <a:ea typeface="Osaka" charset="0"/>
          <a:cs typeface="Osaka" charset="0"/>
        </a:defRPr>
      </a:lvl7pPr>
      <a:lvl8pPr marL="1371600" algn="ctr" rtl="0" fontAlgn="base">
        <a:spcBef>
          <a:spcPct val="0"/>
        </a:spcBef>
        <a:spcAft>
          <a:spcPct val="0"/>
        </a:spcAft>
        <a:defRPr sz="4400">
          <a:solidFill>
            <a:schemeClr val="tx2"/>
          </a:solidFill>
          <a:latin typeface="Arial" charset="0"/>
          <a:ea typeface="Osaka" charset="0"/>
          <a:cs typeface="Osaka" charset="0"/>
        </a:defRPr>
      </a:lvl8pPr>
      <a:lvl9pPr marL="1828800" algn="ctr" rtl="0" fontAlgn="base">
        <a:spcBef>
          <a:spcPct val="0"/>
        </a:spcBef>
        <a:spcAft>
          <a:spcPct val="0"/>
        </a:spcAft>
        <a:defRPr sz="4400">
          <a:solidFill>
            <a:schemeClr val="tx2"/>
          </a:solidFill>
          <a:latin typeface="Arial" charset="0"/>
          <a:ea typeface="Osaka" charset="0"/>
          <a:cs typeface="Osak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cs typeface="+mn-cs"/>
              </a:defRPr>
            </a:lvl1pPr>
          </a:lstStyle>
          <a:p>
            <a:pPr>
              <a:defRPr/>
            </a:pPr>
            <a:endParaRPr lang="en-US" dirty="0">
              <a:solidFill>
                <a:srgbClr val="000000"/>
              </a:solidFill>
            </a:endParaRPr>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a:defRPr/>
            </a:pPr>
            <a:r>
              <a:rPr lang="en-US" dirty="0" smtClean="0">
                <a:solidFill>
                  <a:srgbClr val="000000"/>
                </a:solidFill>
              </a:rPr>
              <a:t>FLC</a:t>
            </a:r>
            <a:endParaRPr lang="en-US" dirty="0">
              <a:solidFill>
                <a:srgbClr val="000000"/>
              </a:solidFill>
            </a:endParaRPr>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cs typeface="+mn-cs"/>
              </a:defRPr>
            </a:lvl1pPr>
          </a:lstStyle>
          <a:p>
            <a:pPr>
              <a:defRPr/>
            </a:pPr>
            <a:fld id="{B4144467-E449-40FC-BC09-94872F462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789290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4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mailto:kxristodoulou@mou.gr" TargetMode="External"/><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hyperlink" Target="mailto:dvoutira@mou.gr" TargetMode="External"/><Relationship Id="rId5" Type="http://schemas.openxmlformats.org/officeDocument/2006/relationships/hyperlink" Target="mailto:tsalonidis@mou.gr" TargetMode="External"/><Relationship Id="rId4" Type="http://schemas.openxmlformats.org/officeDocument/2006/relationships/hyperlink" Target="mailto:dkaravatos@mou.g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 name="Ορθογώνιο 2"/>
          <p:cNvSpPr/>
          <p:nvPr/>
        </p:nvSpPr>
        <p:spPr>
          <a:xfrm>
            <a:off x="381000" y="1439504"/>
            <a:ext cx="8147248" cy="4555093"/>
          </a:xfrm>
          <a:prstGeom prst="rect">
            <a:avLst/>
          </a:prstGeom>
        </p:spPr>
        <p:txBody>
          <a:bodyPr wrap="square">
            <a:spAutoFit/>
          </a:bodyPr>
          <a:lstStyle/>
          <a:p>
            <a:pPr algn="ctr">
              <a:lnSpc>
                <a:spcPct val="150000"/>
              </a:lnSpc>
            </a:pP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INTERREG IPA CBC “GREECE ALBANIA </a:t>
            </a:r>
            <a:r>
              <a:rPr lang="el-GR"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2014-2020</a:t>
            </a: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ctr"/>
            <a:endParaRPr lang="el-GR" sz="4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US" sz="28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PART A - </a:t>
            </a:r>
            <a:endParaRPr lang="el-GR" sz="28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endParaRPr lang="el-GR" sz="2000" dirty="0" smtClean="0">
              <a:latin typeface="Tahoma" panose="020B0604030504040204" pitchFamily="34" charset="0"/>
              <a:ea typeface="Tahoma" panose="020B0604030504040204" pitchFamily="34" charset="0"/>
              <a:cs typeface="Tahoma" panose="020B0604030504040204" pitchFamily="34" charset="0"/>
            </a:endParaRPr>
          </a:p>
          <a:p>
            <a:pPr algn="ctr"/>
            <a:endParaRPr lang="el-GR" sz="2000" dirty="0">
              <a:latin typeface="Tahoma" panose="020B0604030504040204" pitchFamily="34" charset="0"/>
              <a:ea typeface="Tahoma" panose="020B0604030504040204" pitchFamily="34" charset="0"/>
              <a:cs typeface="Tahoma" panose="020B0604030504040204" pitchFamily="34" charset="0"/>
            </a:endParaRPr>
          </a:p>
          <a:p>
            <a:pPr algn="ctr"/>
            <a:r>
              <a:rPr lang="en-US" sz="2000" b="1" i="1" dirty="0" err="1"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Gjirokastër</a:t>
            </a:r>
            <a:r>
              <a:rPr lang="en-US" sz="2000" b="1" i="1" dirty="0"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04/06/2018</a:t>
            </a:r>
          </a:p>
          <a:p>
            <a:pPr algn="ctr"/>
            <a:r>
              <a:rPr lang="en-US" sz="2000" b="1" i="1" dirty="0" err="1"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Korçë</a:t>
            </a:r>
            <a:r>
              <a:rPr lang="en-US" sz="2000" b="1" i="1" dirty="0"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06/06/2018</a:t>
            </a:r>
            <a:endParaRPr lang="el-GR" sz="2000" b="1" i="1" dirty="0"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l-GR" sz="2200" dirty="0">
              <a:solidFill>
                <a:srgbClr val="000000"/>
              </a:solidFill>
              <a:latin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z="1100" smtClean="0">
                <a:solidFill>
                  <a:srgbClr val="000000"/>
                </a:solidFill>
              </a:rPr>
              <a:pPr>
                <a:defRPr/>
              </a:pPr>
              <a:t>1</a:t>
            </a:fld>
            <a:endParaRPr lang="en-US" sz="1100" dirty="0">
              <a:solidFill>
                <a:srgbClr val="000000"/>
              </a:solidFill>
            </a:endParaRPr>
          </a:p>
        </p:txBody>
      </p:sp>
    </p:spTree>
    <p:extLst>
      <p:ext uri="{BB962C8B-B14F-4D97-AF65-F5344CB8AC3E}">
        <p14:creationId xmlns:p14="http://schemas.microsoft.com/office/powerpoint/2010/main" val="1295737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(7/8)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10</a:t>
            </a:fld>
            <a:endParaRPr lang="en-US" sz="1000" dirty="0">
              <a:solidFill>
                <a:srgbClr val="000000"/>
              </a:solidFill>
            </a:endParaRPr>
          </a:p>
        </p:txBody>
      </p:sp>
      <p:sp>
        <p:nvSpPr>
          <p:cNvPr id="10" name="Ορθογώνιο 9"/>
          <p:cNvSpPr/>
          <p:nvPr/>
        </p:nvSpPr>
        <p:spPr>
          <a:xfrm>
            <a:off x="2555776" y="1932305"/>
            <a:ext cx="6131024" cy="3939540"/>
          </a:xfrm>
          <a:prstGeom prst="rect">
            <a:avLst/>
          </a:prstGeom>
        </p:spPr>
        <p:txBody>
          <a:bodyPr wrap="square">
            <a:spAutoFit/>
          </a:bodyPr>
          <a:lstStyle/>
          <a:p>
            <a:pPr lvl="0"/>
            <a:r>
              <a:rPr lang="en-US" sz="2200" u="sng" dirty="0">
                <a:solidFill>
                  <a:srgbClr val="000000"/>
                </a:solidFill>
                <a:latin typeface="Arial"/>
                <a:ea typeface="Tahoma" panose="020B0604030504040204" pitchFamily="34" charset="0"/>
                <a:cs typeface="Tahoma" panose="020B0604030504040204" pitchFamily="34" charset="0"/>
              </a:rPr>
              <a:t>On the spot verifications </a:t>
            </a:r>
            <a:endParaRPr lang="en-US" sz="2200" u="sng" dirty="0" smtClean="0">
              <a:solidFill>
                <a:srgbClr val="000000"/>
              </a:solidFill>
              <a:latin typeface="Arial"/>
              <a:ea typeface="Tahoma" panose="020B0604030504040204" pitchFamily="34" charset="0"/>
              <a:cs typeface="Tahoma" panose="020B0604030504040204" pitchFamily="34" charset="0"/>
            </a:endParaRPr>
          </a:p>
          <a:p>
            <a:pPr lvl="0"/>
            <a:r>
              <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Effectiveness</a:t>
            </a:r>
            <a:r>
              <a:rPr lang="en-GB" sz="2200" dirty="0">
                <a:solidFill>
                  <a:srgbClr val="000000"/>
                </a:solidFill>
              </a:rPr>
              <a:t>: </a:t>
            </a:r>
            <a:r>
              <a:rPr lang="en-GB" sz="1800" dirty="0">
                <a:solidFill>
                  <a:srgbClr val="000000"/>
                </a:solidFill>
              </a:rPr>
              <a:t>On-the-spot verifications should be planned in advance to ensure that they are effective, in particular in view of the certification that the expenditure entered in the accounts complies with applicable </a:t>
            </a:r>
            <a:r>
              <a:rPr lang="en-GB" sz="1800" dirty="0" smtClean="0">
                <a:solidFill>
                  <a:srgbClr val="000000"/>
                </a:solidFill>
              </a:rPr>
              <a:t>law. </a:t>
            </a:r>
          </a:p>
          <a:p>
            <a:pPr lvl="0"/>
            <a:endParaRPr lang="en-GB" sz="2200" dirty="0">
              <a:solidFill>
                <a:srgbClr val="000000"/>
              </a:solidFill>
            </a:endParaRPr>
          </a:p>
          <a:p>
            <a:pPr algn="just"/>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Availability</a:t>
            </a:r>
            <a:r>
              <a:rPr lang="en-GB" sz="2200" dirty="0">
                <a:solidFill>
                  <a:srgbClr val="000000"/>
                </a:solidFill>
              </a:rPr>
              <a:t>: </a:t>
            </a:r>
            <a:r>
              <a:rPr lang="en-GB" sz="1800" dirty="0">
                <a:solidFill>
                  <a:srgbClr val="000000"/>
                </a:solidFill>
              </a:rPr>
              <a:t>Generally, notification of the on-the-spot verifications should be given in order to ensure that the relevant staff (e.g. project manager, engineer, accountant) and documentation (in particular, financial records including bank statements and invoices) are made available by the beneficiary during the verification</a:t>
            </a:r>
            <a:r>
              <a:rPr lang="en-GB" sz="1800" dirty="0" smtClean="0">
                <a:solidFill>
                  <a:srgbClr val="000000"/>
                </a:solidFill>
              </a:rPr>
              <a:t>.</a:t>
            </a:r>
            <a:r>
              <a:rPr lang="en-GB" sz="1800" dirty="0" smtClean="0"/>
              <a:t> </a:t>
            </a:r>
            <a:endParaRPr lang="en-GB" sz="2200" dirty="0"/>
          </a:p>
          <a:p>
            <a:pPr lvl="0" algn="just"/>
            <a:endPar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451038"/>
            <a:ext cx="1912084"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7263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(8/8)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11</a:t>
            </a:fld>
            <a:endParaRPr lang="en-US" sz="1000" dirty="0">
              <a:solidFill>
                <a:srgbClr val="000000"/>
              </a:solidFill>
            </a:endParaRPr>
          </a:p>
        </p:txBody>
      </p:sp>
      <p:sp>
        <p:nvSpPr>
          <p:cNvPr id="9" name="Ορθογώνιο 8"/>
          <p:cNvSpPr/>
          <p:nvPr/>
        </p:nvSpPr>
        <p:spPr>
          <a:xfrm>
            <a:off x="683568" y="2060848"/>
            <a:ext cx="8003232" cy="3970318"/>
          </a:xfrm>
          <a:prstGeom prst="rect">
            <a:avLst/>
          </a:prstGeom>
        </p:spPr>
        <p:txBody>
          <a:bodyPr wrap="square">
            <a:spAutoFit/>
          </a:bodyPr>
          <a:lstStyle/>
          <a:p>
            <a:pPr lvl="0"/>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Administrative verifications </a:t>
            </a:r>
            <a:endPar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endPar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r>
              <a:rPr lang="en-GB" sz="1800" dirty="0">
                <a:solidFill>
                  <a:srgbClr val="000000"/>
                </a:solidFill>
              </a:rPr>
              <a:t>Management verifications of </a:t>
            </a:r>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100%</a:t>
            </a:r>
            <a:r>
              <a:rPr lang="en-GB" sz="1800" dirty="0">
                <a:solidFill>
                  <a:srgbClr val="000000"/>
                </a:solidFill>
              </a:rPr>
              <a:t> of the applications for reimbursement submitted by beneficiaries are required by the Regulation CPR</a:t>
            </a:r>
            <a:r>
              <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On-the-spot </a:t>
            </a:r>
            <a:r>
              <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verifications</a:t>
            </a:r>
          </a:p>
          <a:p>
            <a:pPr lvl="0"/>
            <a:endParaRPr lang="el-GR"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r>
              <a:rPr lang="en-GB" sz="1800" dirty="0">
                <a:solidFill>
                  <a:srgbClr val="000000"/>
                </a:solidFill>
              </a:rPr>
              <a:t>The intensity, frequency and coverage of on-the-spot verifications is dependent upon:</a:t>
            </a:r>
          </a:p>
          <a:p>
            <a:pPr marL="342900" lvl="0" indent="-342900">
              <a:buFont typeface="Courier New" panose="02070309020205020404" pitchFamily="49" charset="0"/>
              <a:buChar char="o"/>
            </a:pPr>
            <a:r>
              <a:rPr lang="en-GB" sz="1800" dirty="0">
                <a:solidFill>
                  <a:srgbClr val="000000"/>
                </a:solidFill>
              </a:rPr>
              <a:t>the complexity of the operation, </a:t>
            </a:r>
          </a:p>
          <a:p>
            <a:pPr marL="342900" lvl="0" indent="-342900">
              <a:buFont typeface="Courier New" panose="02070309020205020404" pitchFamily="49" charset="0"/>
              <a:buChar char="o"/>
            </a:pPr>
            <a:r>
              <a:rPr lang="en-GB" sz="1800" dirty="0">
                <a:solidFill>
                  <a:srgbClr val="000000"/>
                </a:solidFill>
              </a:rPr>
              <a:t>the amount of public support to an operation, </a:t>
            </a:r>
          </a:p>
          <a:p>
            <a:pPr marL="342900" lvl="0" indent="-342900">
              <a:buFont typeface="Courier New" panose="02070309020205020404" pitchFamily="49" charset="0"/>
              <a:buChar char="o"/>
            </a:pPr>
            <a:r>
              <a:rPr lang="en-GB" sz="1800" dirty="0">
                <a:solidFill>
                  <a:srgbClr val="000000"/>
                </a:solidFill>
              </a:rPr>
              <a:t>the level of risk identified by management verifications, </a:t>
            </a:r>
          </a:p>
          <a:p>
            <a:pPr marL="342900" lvl="0" indent="-342900">
              <a:buFont typeface="Courier New" panose="02070309020205020404" pitchFamily="49" charset="0"/>
              <a:buChar char="o"/>
            </a:pPr>
            <a:r>
              <a:rPr lang="en-GB" sz="1800" dirty="0">
                <a:solidFill>
                  <a:srgbClr val="000000"/>
                </a:solidFill>
              </a:rPr>
              <a:t>the extent of detailed checks during the administrative verifications and audits of the AA.</a:t>
            </a:r>
            <a:endParaRPr lang="el-GR" sz="1800" dirty="0">
              <a:solidFill>
                <a:srgbClr val="000000"/>
              </a:solidFill>
            </a:endParaRPr>
          </a:p>
        </p:txBody>
      </p:sp>
    </p:spTree>
    <p:extLst>
      <p:ext uri="{BB962C8B-B14F-4D97-AF65-F5344CB8AC3E}">
        <p14:creationId xmlns:p14="http://schemas.microsoft.com/office/powerpoint/2010/main" val="4192736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Procedures(1/9)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12</a:t>
            </a:fld>
            <a:endParaRPr lang="en-US" sz="1000" dirty="0">
              <a:solidFill>
                <a:srgbClr val="000000"/>
              </a:solidFill>
            </a:endParaRPr>
          </a:p>
        </p:txBody>
      </p:sp>
      <p:graphicFrame>
        <p:nvGraphicFramePr>
          <p:cNvPr id="6" name="Διάγραμμα 5"/>
          <p:cNvGraphicFramePr/>
          <p:nvPr>
            <p:extLst>
              <p:ext uri="{D42A27DB-BD31-4B8C-83A1-F6EECF244321}">
                <p14:modId xmlns:p14="http://schemas.microsoft.com/office/powerpoint/2010/main" val="2714507541"/>
              </p:ext>
            </p:extLst>
          </p:nvPr>
        </p:nvGraphicFramePr>
        <p:xfrm>
          <a:off x="381000" y="1624086"/>
          <a:ext cx="7671048" cy="49012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03214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Procedures(2/9)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13</a:t>
            </a:fld>
            <a:endParaRPr lang="en-US" sz="1000" dirty="0">
              <a:solidFill>
                <a:srgbClr val="000000"/>
              </a:solidFill>
            </a:endParaRPr>
          </a:p>
        </p:txBody>
      </p:sp>
      <p:sp>
        <p:nvSpPr>
          <p:cNvPr id="9" name="Ορθογώνιο 8"/>
          <p:cNvSpPr/>
          <p:nvPr/>
        </p:nvSpPr>
        <p:spPr>
          <a:xfrm>
            <a:off x="2411760" y="3022505"/>
            <a:ext cx="4752528" cy="3677930"/>
          </a:xfrm>
          <a:prstGeom prst="rect">
            <a:avLst/>
          </a:prstGeom>
        </p:spPr>
        <p:txBody>
          <a:bodyPr wrap="square">
            <a:spAutoFit/>
          </a:bodyPr>
          <a:lstStyle/>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Guidance for Management verifications</a:t>
            </a:r>
          </a:p>
          <a:p>
            <a:pPr marL="457200" indent="-457200">
              <a:lnSpc>
                <a:spcPct val="150000"/>
              </a:lnSpc>
              <a:buAutoNum type="arabicPeriod"/>
            </a:pPr>
            <a:r>
              <a:rPr lang="en-US" sz="1800" dirty="0">
                <a:latin typeface="+mj-lt"/>
                <a:ea typeface="Tahoma" panose="020B0604030504040204" pitchFamily="34" charset="0"/>
                <a:cs typeface="Tahoma" panose="020B0604030504040204" pitchFamily="34" charset="0"/>
              </a:rPr>
              <a:t>Table of verified </a:t>
            </a:r>
            <a:r>
              <a:rPr lang="en-US" sz="1800" dirty="0" smtClean="0">
                <a:latin typeface="+mj-lt"/>
                <a:ea typeface="Tahoma" panose="020B0604030504040204" pitchFamily="34" charset="0"/>
                <a:cs typeface="Tahoma" panose="020B0604030504040204" pitchFamily="34" charset="0"/>
              </a:rPr>
              <a:t>expenditure</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Verifications Control Check list</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Verification Report</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Certificate of verified expenditure</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Working Timesheet</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Personnel Timesheet</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539552" y="1877683"/>
            <a:ext cx="793035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Common Documents</a:t>
            </a:r>
            <a:endParaRPr lang="el-GR" sz="2400" b="1" u="sng"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144041"/>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Ομάδα 10"/>
          <p:cNvGrpSpPr/>
          <p:nvPr/>
        </p:nvGrpSpPr>
        <p:grpSpPr>
          <a:xfrm>
            <a:off x="0" y="0"/>
            <a:ext cx="9144000" cy="774700"/>
            <a:chOff x="0" y="0"/>
            <a:chExt cx="9144000" cy="774700"/>
          </a:xfrm>
        </p:grpSpPr>
        <p:pic>
          <p:nvPicPr>
            <p:cNvPr id="13"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Διπλό άγκιστρο 1"/>
          <p:cNvSpPr/>
          <p:nvPr/>
        </p:nvSpPr>
        <p:spPr bwMode="auto">
          <a:xfrm>
            <a:off x="6948264" y="3144041"/>
            <a:ext cx="1944216" cy="644999"/>
          </a:xfrm>
          <a:prstGeom prst="bracePai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28" charset="-128"/>
              </a:rPr>
              <a:t>Beneficiaries &amp; FLCs</a:t>
            </a:r>
            <a:endParaRPr kumimoji="0" lang="el-GR" sz="1600" b="0" i="0" u="none" strike="noStrike" cap="none" normalizeH="0" baseline="0" dirty="0" smtClean="0">
              <a:ln>
                <a:noFill/>
              </a:ln>
              <a:solidFill>
                <a:schemeClr val="tx1"/>
              </a:solidFill>
              <a:effectLst/>
              <a:latin typeface="Arial" charset="0"/>
              <a:ea typeface="ＭＳ Ｐゴシック" pitchFamily="-28" charset="-128"/>
            </a:endParaRPr>
          </a:p>
        </p:txBody>
      </p:sp>
      <p:cxnSp>
        <p:nvCxnSpPr>
          <p:cNvPr id="6" name="Ευθεία γραμμή σύνδεσης 5"/>
          <p:cNvCxnSpPr/>
          <p:nvPr/>
        </p:nvCxnSpPr>
        <p:spPr bwMode="auto">
          <a:xfrm>
            <a:off x="2339752" y="3902075"/>
            <a:ext cx="65520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8" name="Ευθεία γραμμή σύνδεσης 7"/>
          <p:cNvCxnSpPr/>
          <p:nvPr/>
        </p:nvCxnSpPr>
        <p:spPr bwMode="auto">
          <a:xfrm>
            <a:off x="2339752" y="5157192"/>
            <a:ext cx="65520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8" name="Διπλό άγκιστρο 17"/>
          <p:cNvSpPr/>
          <p:nvPr/>
        </p:nvSpPr>
        <p:spPr bwMode="auto">
          <a:xfrm>
            <a:off x="6948264" y="4252126"/>
            <a:ext cx="1944216" cy="644999"/>
          </a:xfrm>
          <a:prstGeom prst="bracePai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28" charset="-128"/>
              </a:rPr>
              <a:t> FLCs</a:t>
            </a:r>
            <a:endParaRPr kumimoji="0" lang="el-GR" sz="1600" b="0" i="0" u="none" strike="noStrike" cap="none" normalizeH="0" baseline="0" dirty="0" smtClean="0">
              <a:ln>
                <a:noFill/>
              </a:ln>
              <a:solidFill>
                <a:schemeClr val="tx1"/>
              </a:solidFill>
              <a:effectLst/>
              <a:latin typeface="Arial" charset="0"/>
              <a:ea typeface="ＭＳ Ｐゴシック" pitchFamily="-28" charset="-128"/>
            </a:endParaRPr>
          </a:p>
        </p:txBody>
      </p:sp>
      <p:sp>
        <p:nvSpPr>
          <p:cNvPr id="19" name="Διπλό άγκιστρο 18"/>
          <p:cNvSpPr/>
          <p:nvPr/>
        </p:nvSpPr>
        <p:spPr bwMode="auto">
          <a:xfrm>
            <a:off x="6947536" y="5373216"/>
            <a:ext cx="1944216" cy="644999"/>
          </a:xfrm>
          <a:prstGeom prst="bracePai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28" charset="-128"/>
              </a:rPr>
              <a:t>Beneficiaries</a:t>
            </a:r>
            <a:endParaRPr kumimoji="0" lang="el-GR" sz="1600" b="0" i="0" u="none" strike="noStrike" cap="none" normalizeH="0" baseline="0" dirty="0" smtClean="0">
              <a:ln>
                <a:noFill/>
              </a:ln>
              <a:solidFill>
                <a:schemeClr val="tx1"/>
              </a:solidFill>
              <a:effectLst/>
              <a:latin typeface="Arial" charset="0"/>
              <a:ea typeface="ＭＳ Ｐゴシック" pitchFamily="-28" charset="-128"/>
            </a:endParaRPr>
          </a:p>
        </p:txBody>
      </p:sp>
    </p:spTree>
    <p:extLst>
      <p:ext uri="{BB962C8B-B14F-4D97-AF65-F5344CB8AC3E}">
        <p14:creationId xmlns:p14="http://schemas.microsoft.com/office/powerpoint/2010/main" val="2762101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Procedures(3/9)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14</a:t>
            </a:fld>
            <a:endParaRPr lang="en-US" sz="1000" dirty="0">
              <a:solidFill>
                <a:srgbClr val="00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699" y="2010554"/>
            <a:ext cx="6919913"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112043" y="1484784"/>
            <a:ext cx="7204373" cy="430887"/>
          </a:xfrm>
          <a:prstGeom prst="rect">
            <a:avLst/>
          </a:prstGeom>
          <a:noFill/>
        </p:spPr>
        <p:txBody>
          <a:bodyPr wrap="square" rtlCol="0">
            <a:spAutoFit/>
          </a:bodyPr>
          <a:lstStyle/>
          <a:p>
            <a:r>
              <a:rPr lang="en-US" sz="2200" b="1" dirty="0" smtClean="0">
                <a:solidFill>
                  <a:schemeClr val="accent6"/>
                </a:solidFill>
                <a:effectLst>
                  <a:outerShdw blurRad="38100" dist="38100" dir="2700000" algn="tl">
                    <a:srgbClr val="000000">
                      <a:alpha val="43137"/>
                    </a:srgbClr>
                  </a:outerShdw>
                </a:effectLst>
              </a:rPr>
              <a:t>Guidance on management verifications</a:t>
            </a:r>
            <a:endParaRPr lang="el-GR" sz="2200" b="1" dirty="0">
              <a:solidFill>
                <a:schemeClr val="accent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5528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Procedures(4/9)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15</a:t>
            </a:fld>
            <a:endParaRPr lang="en-US" sz="1000" dirty="0">
              <a:solidFill>
                <a:srgbClr val="000000"/>
              </a:solidFill>
            </a:endParaRPr>
          </a:p>
        </p:txBody>
      </p:sp>
      <p:sp>
        <p:nvSpPr>
          <p:cNvPr id="9" name="Ορθογώνιο 8"/>
          <p:cNvSpPr/>
          <p:nvPr/>
        </p:nvSpPr>
        <p:spPr>
          <a:xfrm>
            <a:off x="582095" y="2692987"/>
            <a:ext cx="8003232" cy="2939266"/>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Beneficiary’s </a:t>
            </a:r>
            <a:r>
              <a:rPr lang="en-US" sz="1800" dirty="0"/>
              <a:t>information</a:t>
            </a:r>
          </a:p>
          <a:p>
            <a:pPr marL="457200" indent="-457200">
              <a:lnSpc>
                <a:spcPct val="150000"/>
              </a:lnSpc>
              <a:buFont typeface="Wingdings" panose="05000000000000000000" pitchFamily="2" charset="2"/>
              <a:buChar char="v"/>
            </a:pPr>
            <a:r>
              <a:rPr lang="en-US" sz="1800" dirty="0" smtClean="0"/>
              <a:t>Contractor’s </a:t>
            </a:r>
            <a:r>
              <a:rPr lang="en-US" sz="1800" dirty="0"/>
              <a:t>payment documents</a:t>
            </a:r>
          </a:p>
          <a:p>
            <a:pPr marL="457200" indent="-457200">
              <a:lnSpc>
                <a:spcPct val="150000"/>
              </a:lnSpc>
              <a:buFont typeface="Wingdings" panose="05000000000000000000" pitchFamily="2" charset="2"/>
              <a:buChar char="v"/>
            </a:pPr>
            <a:r>
              <a:rPr lang="en-US" sz="1800" dirty="0" smtClean="0"/>
              <a:t>Beneficiary’s  </a:t>
            </a:r>
            <a:r>
              <a:rPr lang="en-US" sz="1800" dirty="0"/>
              <a:t>payment documents</a:t>
            </a:r>
          </a:p>
          <a:p>
            <a:pPr marL="457200" indent="-457200">
              <a:lnSpc>
                <a:spcPct val="150000"/>
              </a:lnSpc>
              <a:buFont typeface="Wingdings" panose="05000000000000000000" pitchFamily="2" charset="2"/>
              <a:buChar char="v"/>
            </a:pPr>
            <a:r>
              <a:rPr lang="en-US" sz="1800" dirty="0" smtClean="0"/>
              <a:t>FLC results</a:t>
            </a: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97511" y="1844824"/>
            <a:ext cx="7772400"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a:solidFill>
                  <a:srgbClr val="0F4F8F"/>
                </a:solidFill>
              </a:rPr>
              <a:t>Table of verified expenditure</a:t>
            </a:r>
          </a:p>
        </p:txBody>
      </p:sp>
    </p:spTree>
    <p:extLst>
      <p:ext uri="{BB962C8B-B14F-4D97-AF65-F5344CB8AC3E}">
        <p14:creationId xmlns:p14="http://schemas.microsoft.com/office/powerpoint/2010/main" val="805130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Procedures(5/9)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16</a:t>
            </a:fld>
            <a:endParaRPr lang="en-US" sz="1000" dirty="0">
              <a:solidFill>
                <a:srgbClr val="000000"/>
              </a:solidFill>
            </a:endParaRPr>
          </a:p>
        </p:txBody>
      </p:sp>
      <p:sp>
        <p:nvSpPr>
          <p:cNvPr id="9" name="Ορθογώνιο 8"/>
          <p:cNvSpPr/>
          <p:nvPr/>
        </p:nvSpPr>
        <p:spPr>
          <a:xfrm>
            <a:off x="532284" y="2310080"/>
            <a:ext cx="8003232" cy="4247317"/>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Beneficiary </a:t>
            </a:r>
            <a:r>
              <a:rPr lang="en-US" sz="1800" dirty="0"/>
              <a:t>Information</a:t>
            </a:r>
          </a:p>
          <a:p>
            <a:pPr marL="457200" indent="-457200">
              <a:lnSpc>
                <a:spcPct val="150000"/>
              </a:lnSpc>
              <a:buFont typeface="Wingdings" panose="05000000000000000000" pitchFamily="2" charset="2"/>
              <a:buChar char="v"/>
            </a:pPr>
            <a:r>
              <a:rPr lang="en-US" sz="1800" dirty="0" smtClean="0"/>
              <a:t>Audit </a:t>
            </a:r>
            <a:r>
              <a:rPr lang="en-US" sz="1800" dirty="0"/>
              <a:t>trail of Project documents</a:t>
            </a:r>
          </a:p>
          <a:p>
            <a:pPr marL="457200" indent="-457200">
              <a:lnSpc>
                <a:spcPct val="150000"/>
              </a:lnSpc>
              <a:buFont typeface="Wingdings" panose="05000000000000000000" pitchFamily="2" charset="2"/>
              <a:buChar char="v"/>
            </a:pPr>
            <a:r>
              <a:rPr lang="en-US" sz="1800" dirty="0" smtClean="0"/>
              <a:t>Audit </a:t>
            </a:r>
            <a:r>
              <a:rPr lang="en-US" sz="1800" dirty="0"/>
              <a:t>Trail Checklist of expenditure</a:t>
            </a:r>
          </a:p>
          <a:p>
            <a:pPr marL="457200" indent="-457200">
              <a:lnSpc>
                <a:spcPct val="150000"/>
              </a:lnSpc>
              <a:buFont typeface="Wingdings" panose="05000000000000000000" pitchFamily="2" charset="2"/>
              <a:buChar char="v"/>
            </a:pPr>
            <a:r>
              <a:rPr lang="en-US" sz="1800" dirty="0" smtClean="0"/>
              <a:t>Categories </a:t>
            </a:r>
            <a:r>
              <a:rPr lang="en-US" sz="1800" dirty="0"/>
              <a:t>of eligible expenditure</a:t>
            </a:r>
          </a:p>
          <a:p>
            <a:pPr marL="457200" indent="-457200">
              <a:lnSpc>
                <a:spcPct val="150000"/>
              </a:lnSpc>
              <a:buFont typeface="Wingdings" panose="05000000000000000000" pitchFamily="2" charset="2"/>
              <a:buChar char="v"/>
            </a:pPr>
            <a:r>
              <a:rPr lang="en-US" sz="1800" dirty="0" smtClean="0"/>
              <a:t>Compliance </a:t>
            </a:r>
            <a:r>
              <a:rPr lang="en-US" sz="1800" dirty="0"/>
              <a:t>with information and publicity requirements</a:t>
            </a:r>
          </a:p>
          <a:p>
            <a:pPr marL="457200" indent="-457200">
              <a:lnSpc>
                <a:spcPct val="150000"/>
              </a:lnSpc>
              <a:buFont typeface="Wingdings" panose="05000000000000000000" pitchFamily="2" charset="2"/>
              <a:buChar char="v"/>
            </a:pPr>
            <a:r>
              <a:rPr lang="en-US" sz="1800" dirty="0" smtClean="0"/>
              <a:t>Compliance </a:t>
            </a:r>
            <a:r>
              <a:rPr lang="en-US" sz="1800" dirty="0"/>
              <a:t>with public procurement rules</a:t>
            </a:r>
          </a:p>
          <a:p>
            <a:pPr marL="457200" indent="-457200">
              <a:lnSpc>
                <a:spcPct val="150000"/>
              </a:lnSpc>
              <a:buFont typeface="Wingdings" panose="05000000000000000000" pitchFamily="2" charset="2"/>
              <a:buChar char="v"/>
            </a:pPr>
            <a:r>
              <a:rPr lang="en-US" sz="1800" dirty="0" smtClean="0"/>
              <a:t>Compliance  </a:t>
            </a:r>
            <a:r>
              <a:rPr lang="en-US" sz="1800" dirty="0"/>
              <a:t>with EU </a:t>
            </a:r>
            <a:r>
              <a:rPr lang="en-US" sz="1800" dirty="0" smtClean="0"/>
              <a:t>policies</a:t>
            </a:r>
          </a:p>
          <a:p>
            <a:pPr marL="457200" indent="-457200">
              <a:lnSpc>
                <a:spcPct val="150000"/>
              </a:lnSpc>
              <a:buFont typeface="Wingdings" panose="05000000000000000000" pitchFamily="2" charset="2"/>
              <a:buChar char="v"/>
            </a:pPr>
            <a:r>
              <a:rPr lang="en-US" sz="1800" dirty="0" smtClean="0"/>
              <a:t>Physical Implementation</a:t>
            </a:r>
          </a:p>
          <a:p>
            <a:pPr marL="457200" indent="-457200">
              <a:lnSpc>
                <a:spcPct val="150000"/>
              </a:lnSpc>
              <a:buFont typeface="Wingdings" panose="05000000000000000000" pitchFamily="2" charset="2"/>
              <a:buChar char="v"/>
            </a:pPr>
            <a:r>
              <a:rPr lang="en-US" sz="1800" dirty="0"/>
              <a:t>Fraud Indication</a:t>
            </a:r>
            <a:endParaRPr lang="en-US" sz="1800" dirty="0" smtClean="0"/>
          </a:p>
          <a:p>
            <a:pPr marL="457200" indent="-457200">
              <a:lnSpc>
                <a:spcPct val="150000"/>
              </a:lnSpc>
              <a:buFont typeface="Wingdings" panose="05000000000000000000" pitchFamily="2" charset="2"/>
              <a:buChar char="v"/>
            </a:pPr>
            <a:r>
              <a:rPr lang="en-US" sz="1800" dirty="0" smtClean="0"/>
              <a:t>Recommendations</a:t>
            </a:r>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Verification Control </a:t>
            </a:r>
            <a:r>
              <a:rPr lang="en-US" altLang="el-GR" sz="2400" b="1" u="sng" kern="0" dirty="0">
                <a:solidFill>
                  <a:srgbClr val="0F4F8F"/>
                </a:solidFill>
              </a:rPr>
              <a:t>Check list</a:t>
            </a:r>
          </a:p>
        </p:txBody>
      </p:sp>
    </p:spTree>
    <p:extLst>
      <p:ext uri="{BB962C8B-B14F-4D97-AF65-F5344CB8AC3E}">
        <p14:creationId xmlns:p14="http://schemas.microsoft.com/office/powerpoint/2010/main" val="763647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64704"/>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Procedures(6/9)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17</a:t>
            </a:fld>
            <a:endParaRPr lang="en-US" sz="1000" dirty="0">
              <a:solidFill>
                <a:srgbClr val="000000"/>
              </a:solidFill>
            </a:endParaRPr>
          </a:p>
        </p:txBody>
      </p:sp>
      <p:sp>
        <p:nvSpPr>
          <p:cNvPr id="9" name="Ορθογώνιο 8"/>
          <p:cNvSpPr/>
          <p:nvPr/>
        </p:nvSpPr>
        <p:spPr>
          <a:xfrm>
            <a:off x="532284" y="2564904"/>
            <a:ext cx="8003232" cy="3770263"/>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Information on project </a:t>
            </a:r>
            <a:r>
              <a:rPr lang="en-US" sz="1800" dirty="0"/>
              <a:t>and progress report</a:t>
            </a:r>
          </a:p>
          <a:p>
            <a:pPr marL="457200" indent="-457200">
              <a:lnSpc>
                <a:spcPct val="150000"/>
              </a:lnSpc>
              <a:buFont typeface="Wingdings" panose="05000000000000000000" pitchFamily="2" charset="2"/>
              <a:buChar char="v"/>
            </a:pPr>
            <a:r>
              <a:rPr lang="en-US" sz="1800" dirty="0" smtClean="0"/>
              <a:t>Information on Designated </a:t>
            </a:r>
            <a:r>
              <a:rPr lang="en-US" sz="1800" dirty="0"/>
              <a:t>Controller</a:t>
            </a:r>
          </a:p>
          <a:p>
            <a:pPr marL="457200" indent="-457200">
              <a:lnSpc>
                <a:spcPct val="150000"/>
              </a:lnSpc>
              <a:buFont typeface="Wingdings" panose="05000000000000000000" pitchFamily="2" charset="2"/>
              <a:buChar char="v"/>
            </a:pPr>
            <a:r>
              <a:rPr lang="en-US" sz="1800" dirty="0" smtClean="0"/>
              <a:t>Verification methodology</a:t>
            </a:r>
            <a:endParaRPr lang="en-US" sz="1800" dirty="0"/>
          </a:p>
          <a:p>
            <a:pPr marL="457200" indent="-457200">
              <a:lnSpc>
                <a:spcPct val="150000"/>
              </a:lnSpc>
              <a:buFont typeface="Wingdings" panose="05000000000000000000" pitchFamily="2" charset="2"/>
              <a:buChar char="v"/>
            </a:pPr>
            <a:r>
              <a:rPr lang="en-US" sz="1800" dirty="0" smtClean="0"/>
              <a:t>Expenditure </a:t>
            </a:r>
            <a:r>
              <a:rPr lang="en-US" sz="1800" dirty="0"/>
              <a:t>declared and certified by budget line</a:t>
            </a:r>
          </a:p>
          <a:p>
            <a:pPr marL="457200" indent="-457200">
              <a:lnSpc>
                <a:spcPct val="150000"/>
              </a:lnSpc>
              <a:buFont typeface="Wingdings" panose="05000000000000000000" pitchFamily="2" charset="2"/>
              <a:buChar char="v"/>
            </a:pPr>
            <a:r>
              <a:rPr lang="en-US" sz="1800" dirty="0" smtClean="0"/>
              <a:t>Description </a:t>
            </a:r>
            <a:r>
              <a:rPr lang="en-US" sz="1800" dirty="0"/>
              <a:t>of findings during on the spot </a:t>
            </a:r>
            <a:r>
              <a:rPr lang="en-US" sz="1800" dirty="0" smtClean="0"/>
              <a:t>check</a:t>
            </a:r>
          </a:p>
          <a:p>
            <a:pPr marL="457200" indent="-457200">
              <a:lnSpc>
                <a:spcPct val="150000"/>
              </a:lnSpc>
              <a:buFont typeface="Wingdings" panose="05000000000000000000" pitchFamily="2" charset="2"/>
              <a:buChar char="v"/>
            </a:pPr>
            <a:r>
              <a:rPr lang="en-US" sz="1800" dirty="0"/>
              <a:t>Conclusions and recommendations </a:t>
            </a:r>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Verification Report</a:t>
            </a:r>
            <a:endParaRPr lang="en-US" altLang="el-GR" sz="2400" b="1" u="sng" kern="0" dirty="0">
              <a:solidFill>
                <a:srgbClr val="0F4F8F"/>
              </a:solidFill>
            </a:endParaRPr>
          </a:p>
        </p:txBody>
      </p:sp>
    </p:spTree>
    <p:extLst>
      <p:ext uri="{BB962C8B-B14F-4D97-AF65-F5344CB8AC3E}">
        <p14:creationId xmlns:p14="http://schemas.microsoft.com/office/powerpoint/2010/main" val="2038353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Procedures(7/9)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18</a:t>
            </a:fld>
            <a:endParaRPr lang="en-US" sz="1000" dirty="0">
              <a:solidFill>
                <a:srgbClr val="000000"/>
              </a:solidFill>
            </a:endParaRPr>
          </a:p>
        </p:txBody>
      </p:sp>
      <p:sp>
        <p:nvSpPr>
          <p:cNvPr id="9" name="Ορθογώνιο 8"/>
          <p:cNvSpPr/>
          <p:nvPr/>
        </p:nvSpPr>
        <p:spPr>
          <a:xfrm>
            <a:off x="532284" y="2564904"/>
            <a:ext cx="8003232" cy="2523768"/>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Information for the project </a:t>
            </a:r>
            <a:r>
              <a:rPr lang="en-US" sz="1800" dirty="0"/>
              <a:t>and progress report</a:t>
            </a:r>
          </a:p>
          <a:p>
            <a:pPr marL="457200" indent="-457200">
              <a:lnSpc>
                <a:spcPct val="150000"/>
              </a:lnSpc>
              <a:buFont typeface="Wingdings" panose="05000000000000000000" pitchFamily="2" charset="2"/>
              <a:buChar char="v"/>
            </a:pPr>
            <a:r>
              <a:rPr lang="en-US" sz="1800" dirty="0" smtClean="0"/>
              <a:t>Information for the Beneficiary</a:t>
            </a:r>
            <a:endParaRPr lang="en-US" sz="1800" dirty="0"/>
          </a:p>
          <a:p>
            <a:pPr marL="457200" indent="-457200">
              <a:lnSpc>
                <a:spcPct val="150000"/>
              </a:lnSpc>
              <a:buFont typeface="Wingdings" panose="05000000000000000000" pitchFamily="2" charset="2"/>
              <a:buChar char="v"/>
            </a:pPr>
            <a:r>
              <a:rPr lang="en-US" sz="1800" dirty="0" smtClean="0"/>
              <a:t>Verification / certified amount</a:t>
            </a: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a:solidFill>
                  <a:srgbClr val="0F4F8F"/>
                </a:solidFill>
              </a:rPr>
              <a:t>Certificate of verified expenditure</a:t>
            </a:r>
          </a:p>
        </p:txBody>
      </p:sp>
      <p:graphicFrame>
        <p:nvGraphicFramePr>
          <p:cNvPr id="10" name="Πίνακας 9"/>
          <p:cNvGraphicFramePr>
            <a:graphicFrameLocks noGrp="1"/>
          </p:cNvGraphicFramePr>
          <p:nvPr>
            <p:extLst>
              <p:ext uri="{D42A27DB-BD31-4B8C-83A1-F6EECF244321}">
                <p14:modId xmlns:p14="http://schemas.microsoft.com/office/powerpoint/2010/main" val="2661770720"/>
              </p:ext>
            </p:extLst>
          </p:nvPr>
        </p:nvGraphicFramePr>
        <p:xfrm>
          <a:off x="700959" y="4005064"/>
          <a:ext cx="7344817" cy="2317611"/>
        </p:xfrm>
        <a:graphic>
          <a:graphicData uri="http://schemas.openxmlformats.org/drawingml/2006/table">
            <a:tbl>
              <a:tblPr/>
              <a:tblGrid>
                <a:gridCol w="3433488"/>
                <a:gridCol w="1335834"/>
                <a:gridCol w="1283583"/>
                <a:gridCol w="1291912"/>
              </a:tblGrid>
              <a:tr h="316096">
                <a:tc gridSpan="4">
                  <a:txBody>
                    <a:bodyPr/>
                    <a:lstStyle/>
                    <a:p>
                      <a:pPr>
                        <a:spcBef>
                          <a:spcPts val="400"/>
                        </a:spcBef>
                        <a:spcAft>
                          <a:spcPts val="400"/>
                        </a:spcAft>
                      </a:pPr>
                      <a:r>
                        <a:rPr lang="en-GB" sz="1000" b="1" dirty="0">
                          <a:effectLst/>
                          <a:latin typeface="Verdana"/>
                          <a:ea typeface="Times New Roman"/>
                        </a:rPr>
                        <a:t>3.</a:t>
                      </a:r>
                      <a:r>
                        <a:rPr lang="en-US" sz="1000" b="1" dirty="0">
                          <a:effectLst/>
                          <a:latin typeface="Verdana"/>
                          <a:ea typeface="Times New Roman"/>
                        </a:rPr>
                        <a:t> Verification</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50899">
                <a:tc>
                  <a:txBody>
                    <a:bodyPr/>
                    <a:lstStyle/>
                    <a:p>
                      <a:pPr>
                        <a:spcBef>
                          <a:spcPts val="400"/>
                        </a:spcBef>
                        <a:spcAft>
                          <a:spcPts val="400"/>
                        </a:spcAft>
                      </a:pPr>
                      <a:r>
                        <a:rPr lang="en-US" sz="1000">
                          <a:effectLst/>
                          <a:latin typeface="Verdana"/>
                          <a:ea typeface="Times New Roman"/>
                        </a:rPr>
                        <a:t>Methodology </a:t>
                      </a:r>
                      <a:endParaRPr lang="en-GB" sz="1000">
                        <a:effectLst/>
                        <a:latin typeface="Tahoma"/>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spcBef>
                          <a:spcPts val="400"/>
                        </a:spcBef>
                        <a:spcAft>
                          <a:spcPts val="400"/>
                        </a:spcAft>
                      </a:pPr>
                      <a:r>
                        <a:rPr lang="en-US" sz="1000">
                          <a:effectLst/>
                          <a:latin typeface="Verdana"/>
                          <a:ea typeface="Times New Roman"/>
                          <a:cs typeface="Arial"/>
                        </a:rPr>
                        <a:t> desk-based</a:t>
                      </a:r>
                    </a:p>
                    <a:p>
                      <a:pPr algn="ctr">
                        <a:spcBef>
                          <a:spcPts val="400"/>
                        </a:spcBef>
                        <a:spcAft>
                          <a:spcPts val="400"/>
                        </a:spcAft>
                      </a:pPr>
                      <a:r>
                        <a:rPr lang="en-US" sz="1000">
                          <a:effectLst/>
                          <a:latin typeface="Verdana"/>
                          <a:ea typeface="Times New Roman"/>
                          <a:cs typeface="Arial"/>
                        </a:rPr>
                        <a:t> on-the-spot</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r>
              <a:tr h="244088">
                <a:tc>
                  <a:txBody>
                    <a:bodyPr/>
                    <a:lstStyle/>
                    <a:p>
                      <a:pPr>
                        <a:spcBef>
                          <a:spcPts val="400"/>
                        </a:spcBef>
                        <a:spcAft>
                          <a:spcPts val="400"/>
                        </a:spcAft>
                      </a:pPr>
                      <a:r>
                        <a:rPr lang="en-US" sz="1000" dirty="0">
                          <a:effectLst/>
                          <a:latin typeface="Verdana"/>
                          <a:ea typeface="Times New Roman"/>
                        </a:rPr>
                        <a:t>Date(s) of on-the-spot verification</a:t>
                      </a:r>
                      <a:endParaRPr lang="en-GB" sz="1000" dirty="0">
                        <a:effectLst/>
                        <a:latin typeface="Tahoma"/>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Bef>
                          <a:spcPts val="400"/>
                        </a:spcBef>
                        <a:spcAft>
                          <a:spcPts val="400"/>
                        </a:spcAft>
                      </a:pPr>
                      <a:r>
                        <a:rPr lang="en-US" sz="1000" i="1">
                          <a:effectLst/>
                          <a:latin typeface="Verdana"/>
                          <a:ea typeface="Times New Roman"/>
                          <a:cs typeface="Arial"/>
                        </a:rPr>
                        <a:t>DD.MM.YYYY - DD.MM.YYYY</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r>
              <a:tr h="1106528">
                <a:tc>
                  <a:txBody>
                    <a:bodyPr/>
                    <a:lstStyle/>
                    <a:p>
                      <a:pPr>
                        <a:spcBef>
                          <a:spcPts val="400"/>
                        </a:spcBef>
                        <a:spcAft>
                          <a:spcPts val="400"/>
                        </a:spcAft>
                      </a:pPr>
                      <a:r>
                        <a:rPr lang="en-US" sz="1000" b="1" dirty="0">
                          <a:effectLst/>
                          <a:latin typeface="Verdana"/>
                          <a:ea typeface="Times New Roman"/>
                        </a:rPr>
                        <a:t>Amount  certified</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400"/>
                        </a:spcBef>
                        <a:spcAft>
                          <a:spcPts val="400"/>
                        </a:spcAft>
                      </a:pPr>
                      <a:r>
                        <a:rPr lang="en-GB" sz="800" i="1">
                          <a:solidFill>
                            <a:srgbClr val="000000"/>
                          </a:solidFill>
                          <a:effectLst/>
                          <a:latin typeface="Verdana"/>
                          <a:ea typeface="Times New Roman"/>
                          <a:cs typeface="Arial"/>
                        </a:rPr>
                        <a:t>Total certified EUR</a:t>
                      </a:r>
                      <a:endParaRPr lang="en-GB" sz="1000">
                        <a:effectLst/>
                        <a:latin typeface="Tahoma"/>
                        <a:ea typeface="Times New Roman"/>
                      </a:endParaRPr>
                    </a:p>
                    <a:p>
                      <a:pPr algn="ctr">
                        <a:spcBef>
                          <a:spcPts val="400"/>
                        </a:spcBef>
                        <a:spcAft>
                          <a:spcPts val="400"/>
                        </a:spcAft>
                      </a:pPr>
                      <a:r>
                        <a:rPr lang="en-GB" sz="800" i="1">
                          <a:solidFill>
                            <a:srgbClr val="000000"/>
                          </a:solidFill>
                          <a:effectLst/>
                          <a:latin typeface="Verdana"/>
                          <a:ea typeface="Times New Roman"/>
                          <a:cs typeface="Arial"/>
                        </a:rPr>
                        <a:t> </a:t>
                      </a:r>
                      <a:endParaRPr lang="en-GB" sz="1000">
                        <a:effectLst/>
                        <a:latin typeface="Tahoma"/>
                        <a:ea typeface="Times New Roman"/>
                      </a:endParaRPr>
                    </a:p>
                    <a:p>
                      <a:pPr algn="ctr">
                        <a:spcBef>
                          <a:spcPts val="400"/>
                        </a:spcBef>
                        <a:spcAft>
                          <a:spcPts val="400"/>
                        </a:spcAft>
                      </a:pPr>
                      <a:r>
                        <a:rPr lang="en-GB" sz="800">
                          <a:effectLst/>
                          <a:latin typeface="Verdana"/>
                          <a:ea typeface="Times New Roman"/>
                        </a:rPr>
                        <a:t> </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400"/>
                        </a:spcBef>
                        <a:spcAft>
                          <a:spcPts val="400"/>
                        </a:spcAft>
                      </a:pPr>
                      <a:r>
                        <a:rPr lang="en-GB" sz="800" i="1" dirty="0" smtClean="0">
                          <a:solidFill>
                            <a:srgbClr val="000000"/>
                          </a:solidFill>
                          <a:effectLst/>
                          <a:latin typeface="Verdana"/>
                          <a:ea typeface="Times New Roman"/>
                        </a:rPr>
                        <a:t>IPA </a:t>
                      </a:r>
                      <a:r>
                        <a:rPr lang="en-GB" sz="800" i="1" dirty="0">
                          <a:solidFill>
                            <a:srgbClr val="000000"/>
                          </a:solidFill>
                          <a:effectLst/>
                          <a:latin typeface="Verdana"/>
                          <a:ea typeface="Times New Roman"/>
                        </a:rPr>
                        <a:t>in EUR</a:t>
                      </a:r>
                      <a:endParaRPr lang="en-GB" sz="1000" dirty="0">
                        <a:effectLst/>
                        <a:latin typeface="Tahoma"/>
                        <a:ea typeface="Times New Roman"/>
                      </a:endParaRPr>
                    </a:p>
                    <a:p>
                      <a:pPr algn="ctr">
                        <a:spcBef>
                          <a:spcPts val="400"/>
                        </a:spcBef>
                        <a:spcAft>
                          <a:spcPts val="400"/>
                        </a:spcAft>
                      </a:pPr>
                      <a:r>
                        <a:rPr lang="en-GB" sz="800" i="1" dirty="0">
                          <a:solidFill>
                            <a:srgbClr val="000000"/>
                          </a:solidFill>
                          <a:effectLst/>
                          <a:latin typeface="Verdana"/>
                          <a:ea typeface="Times New Roman"/>
                        </a:rPr>
                        <a:t> </a:t>
                      </a:r>
                      <a:endParaRPr lang="en-GB" sz="1000" dirty="0">
                        <a:effectLst/>
                        <a:latin typeface="Tahoma"/>
                        <a:ea typeface="Times New Roman"/>
                      </a:endParaRPr>
                    </a:p>
                    <a:p>
                      <a:pPr algn="ctr">
                        <a:spcBef>
                          <a:spcPts val="400"/>
                        </a:spcBef>
                        <a:spcAft>
                          <a:spcPts val="400"/>
                        </a:spcAft>
                      </a:pPr>
                      <a:r>
                        <a:rPr lang="en-GB" sz="800" i="1" dirty="0">
                          <a:solidFill>
                            <a:srgbClr val="000000"/>
                          </a:solidFill>
                          <a:effectLst/>
                          <a:latin typeface="Verdana"/>
                          <a:ea typeface="Times New Roman"/>
                        </a:rPr>
                        <a:t> </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Bef>
                          <a:spcPts val="400"/>
                        </a:spcBef>
                        <a:spcAft>
                          <a:spcPts val="400"/>
                        </a:spcAft>
                      </a:pPr>
                      <a:r>
                        <a:rPr lang="en-GB" sz="800" i="1" dirty="0">
                          <a:solidFill>
                            <a:srgbClr val="000000"/>
                          </a:solidFill>
                          <a:effectLst/>
                          <a:latin typeface="Verdana"/>
                          <a:ea typeface="Times New Roman"/>
                        </a:rPr>
                        <a:t>National contribution in EUR</a:t>
                      </a:r>
                      <a:endParaRPr lang="en-GB" sz="1000" dirty="0">
                        <a:effectLst/>
                        <a:latin typeface="Tahoma"/>
                        <a:ea typeface="Times New Roman"/>
                      </a:endParaRPr>
                    </a:p>
                    <a:p>
                      <a:pPr algn="ctr">
                        <a:spcBef>
                          <a:spcPts val="400"/>
                        </a:spcBef>
                        <a:spcAft>
                          <a:spcPts val="400"/>
                        </a:spcAft>
                      </a:pPr>
                      <a:r>
                        <a:rPr lang="en-GB" sz="800" i="1" dirty="0">
                          <a:solidFill>
                            <a:srgbClr val="000000"/>
                          </a:solidFill>
                          <a:effectLst/>
                          <a:latin typeface="Verdana"/>
                          <a:ea typeface="Times New Roman"/>
                        </a:rPr>
                        <a:t> </a:t>
                      </a:r>
                      <a:endParaRPr lang="en-GB" sz="1000" dirty="0">
                        <a:effectLst/>
                        <a:latin typeface="Tahoma"/>
                        <a:ea typeface="Times New Roman"/>
                      </a:endParaRPr>
                    </a:p>
                    <a:p>
                      <a:pPr algn="ctr">
                        <a:spcBef>
                          <a:spcPts val="400"/>
                        </a:spcBef>
                        <a:spcAft>
                          <a:spcPts val="400"/>
                        </a:spcAft>
                      </a:pPr>
                      <a:r>
                        <a:rPr lang="en-GB" sz="800" i="1" dirty="0">
                          <a:solidFill>
                            <a:srgbClr val="000000"/>
                          </a:solidFill>
                          <a:effectLst/>
                          <a:latin typeface="Verdana"/>
                          <a:ea typeface="Times New Roman"/>
                        </a:rPr>
                        <a:t> </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138381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Procedures(8/9)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19</a:t>
            </a:fld>
            <a:endParaRPr lang="en-US" sz="1000" dirty="0">
              <a:solidFill>
                <a:srgbClr val="000000"/>
              </a:solidFill>
            </a:endParaRPr>
          </a:p>
        </p:txBody>
      </p:sp>
      <p:sp>
        <p:nvSpPr>
          <p:cNvPr id="9" name="Ορθογώνιο 8"/>
          <p:cNvSpPr/>
          <p:nvPr/>
        </p:nvSpPr>
        <p:spPr>
          <a:xfrm>
            <a:off x="532284" y="2564904"/>
            <a:ext cx="8003232" cy="4185761"/>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General Information for the personnel</a:t>
            </a:r>
          </a:p>
          <a:p>
            <a:pPr marL="457200" indent="-457200">
              <a:lnSpc>
                <a:spcPct val="150000"/>
              </a:lnSpc>
              <a:buFont typeface="Wingdings" panose="05000000000000000000" pitchFamily="2" charset="2"/>
              <a:buChar char="v"/>
            </a:pPr>
            <a:r>
              <a:rPr lang="en-US" sz="1800" dirty="0" smtClean="0"/>
              <a:t>Working hour per day and deliverable</a:t>
            </a:r>
          </a:p>
          <a:p>
            <a:pPr marL="457200" indent="-457200">
              <a:lnSpc>
                <a:spcPct val="150000"/>
              </a:lnSpc>
              <a:buFont typeface="Wingdings" panose="05000000000000000000" pitchFamily="2" charset="2"/>
              <a:buChar char="v"/>
            </a:pPr>
            <a:r>
              <a:rPr lang="en-US" sz="1800" dirty="0" smtClean="0"/>
              <a:t>Hourly rate</a:t>
            </a:r>
          </a:p>
          <a:p>
            <a:pPr marL="457200" indent="-457200">
              <a:lnSpc>
                <a:spcPct val="150000"/>
              </a:lnSpc>
              <a:buFont typeface="Wingdings" panose="05000000000000000000" pitchFamily="2" charset="2"/>
              <a:buChar char="v"/>
            </a:pPr>
            <a:r>
              <a:rPr lang="en-US" sz="1800" dirty="0" smtClean="0"/>
              <a:t>Requested amount per deliverable</a:t>
            </a:r>
          </a:p>
          <a:p>
            <a:pPr marL="457200" indent="-457200">
              <a:lnSpc>
                <a:spcPct val="150000"/>
              </a:lnSpc>
              <a:buFont typeface="Wingdings" panose="05000000000000000000" pitchFamily="2" charset="2"/>
              <a:buChar char="v"/>
            </a:pPr>
            <a:r>
              <a:rPr lang="en-US" sz="1800" dirty="0" smtClean="0"/>
              <a:t>Total requested amount for the specific</a:t>
            </a:r>
            <a:r>
              <a:rPr lang="en-GB" sz="1800" dirty="0">
                <a:solidFill>
                  <a:srgbClr val="000000"/>
                </a:solidFill>
              </a:rPr>
              <a:t> </a:t>
            </a:r>
            <a:r>
              <a:rPr lang="en-GB" sz="1800" dirty="0" smtClean="0">
                <a:solidFill>
                  <a:srgbClr val="000000"/>
                </a:solidFill>
              </a:rPr>
              <a:t>application </a:t>
            </a:r>
            <a:r>
              <a:rPr lang="en-GB" sz="1800" dirty="0">
                <a:solidFill>
                  <a:srgbClr val="000000"/>
                </a:solidFill>
              </a:rPr>
              <a:t>for reimbursement</a:t>
            </a:r>
            <a:r>
              <a:rPr lang="en-US" sz="1800" dirty="0" smtClean="0"/>
              <a:t> </a:t>
            </a:r>
          </a:p>
          <a:p>
            <a:pPr marL="457200" indent="-457200">
              <a:lnSpc>
                <a:spcPct val="150000"/>
              </a:lnSpc>
              <a:buFont typeface="Wingdings" panose="05000000000000000000" pitchFamily="2" charset="2"/>
              <a:buChar char="v"/>
            </a:pPr>
            <a:r>
              <a:rPr lang="en-US" sz="1800" dirty="0" smtClean="0"/>
              <a:t>Signatures by the employee </a:t>
            </a:r>
            <a:r>
              <a:rPr lang="en-US" sz="1800" dirty="0"/>
              <a:t>and the </a:t>
            </a:r>
            <a:r>
              <a:rPr lang="en-US" sz="1800" dirty="0" smtClean="0"/>
              <a:t>responsible supervising person  </a:t>
            </a:r>
          </a:p>
          <a:p>
            <a:pPr marL="457200" indent="-457200">
              <a:lnSpc>
                <a:spcPct val="150000"/>
              </a:lnSpc>
              <a:buFont typeface="Wingdings" panose="05000000000000000000" pitchFamily="2" charset="2"/>
              <a:buChar char="v"/>
            </a:pP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Working Timesheet</a:t>
            </a:r>
            <a:endParaRPr lang="en-US" altLang="el-GR" sz="2400" b="1" u="sng" kern="0" dirty="0">
              <a:solidFill>
                <a:srgbClr val="0F4F8F"/>
              </a:solidFill>
            </a:endParaRPr>
          </a:p>
        </p:txBody>
      </p:sp>
    </p:spTree>
    <p:extLst>
      <p:ext uri="{BB962C8B-B14F-4D97-AF65-F5344CB8AC3E}">
        <p14:creationId xmlns:p14="http://schemas.microsoft.com/office/powerpoint/2010/main" val="31712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11" name="13 - Ορθογώνιο"/>
          <p:cNvSpPr>
            <a:spLocks noChangeArrowheads="1"/>
          </p:cNvSpPr>
          <p:nvPr/>
        </p:nvSpPr>
        <p:spPr bwMode="auto">
          <a:xfrm>
            <a:off x="611560" y="1989138"/>
            <a:ext cx="756084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itchFamily="34" charset="0"/>
                <a:ea typeface="Osaka" pitchFamily="122" charset="-128"/>
              </a:defRPr>
            </a:lvl1pPr>
            <a:lvl2pPr marL="742950" indent="-285750">
              <a:spcBef>
                <a:spcPct val="20000"/>
              </a:spcBef>
              <a:buChar char="–"/>
              <a:defRPr sz="2800">
                <a:solidFill>
                  <a:schemeClr val="tx1"/>
                </a:solidFill>
                <a:latin typeface="Arial" pitchFamily="34" charset="0"/>
                <a:ea typeface="Osaka" pitchFamily="122" charset="-128"/>
              </a:defRPr>
            </a:lvl2pPr>
            <a:lvl3pPr marL="1143000" indent="-228600">
              <a:spcBef>
                <a:spcPct val="20000"/>
              </a:spcBef>
              <a:buChar char="•"/>
              <a:defRPr sz="2400">
                <a:solidFill>
                  <a:schemeClr val="tx1"/>
                </a:solidFill>
                <a:latin typeface="Arial" pitchFamily="34" charset="0"/>
                <a:ea typeface="Osaka" pitchFamily="122" charset="-128"/>
              </a:defRPr>
            </a:lvl3pPr>
            <a:lvl4pPr marL="1600200" indent="-228600">
              <a:spcBef>
                <a:spcPct val="20000"/>
              </a:spcBef>
              <a:buChar char="–"/>
              <a:defRPr sz="2000">
                <a:solidFill>
                  <a:schemeClr val="tx1"/>
                </a:solidFill>
                <a:latin typeface="Arial" pitchFamily="34" charset="0"/>
                <a:ea typeface="Osaka" pitchFamily="122" charset="-128"/>
              </a:defRPr>
            </a:lvl4pPr>
            <a:lvl5pPr marL="2057400" indent="-228600">
              <a:spcBef>
                <a:spcPct val="20000"/>
              </a:spcBef>
              <a:buChar char="»"/>
              <a:defRPr sz="2000">
                <a:solidFill>
                  <a:schemeClr val="tx1"/>
                </a:solidFill>
                <a:latin typeface="Arial" pitchFamily="34" charset="0"/>
                <a:ea typeface="Osaka" pitchFamily="122"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9pPr>
          </a:lstStyle>
          <a:p>
            <a:pPr algn="ctr">
              <a:lnSpc>
                <a:spcPct val="200000"/>
              </a:lnSpc>
              <a:spcBef>
                <a:spcPct val="0"/>
              </a:spcBef>
              <a:buFontTx/>
              <a:buNone/>
            </a:pPr>
            <a:r>
              <a:rPr lang="en-US" altLang="el-GR" sz="4000" b="1" dirty="0" smtClean="0">
                <a:solidFill>
                  <a:srgbClr val="0F4F8F"/>
                </a:solidFill>
                <a:effectLst>
                  <a:outerShdw blurRad="38100" dist="38100" dir="2700000" algn="tl">
                    <a:srgbClr val="000000">
                      <a:alpha val="43137"/>
                    </a:srgbClr>
                  </a:outerShdw>
                </a:effectLst>
                <a:latin typeface="+mj-lt"/>
                <a:ea typeface="+mj-ea"/>
                <a:cs typeface="Osaka"/>
              </a:rPr>
              <a:t>FIRST LEVEL CONTROL – GUIDELINES &amp; PROCEDURES</a:t>
            </a:r>
            <a:endParaRPr lang="en-GB" altLang="el-GR" sz="4000" b="1" dirty="0" smtClean="0">
              <a:solidFill>
                <a:srgbClr val="0F4F8F"/>
              </a:solidFill>
              <a:effectLst>
                <a:outerShdw blurRad="38100" dist="38100" dir="2700000" algn="tl">
                  <a:srgbClr val="000000">
                    <a:alpha val="43137"/>
                  </a:srgbClr>
                </a:outerShdw>
              </a:effectLst>
              <a:latin typeface="+mj-lt"/>
              <a:ea typeface="+mj-ea"/>
              <a:cs typeface="Osaka"/>
            </a:endParaRPr>
          </a:p>
          <a:p>
            <a:pPr algn="ctr">
              <a:lnSpc>
                <a:spcPct val="200000"/>
              </a:lnSpc>
              <a:spcBef>
                <a:spcPct val="0"/>
              </a:spcBef>
              <a:buFontTx/>
              <a:buNone/>
            </a:pPr>
            <a:endParaRPr lang="el-GR" altLang="el-GR" sz="2800" b="1" dirty="0">
              <a:solidFill>
                <a:srgbClr val="0F4F8F"/>
              </a:solidFill>
              <a:latin typeface="+mj-lt"/>
              <a:ea typeface="+mj-ea"/>
              <a:cs typeface="Osaka"/>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a:t>
            </a:fld>
            <a:endParaRPr lang="en-US" sz="1000" dirty="0">
              <a:solidFill>
                <a:srgbClr val="000000"/>
              </a:solidFill>
            </a:endParaRPr>
          </a:p>
        </p:txBody>
      </p:sp>
    </p:spTree>
    <p:extLst>
      <p:ext uri="{BB962C8B-B14F-4D97-AF65-F5344CB8AC3E}">
        <p14:creationId xmlns:p14="http://schemas.microsoft.com/office/powerpoint/2010/main" val="629712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Procedures(9/9)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20</a:t>
            </a:fld>
            <a:endParaRPr lang="en-US" sz="1000" dirty="0">
              <a:solidFill>
                <a:srgbClr val="000000"/>
              </a:solidFill>
            </a:endParaRPr>
          </a:p>
        </p:txBody>
      </p:sp>
      <p:sp>
        <p:nvSpPr>
          <p:cNvPr id="9" name="Ορθογώνιο 8"/>
          <p:cNvSpPr/>
          <p:nvPr/>
        </p:nvSpPr>
        <p:spPr>
          <a:xfrm>
            <a:off x="532284" y="2564904"/>
            <a:ext cx="8003232" cy="4185761"/>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General Information for the personnel</a:t>
            </a:r>
          </a:p>
          <a:p>
            <a:pPr marL="457200" indent="-457200">
              <a:lnSpc>
                <a:spcPct val="150000"/>
              </a:lnSpc>
              <a:buFont typeface="Wingdings" panose="05000000000000000000" pitchFamily="2" charset="2"/>
              <a:buChar char="v"/>
            </a:pPr>
            <a:r>
              <a:rPr lang="en-US" sz="1800" dirty="0" smtClean="0"/>
              <a:t>Working hour per day and beneficiary’s project</a:t>
            </a:r>
          </a:p>
          <a:p>
            <a:pPr marL="457200" indent="-457200">
              <a:lnSpc>
                <a:spcPct val="150000"/>
              </a:lnSpc>
              <a:buFont typeface="Wingdings" panose="05000000000000000000" pitchFamily="2" charset="2"/>
              <a:buChar char="v"/>
            </a:pPr>
            <a:r>
              <a:rPr lang="en-US" sz="1800" dirty="0" smtClean="0"/>
              <a:t>Hourly rate</a:t>
            </a:r>
          </a:p>
          <a:p>
            <a:pPr marL="457200" indent="-457200">
              <a:lnSpc>
                <a:spcPct val="150000"/>
              </a:lnSpc>
              <a:buFont typeface="Wingdings" panose="05000000000000000000" pitchFamily="2" charset="2"/>
              <a:buChar char="v"/>
            </a:pPr>
            <a:r>
              <a:rPr lang="en-US" sz="1800" dirty="0" smtClean="0"/>
              <a:t>Requested amount per project</a:t>
            </a:r>
          </a:p>
          <a:p>
            <a:pPr marL="457200" indent="-457200">
              <a:lnSpc>
                <a:spcPct val="150000"/>
              </a:lnSpc>
              <a:buFont typeface="Wingdings" panose="05000000000000000000" pitchFamily="2" charset="2"/>
              <a:buChar char="v"/>
            </a:pPr>
            <a:r>
              <a:rPr lang="en-US" sz="1800" dirty="0" smtClean="0"/>
              <a:t>Total requested amount for the specific</a:t>
            </a:r>
            <a:r>
              <a:rPr lang="en-GB" sz="1800" dirty="0">
                <a:solidFill>
                  <a:srgbClr val="000000"/>
                </a:solidFill>
              </a:rPr>
              <a:t> </a:t>
            </a:r>
            <a:r>
              <a:rPr lang="en-GB" sz="1800" dirty="0" smtClean="0">
                <a:solidFill>
                  <a:srgbClr val="000000"/>
                </a:solidFill>
              </a:rPr>
              <a:t>application </a:t>
            </a:r>
            <a:r>
              <a:rPr lang="en-GB" sz="1800" dirty="0">
                <a:solidFill>
                  <a:srgbClr val="000000"/>
                </a:solidFill>
              </a:rPr>
              <a:t>for reimbursement</a:t>
            </a:r>
            <a:r>
              <a:rPr lang="en-US" sz="1800" dirty="0" smtClean="0"/>
              <a:t> </a:t>
            </a:r>
          </a:p>
          <a:p>
            <a:pPr marL="457200" indent="-457200">
              <a:lnSpc>
                <a:spcPct val="150000"/>
              </a:lnSpc>
              <a:buFont typeface="Wingdings" panose="05000000000000000000" pitchFamily="2" charset="2"/>
              <a:buChar char="v"/>
            </a:pPr>
            <a:r>
              <a:rPr lang="en-US" sz="1800" dirty="0" smtClean="0"/>
              <a:t>Signatures by the employee </a:t>
            </a:r>
            <a:r>
              <a:rPr lang="en-US" sz="1800" dirty="0"/>
              <a:t>and the </a:t>
            </a:r>
            <a:r>
              <a:rPr lang="en-US" sz="1800" dirty="0" smtClean="0"/>
              <a:t>responsible supervising person  </a:t>
            </a:r>
          </a:p>
          <a:p>
            <a:pPr marL="457200" indent="-457200">
              <a:lnSpc>
                <a:spcPct val="150000"/>
              </a:lnSpc>
              <a:buFont typeface="Wingdings" panose="05000000000000000000" pitchFamily="2" charset="2"/>
              <a:buChar char="v"/>
            </a:pP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Personnel Timesheet</a:t>
            </a:r>
            <a:endParaRPr lang="en-US" altLang="el-GR" sz="2400" b="1" u="sng" kern="0" dirty="0">
              <a:solidFill>
                <a:srgbClr val="0F4F8F"/>
              </a:solidFill>
            </a:endParaRPr>
          </a:p>
        </p:txBody>
      </p:sp>
    </p:spTree>
    <p:extLst>
      <p:ext uri="{BB962C8B-B14F-4D97-AF65-F5344CB8AC3E}">
        <p14:creationId xmlns:p14="http://schemas.microsoft.com/office/powerpoint/2010/main" val="1799275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21</a:t>
            </a:fld>
            <a:endParaRPr lang="en-US" sz="1000" dirty="0">
              <a:solidFill>
                <a:srgbClr val="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r>
              <a:rPr lang="en-US" altLang="el-GR" b="1" dirty="0" smtClean="0">
                <a:solidFill>
                  <a:srgbClr val="0F4F8F"/>
                </a:solidFill>
                <a:effectLst>
                  <a:outerShdw blurRad="38100" dist="38100" dir="2700000" algn="tl">
                    <a:srgbClr val="000000">
                      <a:alpha val="43137"/>
                    </a:srgbClr>
                  </a:outerShdw>
                </a:effectLst>
              </a:rPr>
              <a:t>(1/4)</a:t>
            </a:r>
            <a:endParaRPr lang="el-GR" dirty="0"/>
          </a:p>
        </p:txBody>
      </p:sp>
      <p:sp>
        <p:nvSpPr>
          <p:cNvPr id="13" name="Ορθογώνιο 12"/>
          <p:cNvSpPr/>
          <p:nvPr/>
        </p:nvSpPr>
        <p:spPr>
          <a:xfrm>
            <a:off x="532284" y="2299718"/>
            <a:ext cx="8003232" cy="6124754"/>
          </a:xfrm>
          <a:prstGeom prst="rect">
            <a:avLst/>
          </a:prstGeom>
        </p:spPr>
        <p:txBody>
          <a:bodyPr wrap="square">
            <a:spAutoFit/>
          </a:bodyPr>
          <a:lstStyle/>
          <a:p>
            <a:pPr marL="285750" lvl="0" indent="-285750" algn="just">
              <a:lnSpc>
                <a:spcPct val="150000"/>
              </a:lnSpc>
              <a:buFont typeface="Wingdings" panose="05000000000000000000" pitchFamily="2" charset="2"/>
              <a:buChar char="q"/>
            </a:pPr>
            <a:r>
              <a:rPr lang="en-US" sz="1800" b="1" dirty="0"/>
              <a:t>Each Beneficiary (Lead or Project) submits electronically a request for the verification of expenditure to the respecting </a:t>
            </a:r>
            <a:r>
              <a:rPr lang="en-US" sz="1800" b="1" dirty="0" smtClean="0"/>
              <a:t>FLC body </a:t>
            </a:r>
            <a:r>
              <a:rPr lang="en-US" sz="1800" b="1" dirty="0"/>
              <a:t>of each country, which is accompanied by a file with all proper documentation</a:t>
            </a:r>
            <a:r>
              <a:rPr lang="en-US" sz="1800" dirty="0"/>
              <a:t>.  The Beneficiary enters the expenditure data in predefined MIS screens that include the project data, but also uploads specific documents, which are in fact the verification file (e.g. tender documents, proof of publicity actions, invoices, payments, receipts etc</a:t>
            </a:r>
            <a:r>
              <a:rPr lang="en-US" sz="1800" dirty="0" smtClean="0"/>
              <a:t>.).</a:t>
            </a:r>
          </a:p>
          <a:p>
            <a:pPr marL="285750" lvl="0" indent="-285750" algn="just">
              <a:lnSpc>
                <a:spcPct val="150000"/>
              </a:lnSpc>
              <a:buFont typeface="Wingdings" panose="05000000000000000000" pitchFamily="2" charset="2"/>
              <a:buChar char="q"/>
            </a:pPr>
            <a:r>
              <a:rPr lang="en-US" sz="1800" dirty="0" smtClean="0"/>
              <a:t>Also</a:t>
            </a:r>
            <a:r>
              <a:rPr lang="en-US" sz="1800" dirty="0"/>
              <a:t>, each Beneficiary fills in the “Table of </a:t>
            </a:r>
            <a:r>
              <a:rPr lang="en-US" sz="1800" dirty="0" smtClean="0"/>
              <a:t>Expenditure” </a:t>
            </a:r>
            <a:r>
              <a:rPr lang="en-US" sz="1800" dirty="0"/>
              <a:t>in a predefined MIS form. In this stage, the MIS conducts a series of logical validation checks (e.g. the declared expenditure of a specific deliverable, or/and a specific type of cost don’t exceed the approved budget in the </a:t>
            </a:r>
            <a:r>
              <a:rPr lang="en-US" sz="1800" dirty="0" smtClean="0"/>
              <a:t>AF). </a:t>
            </a:r>
          </a:p>
          <a:p>
            <a:pPr lvl="0"/>
            <a:endParaRPr lang="el-GR" sz="1800" dirty="0" smtClean="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06512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22</a:t>
            </a:fld>
            <a:endParaRPr lang="en-US" sz="1000" dirty="0">
              <a:solidFill>
                <a:srgbClr val="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r>
              <a:rPr lang="en-US" altLang="el-GR" b="1" dirty="0" smtClean="0">
                <a:solidFill>
                  <a:srgbClr val="0F4F8F"/>
                </a:solidFill>
                <a:effectLst>
                  <a:outerShdw blurRad="38100" dist="38100" dir="2700000" algn="tl">
                    <a:srgbClr val="000000">
                      <a:alpha val="43137"/>
                    </a:srgbClr>
                  </a:outerShdw>
                </a:effectLst>
              </a:rPr>
              <a:t>(2/4)</a:t>
            </a:r>
            <a:endParaRPr lang="el-GR" dirty="0"/>
          </a:p>
        </p:txBody>
      </p:sp>
      <p:sp>
        <p:nvSpPr>
          <p:cNvPr id="13" name="Ορθογώνιο 12"/>
          <p:cNvSpPr/>
          <p:nvPr/>
        </p:nvSpPr>
        <p:spPr>
          <a:xfrm>
            <a:off x="525200" y="2328456"/>
            <a:ext cx="8003232" cy="4662815"/>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n-US" sz="1800" dirty="0"/>
              <a:t>The Controllers proceed to the administrative check of the above file </a:t>
            </a:r>
            <a:r>
              <a:rPr lang="en-US" sz="1800" dirty="0" smtClean="0"/>
              <a:t>(when </a:t>
            </a:r>
            <a:r>
              <a:rPr lang="en-US" sz="1800" dirty="0"/>
              <a:t>it is complete).</a:t>
            </a:r>
          </a:p>
          <a:p>
            <a:pPr marL="285750" lvl="0" indent="-285750" algn="just">
              <a:lnSpc>
                <a:spcPct val="150000"/>
              </a:lnSpc>
              <a:buFont typeface="Wingdings" panose="05000000000000000000" pitchFamily="2" charset="2"/>
              <a:buChar char="q"/>
            </a:pPr>
            <a:r>
              <a:rPr lang="en-US" sz="1800" dirty="0" smtClean="0"/>
              <a:t>The </a:t>
            </a:r>
            <a:r>
              <a:rPr lang="en-US" sz="1800" dirty="0"/>
              <a:t>Controller fills in the “Table of </a:t>
            </a:r>
            <a:r>
              <a:rPr lang="en-US" sz="1800" dirty="0" smtClean="0"/>
              <a:t>Expenditure” </a:t>
            </a:r>
            <a:r>
              <a:rPr lang="en-US" sz="1800" dirty="0"/>
              <a:t>in the MIS Screen with the verified and not verified expenditure </a:t>
            </a:r>
            <a:r>
              <a:rPr lang="en-US" sz="1800" dirty="0" smtClean="0"/>
              <a:t>amounts.  </a:t>
            </a:r>
            <a:endParaRPr lang="en-US" sz="1800" dirty="0"/>
          </a:p>
          <a:p>
            <a:pPr marL="285750" lvl="0" indent="-285750" algn="just">
              <a:lnSpc>
                <a:spcPct val="150000"/>
              </a:lnSpc>
              <a:buFont typeface="Wingdings" panose="05000000000000000000" pitchFamily="2" charset="2"/>
              <a:buChar char="q"/>
            </a:pPr>
            <a:r>
              <a:rPr lang="en-US" sz="1800" dirty="0" smtClean="0"/>
              <a:t>The </a:t>
            </a:r>
            <a:r>
              <a:rPr lang="en-US" sz="1800" dirty="0"/>
              <a:t>Controller fills in the </a:t>
            </a:r>
            <a:r>
              <a:rPr lang="en-US" sz="1800" dirty="0" smtClean="0"/>
              <a:t>“Verification control </a:t>
            </a:r>
            <a:r>
              <a:rPr lang="en-US" sz="1800" dirty="0"/>
              <a:t>checklist” in a predefined MIS Screen. </a:t>
            </a:r>
          </a:p>
          <a:p>
            <a:pPr marL="285750" lvl="0" indent="-285750" algn="just">
              <a:lnSpc>
                <a:spcPct val="150000"/>
              </a:lnSpc>
              <a:buFont typeface="Wingdings" panose="05000000000000000000" pitchFamily="2" charset="2"/>
              <a:buChar char="q"/>
            </a:pPr>
            <a:r>
              <a:rPr lang="en-US" sz="1800" dirty="0" smtClean="0"/>
              <a:t>Finally</a:t>
            </a:r>
            <a:r>
              <a:rPr lang="en-US" sz="1800" dirty="0"/>
              <a:t>, the Controller fills in the </a:t>
            </a:r>
            <a:r>
              <a:rPr lang="en-US" sz="1800" dirty="0" smtClean="0"/>
              <a:t>“Verification Report” </a:t>
            </a:r>
            <a:r>
              <a:rPr lang="en-US" sz="1800" dirty="0"/>
              <a:t>in a predefined MIS </a:t>
            </a:r>
            <a:r>
              <a:rPr lang="en-US" sz="1800" dirty="0" smtClean="0"/>
              <a:t>Screen</a:t>
            </a:r>
            <a:r>
              <a:rPr lang="en-US" sz="1800" dirty="0"/>
              <a:t>.</a:t>
            </a:r>
            <a:endParaRPr lang="en-US" sz="1800" dirty="0" smtClean="0"/>
          </a:p>
          <a:p>
            <a:pPr marL="285750" lvl="0" indent="-285750" algn="just">
              <a:lnSpc>
                <a:spcPct val="150000"/>
              </a:lnSpc>
              <a:buFont typeface="Wingdings" panose="05000000000000000000" pitchFamily="2" charset="2"/>
              <a:buChar char="q"/>
            </a:pPr>
            <a:r>
              <a:rPr lang="en-US" sz="1800" dirty="0" smtClean="0"/>
              <a:t>The </a:t>
            </a:r>
            <a:r>
              <a:rPr lang="en-US" sz="1800" dirty="0"/>
              <a:t>Controller prints for </a:t>
            </a:r>
            <a:r>
              <a:rPr lang="en-US" sz="1800" dirty="0" smtClean="0"/>
              <a:t>signature the above mentioned 4 documents </a:t>
            </a:r>
            <a:r>
              <a:rPr lang="en-US" sz="1800" dirty="0"/>
              <a:t>through the </a:t>
            </a:r>
            <a:r>
              <a:rPr lang="en-US" sz="1800" dirty="0" smtClean="0"/>
              <a:t>MIS and submit them to the partner, according to “Programme implementation manual”.</a:t>
            </a:r>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20760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23</a:t>
            </a:fld>
            <a:endParaRPr lang="en-US" sz="1000" dirty="0">
              <a:solidFill>
                <a:srgbClr val="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r>
              <a:rPr lang="en-US" altLang="el-GR" b="1" dirty="0" smtClean="0">
                <a:solidFill>
                  <a:srgbClr val="0F4F8F"/>
                </a:solidFill>
                <a:effectLst>
                  <a:outerShdw blurRad="38100" dist="38100" dir="2700000" algn="tl">
                    <a:srgbClr val="000000">
                      <a:alpha val="43137"/>
                    </a:srgbClr>
                  </a:outerShdw>
                </a:effectLst>
              </a:rPr>
              <a:t>(3/4)</a:t>
            </a:r>
            <a:endParaRPr lang="el-GR" dirty="0"/>
          </a:p>
        </p:txBody>
      </p:sp>
      <p:sp>
        <p:nvSpPr>
          <p:cNvPr id="13" name="Ορθογώνιο 12"/>
          <p:cNvSpPr/>
          <p:nvPr/>
        </p:nvSpPr>
        <p:spPr>
          <a:xfrm>
            <a:off x="525200" y="2328456"/>
            <a:ext cx="8003232" cy="5293757"/>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n-US" sz="1800" dirty="0" smtClean="0"/>
              <a:t>The </a:t>
            </a:r>
            <a:r>
              <a:rPr lang="en-US" sz="1800" dirty="0"/>
              <a:t>MA/JS, in order a payment application to be done, checks/validates the relevant data which have submitted by the Controller, through a specific MIS Screen</a:t>
            </a:r>
            <a:r>
              <a:rPr lang="en-US" sz="1800" dirty="0" smtClean="0"/>
              <a:t>.</a:t>
            </a:r>
            <a:endParaRPr lang="en-US" sz="1800" dirty="0"/>
          </a:p>
          <a:p>
            <a:pPr marL="285750" indent="-285750" algn="just">
              <a:lnSpc>
                <a:spcPct val="150000"/>
              </a:lnSpc>
              <a:buFont typeface="Wingdings" panose="05000000000000000000" pitchFamily="2" charset="2"/>
              <a:buChar char="q"/>
            </a:pPr>
            <a:r>
              <a:rPr lang="en-US" sz="1800" dirty="0" smtClean="0"/>
              <a:t>The </a:t>
            </a:r>
            <a:r>
              <a:rPr lang="en-US" sz="1800" dirty="0"/>
              <a:t>Certifying Authority will be able to </a:t>
            </a:r>
            <a:r>
              <a:rPr lang="en-US" sz="1800" dirty="0" smtClean="0"/>
              <a:t>draw, </a:t>
            </a:r>
            <a:r>
              <a:rPr lang="en-US" sz="1800" dirty="0"/>
              <a:t>through a specific MIS </a:t>
            </a:r>
            <a:r>
              <a:rPr lang="en-US" sz="1800" dirty="0" smtClean="0"/>
              <a:t>Screen, </a:t>
            </a:r>
            <a:r>
              <a:rPr lang="en-US" sz="1800" dirty="0"/>
              <a:t>the table of </a:t>
            </a:r>
            <a:r>
              <a:rPr lang="en-US" sz="1800" dirty="0" smtClean="0"/>
              <a:t>eligible </a:t>
            </a:r>
            <a:r>
              <a:rPr lang="en-US" sz="1800" dirty="0"/>
              <a:t>verified expenditure per </a:t>
            </a:r>
            <a:r>
              <a:rPr lang="en-US" sz="1800" dirty="0" smtClean="0"/>
              <a:t>budget line that </a:t>
            </a:r>
            <a:r>
              <a:rPr lang="en-US" sz="1800" dirty="0"/>
              <a:t>will include in the following payment </a:t>
            </a:r>
            <a:r>
              <a:rPr lang="en-US" sz="1800" dirty="0" smtClean="0"/>
              <a:t>application to the European Commission. </a:t>
            </a:r>
            <a:r>
              <a:rPr lang="en-US" sz="1800" dirty="0"/>
              <a:t>The payment applications per accounting year, are made on the basis of the validated by the MA expenditure, within the accounting year</a:t>
            </a:r>
            <a:r>
              <a:rPr lang="en-US" sz="1800" dirty="0" smtClean="0"/>
              <a:t>.</a:t>
            </a:r>
          </a:p>
          <a:p>
            <a:pPr marL="285750" indent="-285750">
              <a:lnSpc>
                <a:spcPct val="150000"/>
              </a:lnSpc>
              <a:buFont typeface="Wingdings" panose="05000000000000000000" pitchFamily="2" charset="2"/>
              <a:buChar char="q"/>
            </a:pPr>
            <a:endParaRPr lang="en-US" sz="1800" dirty="0"/>
          </a:p>
          <a:p>
            <a:pPr lvl="0"/>
            <a:endParaRPr lang="el-GR" sz="1800" dirty="0" smtClean="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9693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24</a:t>
            </a:fld>
            <a:endParaRPr lang="en-US" sz="1000" dirty="0">
              <a:solidFill>
                <a:srgbClr val="0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r>
              <a:rPr lang="en-US" altLang="el-GR" b="1" dirty="0" smtClean="0">
                <a:solidFill>
                  <a:srgbClr val="0F4F8F"/>
                </a:solidFill>
                <a:effectLst>
                  <a:outerShdw blurRad="38100" dist="38100" dir="2700000" algn="tl">
                    <a:srgbClr val="000000">
                      <a:alpha val="43137"/>
                    </a:srgbClr>
                  </a:outerShdw>
                </a:effectLst>
              </a:rPr>
              <a:t>(4/4)</a:t>
            </a:r>
            <a:endParaRPr lang="el-GR" dirty="0"/>
          </a:p>
        </p:txBody>
      </p:sp>
      <p:sp>
        <p:nvSpPr>
          <p:cNvPr id="13" name="Ορθογώνιο 12"/>
          <p:cNvSpPr/>
          <p:nvPr/>
        </p:nvSpPr>
        <p:spPr>
          <a:xfrm>
            <a:off x="1403648" y="2420888"/>
            <a:ext cx="7124784" cy="4247317"/>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n-US" sz="1800" u="sng" dirty="0"/>
              <a:t>The submission data MUST be correct, on-time and detailed</a:t>
            </a:r>
          </a:p>
          <a:p>
            <a:pPr marL="457200" indent="-457200" algn="just">
              <a:lnSpc>
                <a:spcPct val="150000"/>
              </a:lnSpc>
              <a:buFont typeface="Wingdings" panose="05000000000000000000" pitchFamily="2" charset="2"/>
              <a:buChar char="q"/>
            </a:pPr>
            <a:r>
              <a:rPr lang="en-US" sz="1800" dirty="0"/>
              <a:t>The submitted data concern:</a:t>
            </a:r>
          </a:p>
          <a:p>
            <a:pPr marL="914400" lvl="1" indent="-457200" algn="just">
              <a:lnSpc>
                <a:spcPct val="150000"/>
              </a:lnSpc>
              <a:buFont typeface="Wingdings" panose="05000000000000000000" pitchFamily="2" charset="2"/>
              <a:buChar char="ü"/>
            </a:pPr>
            <a:r>
              <a:rPr lang="en-US" sz="1800" dirty="0"/>
              <a:t>The beneficiary (legal framework, VAT status, declarations, organization chart, methodology of indirect cost calculation, etc</a:t>
            </a:r>
            <a:r>
              <a:rPr lang="en-US" sz="1800" dirty="0" smtClean="0"/>
              <a:t>.)</a:t>
            </a:r>
          </a:p>
          <a:p>
            <a:pPr lvl="2" indent="-457200" algn="just">
              <a:lnSpc>
                <a:spcPct val="150000"/>
              </a:lnSpc>
              <a:buFont typeface="Wingdings" panose="05000000000000000000" pitchFamily="2" charset="2"/>
              <a:buChar char="ü"/>
            </a:pPr>
            <a:r>
              <a:rPr lang="en-US" sz="1800" dirty="0"/>
              <a:t>Project’s data (Application Form, Subsidy Contract, Partnership Agreement, declarations, management team definition, etc.)</a:t>
            </a:r>
          </a:p>
          <a:p>
            <a:pPr lvl="2" indent="-457200" algn="just">
              <a:lnSpc>
                <a:spcPct val="150000"/>
              </a:lnSpc>
              <a:buFont typeface="Wingdings" panose="05000000000000000000" pitchFamily="2" charset="2"/>
              <a:buChar char="ü"/>
            </a:pPr>
            <a:r>
              <a:rPr lang="en-US" sz="1800" dirty="0"/>
              <a:t>Application’s for verification data (tender procurements, contracts, invoices, payments, staff time sheets, etc</a:t>
            </a:r>
            <a:r>
              <a:rPr lang="en-US" sz="1800" dirty="0" smtClean="0"/>
              <a:t>.)</a:t>
            </a:r>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grpSp>
        <p:nvGrpSpPr>
          <p:cNvPr id="11" name="Ομάδα 10"/>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0043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n-US" altLang="el-GR" sz="3600" b="1" dirty="0" smtClean="0">
                <a:solidFill>
                  <a:srgbClr val="0F4F8F"/>
                </a:solidFill>
                <a:effectLst>
                  <a:outerShdw blurRad="38100" dist="38100" dir="2700000" algn="tl">
                    <a:srgbClr val="000000">
                      <a:alpha val="43137"/>
                    </a:srgbClr>
                  </a:outerShdw>
                </a:effectLst>
              </a:rPr>
              <a:t>Procedures for Greek Partners(1/2)</a:t>
            </a:r>
            <a:endParaRPr lang="el-GR" sz="36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25</a:t>
            </a:fld>
            <a:endParaRPr lang="en-US" sz="1000" dirty="0">
              <a:solidFill>
                <a:srgbClr val="000000"/>
              </a:solidFill>
            </a:endParaRPr>
          </a:p>
        </p:txBody>
      </p:sp>
      <p:sp>
        <p:nvSpPr>
          <p:cNvPr id="9" name="Ορθογώνιο 8"/>
          <p:cNvSpPr/>
          <p:nvPr/>
        </p:nvSpPr>
        <p:spPr>
          <a:xfrm>
            <a:off x="2843807" y="1556792"/>
            <a:ext cx="5842993" cy="5001369"/>
          </a:xfrm>
          <a:prstGeom prst="rect">
            <a:avLst/>
          </a:prstGeom>
        </p:spPr>
        <p:txBody>
          <a:bodyPr wrap="square">
            <a:spAutoFit/>
          </a:bodyPr>
          <a:lstStyle/>
          <a:p>
            <a:pPr marL="457200" indent="-457200">
              <a:lnSpc>
                <a:spcPct val="150000"/>
              </a:lnSpc>
              <a:buFont typeface="Wingdings" panose="05000000000000000000" pitchFamily="2" charset="2"/>
              <a:buChar char="q"/>
            </a:pPr>
            <a:r>
              <a:rPr lang="en-US" sz="1800" dirty="0" smtClean="0"/>
              <a:t>The first time, the Beneficiary submits to </a:t>
            </a:r>
            <a:r>
              <a:rPr lang="en-US" sz="1800" dirty="0"/>
              <a:t>the Unit C of the </a:t>
            </a:r>
            <a:r>
              <a:rPr lang="en-US" sz="1800" dirty="0" smtClean="0"/>
              <a:t>MA </a:t>
            </a:r>
            <a:r>
              <a:rPr lang="en-US" sz="1800" dirty="0"/>
              <a:t>a complete file of the paid-out expenditure and supporting </a:t>
            </a:r>
            <a:r>
              <a:rPr lang="en-US" sz="1800" dirty="0" smtClean="0"/>
              <a:t>documentation. From the second submission for expenditure verification and onwards, the beneficiary submits all documentation to the selected controller and cc to Unit C of MA </a:t>
            </a:r>
          </a:p>
          <a:p>
            <a:pPr marL="457200" indent="-457200">
              <a:lnSpc>
                <a:spcPct val="150000"/>
              </a:lnSpc>
              <a:buFont typeface="Wingdings" panose="05000000000000000000" pitchFamily="2" charset="2"/>
              <a:buChar char="q"/>
            </a:pPr>
            <a:r>
              <a:rPr lang="en-US" sz="1800" b="1" dirty="0"/>
              <a:t>The Beneficiaries shall submit their applications for expenditure verification at least every semester/trimester and preferably whenever the expenditure exceeds 15.000</a:t>
            </a:r>
            <a:r>
              <a:rPr lang="en-US" sz="1800" b="1" dirty="0" smtClean="0"/>
              <a:t>€</a:t>
            </a:r>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59" y="2996952"/>
            <a:ext cx="2538141" cy="207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46413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251520" y="774286"/>
            <a:ext cx="8168580" cy="1143000"/>
          </a:xfrm>
        </p:spPr>
        <p:txBody>
          <a:bodyPr/>
          <a:lstStyle/>
          <a:p>
            <a:r>
              <a:rPr lang="en-US" altLang="el-GR" sz="3600" b="1" dirty="0" smtClean="0">
                <a:solidFill>
                  <a:srgbClr val="0F4F8F"/>
                </a:solidFill>
                <a:effectLst>
                  <a:outerShdw blurRad="38100" dist="38100" dir="2700000" algn="tl">
                    <a:srgbClr val="000000">
                      <a:alpha val="43137"/>
                    </a:srgbClr>
                  </a:outerShdw>
                </a:effectLst>
              </a:rPr>
              <a:t>Procedures for Greek Partners(2/2)</a:t>
            </a:r>
            <a:endParaRPr lang="el-GR" sz="36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26</a:t>
            </a:fld>
            <a:endParaRPr lang="en-US" sz="1000" dirty="0">
              <a:solidFill>
                <a:srgbClr val="000000"/>
              </a:solidFill>
            </a:endParaRPr>
          </a:p>
        </p:txBody>
      </p:sp>
      <p:sp>
        <p:nvSpPr>
          <p:cNvPr id="9" name="Ορθογώνιο 8"/>
          <p:cNvSpPr/>
          <p:nvPr/>
        </p:nvSpPr>
        <p:spPr>
          <a:xfrm>
            <a:off x="2985468" y="1628800"/>
            <a:ext cx="6158532" cy="6170920"/>
          </a:xfrm>
          <a:prstGeom prst="rect">
            <a:avLst/>
          </a:prstGeom>
        </p:spPr>
        <p:txBody>
          <a:bodyPr wrap="square">
            <a:spAutoFit/>
          </a:bodyPr>
          <a:lstStyle/>
          <a:p>
            <a:pPr marL="285750" indent="-285750">
              <a:lnSpc>
                <a:spcPct val="150000"/>
              </a:lnSpc>
              <a:buFont typeface="Wingdings" panose="05000000000000000000" pitchFamily="2" charset="2"/>
              <a:buChar char="q"/>
            </a:pPr>
            <a:r>
              <a:rPr lang="en-US" sz="1800" dirty="0"/>
              <a:t>The Controller, within 5 working days from the day he/she receives the electronic file (or 7 working days after the end of the on-the-spot verification) shall issue and submit to the Beneficiary by e-mail, </a:t>
            </a:r>
            <a:r>
              <a:rPr lang="en-US" sz="1800" dirty="0" smtClean="0"/>
              <a:t>copying to Unit C,  </a:t>
            </a:r>
            <a:r>
              <a:rPr lang="en-US" sz="1800" dirty="0"/>
              <a:t>the relevant FLC documents</a:t>
            </a:r>
          </a:p>
          <a:p>
            <a:pPr marL="285750" lvl="0" indent="-285750">
              <a:lnSpc>
                <a:spcPct val="150000"/>
              </a:lnSpc>
              <a:buFont typeface="Wingdings" panose="05000000000000000000" pitchFamily="2" charset="2"/>
              <a:buChar char="q"/>
            </a:pPr>
            <a:r>
              <a:rPr lang="en-US" sz="1800" dirty="0" smtClean="0">
                <a:latin typeface="+mj-lt"/>
                <a:ea typeface="Tahoma" panose="020B0604030504040204" pitchFamily="34" charset="0"/>
                <a:cs typeface="Tahoma" panose="020B0604030504040204" pitchFamily="34" charset="0"/>
              </a:rPr>
              <a:t>The Beneficiary can submit an objection within five (5) working days after receiving the aforementioned documents</a:t>
            </a:r>
          </a:p>
          <a:p>
            <a:pPr marL="285750" lvl="0" indent="-285750">
              <a:lnSpc>
                <a:spcPct val="150000"/>
              </a:lnSpc>
              <a:buFont typeface="Wingdings" panose="05000000000000000000" pitchFamily="2" charset="2"/>
              <a:buChar char="q"/>
            </a:pPr>
            <a:r>
              <a:rPr lang="en-US" sz="1800" dirty="0" smtClean="0">
                <a:latin typeface="+mj-lt"/>
                <a:ea typeface="Tahoma" panose="020B0604030504040204" pitchFamily="34" charset="0"/>
                <a:cs typeface="Tahoma" panose="020B0604030504040204" pitchFamily="34" charset="0"/>
              </a:rPr>
              <a:t>The Controller, within five (5) working days after receiving the objection,  examines the objection and the accompanying documentation and submits the final Verification Certificate</a:t>
            </a:r>
          </a:p>
          <a:p>
            <a:pPr marL="457200" indent="-457200">
              <a:lnSpc>
                <a:spcPct val="150000"/>
              </a:lnSpc>
              <a:buFont typeface="Wingdings" panose="05000000000000000000" pitchFamily="2" charset="2"/>
              <a:buChar char="v"/>
            </a:pPr>
            <a:endParaRPr lang="en-US" sz="1800" dirty="0" smtClean="0">
              <a:latin typeface="+mj-lt"/>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59" y="2996952"/>
            <a:ext cx="2538141" cy="207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Ομάδα 10"/>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27027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74700"/>
            <a:ext cx="9144000" cy="6083299"/>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16" name="12 - Ορθογώνιο"/>
          <p:cNvSpPr/>
          <p:nvPr/>
        </p:nvSpPr>
        <p:spPr>
          <a:xfrm>
            <a:off x="899592" y="1772816"/>
            <a:ext cx="7488832" cy="3908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endParaRPr lang="en-US" sz="1800" dirty="0" smtClean="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800" dirty="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UNIT C “VERIFICATION OF EXPENDITURES”</a:t>
            </a:r>
            <a:endParaRPr lang="el-GR"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r>
              <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rPr>
              <a:t>MANAGING AUTHORITY OF EUROPEAN TERRITORIAL </a:t>
            </a: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COOPERATION PROGRAMMES</a:t>
            </a:r>
            <a:endPar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endParaRPr lang="el-GR" sz="1600" dirty="0" smtClean="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Tel: +30 2310 </a:t>
            </a:r>
            <a:r>
              <a:rPr lang="en-US" sz="1600" dirty="0" smtClean="0">
                <a:solidFill>
                  <a:srgbClr val="002060"/>
                </a:solidFill>
                <a:latin typeface="Calibri" pitchFamily="34" charset="0"/>
                <a:cs typeface="Calibri" pitchFamily="34" charset="0"/>
              </a:rPr>
              <a:t>469 600,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620,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614, 469 622, 469 672</a:t>
            </a:r>
            <a:endParaRPr lang="en-US" sz="1600" dirty="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Fax:+30 2310 </a:t>
            </a:r>
            <a:r>
              <a:rPr lang="en-US" sz="1600" dirty="0" smtClean="0">
                <a:solidFill>
                  <a:srgbClr val="002060"/>
                </a:solidFill>
                <a:latin typeface="Calibri" pitchFamily="34" charset="0"/>
                <a:cs typeface="Calibri" pitchFamily="34" charset="0"/>
              </a:rPr>
              <a:t>469 602</a:t>
            </a:r>
            <a:endParaRPr lang="en-US" sz="1600" dirty="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e-mail: </a:t>
            </a:r>
            <a:r>
              <a:rPr lang="en-US" sz="1600" dirty="0" smtClean="0">
                <a:solidFill>
                  <a:srgbClr val="002060"/>
                </a:solidFill>
                <a:latin typeface="Calibri" pitchFamily="34" charset="0"/>
                <a:cs typeface="Calibri" pitchFamily="34" charset="0"/>
                <a:hlinkClick r:id="rId3"/>
              </a:rPr>
              <a:t>kxristodoulou@mou.gr</a:t>
            </a:r>
            <a:r>
              <a:rPr lang="en-US" sz="1600" dirty="0">
                <a:solidFill>
                  <a:srgbClr val="002060"/>
                </a:solidFill>
                <a:latin typeface="Calibri" pitchFamily="34" charset="0"/>
                <a:cs typeface="Calibri" pitchFamily="34" charset="0"/>
              </a:rPr>
              <a:t>, </a:t>
            </a:r>
            <a:r>
              <a:rPr lang="en-US" sz="1600" dirty="0" smtClean="0">
                <a:solidFill>
                  <a:srgbClr val="002060"/>
                </a:solidFill>
                <a:latin typeface="Calibri" pitchFamily="34" charset="0"/>
                <a:cs typeface="Calibri" pitchFamily="34" charset="0"/>
                <a:hlinkClick r:id="rId4"/>
              </a:rPr>
              <a:t>dkaravatos@mou.gr,  </a:t>
            </a:r>
            <a:r>
              <a:rPr lang="en-US" sz="1600" dirty="0" smtClean="0">
                <a:solidFill>
                  <a:srgbClr val="002060"/>
                </a:solidFill>
                <a:latin typeface="Calibri" pitchFamily="34" charset="0"/>
                <a:cs typeface="Calibri" pitchFamily="34" charset="0"/>
                <a:hlinkClick r:id="rId5"/>
              </a:rPr>
              <a:t>tsalonidis@mou.gr</a:t>
            </a:r>
            <a:r>
              <a:rPr lang="en-US" sz="1600" dirty="0" smtClean="0">
                <a:solidFill>
                  <a:srgbClr val="002060"/>
                </a:solidFill>
                <a:latin typeface="Calibri" pitchFamily="34" charset="0"/>
                <a:cs typeface="Calibri" pitchFamily="34" charset="0"/>
              </a:rPr>
              <a:t> , </a:t>
            </a:r>
            <a:r>
              <a:rPr lang="en-US" sz="1600" dirty="0" smtClean="0">
                <a:solidFill>
                  <a:srgbClr val="002060"/>
                </a:solidFill>
                <a:latin typeface="Calibri" pitchFamily="34" charset="0"/>
                <a:cs typeface="Calibri" pitchFamily="34" charset="0"/>
                <a:hlinkClick r:id="rId6"/>
              </a:rPr>
              <a:t>dvoutira@mou.gr</a:t>
            </a:r>
            <a:r>
              <a:rPr lang="en-US" sz="1600" dirty="0" smtClean="0">
                <a:solidFill>
                  <a:srgbClr val="002060"/>
                </a:solidFill>
                <a:latin typeface="Calibri" pitchFamily="34" charset="0"/>
                <a:cs typeface="Calibri" pitchFamily="34" charset="0"/>
              </a:rPr>
              <a:t> </a:t>
            </a: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p:txBody>
      </p:sp>
      <p:pic>
        <p:nvPicPr>
          <p:cNvPr id="17" name="Picture 6" descr="http://www.kentwideds.org/images/inf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9792" y="2420888"/>
            <a:ext cx="97399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αριθμού διαφάνειας 2"/>
          <p:cNvSpPr>
            <a:spLocks noGrp="1"/>
          </p:cNvSpPr>
          <p:nvPr>
            <p:ph type="sldNum" sz="quarter" idx="12"/>
          </p:nvPr>
        </p:nvSpPr>
        <p:spPr>
          <a:ln>
            <a:solidFill>
              <a:schemeClr val="accent1"/>
            </a:solidFill>
          </a:ln>
        </p:spPr>
        <p:txBody>
          <a:bodyPr/>
          <a:lstStyle/>
          <a:p>
            <a:pPr>
              <a:defRPr/>
            </a:pPr>
            <a:fld id="{5025BB34-D628-4483-9EDC-A66C02E3B2B6}" type="slidenum">
              <a:rPr lang="en-US" sz="1100" smtClean="0">
                <a:solidFill>
                  <a:srgbClr val="000000"/>
                </a:solidFill>
              </a:rPr>
              <a:pPr>
                <a:defRPr/>
              </a:pPr>
              <a:t>27</a:t>
            </a:fld>
            <a:endParaRPr lang="en-US" dirty="0">
              <a:solidFill>
                <a:srgbClr val="000000"/>
              </a:solidFill>
            </a:endParaRPr>
          </a:p>
        </p:txBody>
      </p:sp>
      <p:pic>
        <p:nvPicPr>
          <p:cNvPr id="9" name="Picture 8" descr="http://tresinstantes.com/wp-content/uploads/2014/05/Info.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03011" y="1809130"/>
            <a:ext cx="2399781" cy="1799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9309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endParaRPr lang="el-GR" altLang="el-GR" sz="2200" b="1" dirty="0">
              <a:solidFill>
                <a:srgbClr val="0F4F8F"/>
              </a:solidFill>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3</a:t>
            </a:fld>
            <a:endParaRPr lang="en-US" dirty="0">
              <a:solidFill>
                <a:srgbClr val="000000"/>
              </a:solidFill>
            </a:endParaRPr>
          </a:p>
        </p:txBody>
      </p:sp>
      <p:sp>
        <p:nvSpPr>
          <p:cNvPr id="5" name="TextBox 4"/>
          <p:cNvSpPr txBox="1"/>
          <p:nvPr/>
        </p:nvSpPr>
        <p:spPr>
          <a:xfrm>
            <a:off x="193730" y="804498"/>
            <a:ext cx="8173781" cy="769441"/>
          </a:xfrm>
          <a:prstGeom prst="rect">
            <a:avLst/>
          </a:prstGeom>
          <a:noFill/>
        </p:spPr>
        <p:txBody>
          <a:bodyPr wrap="square" rtlCol="0">
            <a:spAutoFit/>
          </a:bodyPr>
          <a:lstStyle/>
          <a:p>
            <a:pPr algn="ctr"/>
            <a:r>
              <a:rPr lang="en-US" sz="2200" b="1" dirty="0">
                <a:solidFill>
                  <a:srgbClr val="0F4F8F"/>
                </a:solidFill>
                <a:latin typeface="+mj-lt"/>
                <a:ea typeface="+mj-ea"/>
              </a:rPr>
              <a:t>PROJECT’S LIFE CYCLE </a:t>
            </a:r>
            <a:r>
              <a:rPr lang="en-US" sz="2200" b="1" dirty="0" smtClean="0">
                <a:solidFill>
                  <a:srgbClr val="0F4F8F"/>
                </a:solidFill>
                <a:latin typeface="+mj-lt"/>
                <a:ea typeface="+mj-ea"/>
              </a:rPr>
              <a:t>- Financial </a:t>
            </a:r>
            <a:r>
              <a:rPr lang="en-US" sz="2200" b="1" dirty="0">
                <a:solidFill>
                  <a:srgbClr val="0F4F8F"/>
                </a:solidFill>
                <a:latin typeface="+mj-lt"/>
                <a:ea typeface="+mj-ea"/>
              </a:rPr>
              <a:t>and Information </a:t>
            </a:r>
            <a:r>
              <a:rPr lang="en-US" sz="2200" b="1" dirty="0" smtClean="0">
                <a:solidFill>
                  <a:srgbClr val="0F4F8F"/>
                </a:solidFill>
                <a:latin typeface="+mj-lt"/>
                <a:ea typeface="+mj-ea"/>
              </a:rPr>
              <a:t>Flow</a:t>
            </a:r>
            <a:endParaRPr lang="en-US" sz="2200" b="1" dirty="0">
              <a:solidFill>
                <a:srgbClr val="0F4F8F"/>
              </a:solidFill>
              <a:latin typeface="+mj-lt"/>
              <a:ea typeface="+mj-ea"/>
            </a:endParaRPr>
          </a:p>
          <a:p>
            <a:pPr algn="ctr"/>
            <a:endParaRPr lang="el-GR" sz="2200" b="1" dirty="0">
              <a:solidFill>
                <a:srgbClr val="0F4F8F"/>
              </a:solidFill>
              <a:latin typeface="+mj-lt"/>
              <a:ea typeface="+mj-ea"/>
            </a:endParaRPr>
          </a:p>
        </p:txBody>
      </p:sp>
      <p:sp>
        <p:nvSpPr>
          <p:cNvPr id="54" name="51 - Διάγραμμα ροής: Πολλαπλή εκτύπωση"/>
          <p:cNvSpPr/>
          <p:nvPr/>
        </p:nvSpPr>
        <p:spPr>
          <a:xfrm>
            <a:off x="468313" y="4076700"/>
            <a:ext cx="1584325" cy="1584325"/>
          </a:xfrm>
          <a:prstGeom prst="flowChartMultidocument">
            <a:avLst/>
          </a:prstGeom>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smtClean="0">
                <a:solidFill>
                  <a:schemeClr val="tx1"/>
                </a:solidFill>
              </a:rPr>
              <a:t>Project </a:t>
            </a:r>
            <a:r>
              <a:rPr lang="en-US" sz="1100" b="1" dirty="0">
                <a:solidFill>
                  <a:schemeClr val="tx1"/>
                </a:solidFill>
              </a:rPr>
              <a:t>partners</a:t>
            </a:r>
            <a:endParaRPr lang="en-GB" sz="1100" b="1" dirty="0">
              <a:solidFill>
                <a:schemeClr val="tx1"/>
              </a:solidFill>
            </a:endParaRPr>
          </a:p>
        </p:txBody>
      </p:sp>
      <p:sp>
        <p:nvSpPr>
          <p:cNvPr id="55" name="56 - Ορθογώνιο"/>
          <p:cNvSpPr/>
          <p:nvPr/>
        </p:nvSpPr>
        <p:spPr>
          <a:xfrm>
            <a:off x="611188" y="2781300"/>
            <a:ext cx="1511300" cy="576263"/>
          </a:xfrm>
          <a:prstGeom prst="rect">
            <a:avLst/>
          </a:prstGeom>
          <a:ln/>
        </p:spPr>
        <p:style>
          <a:lnRef idx="1">
            <a:schemeClr val="dk1"/>
          </a:lnRef>
          <a:fillRef idx="2">
            <a:schemeClr val="dk1"/>
          </a:fillRef>
          <a:effectRef idx="1">
            <a:schemeClr val="dk1"/>
          </a:effectRef>
          <a:fontRef idx="minor">
            <a:schemeClr val="dk1"/>
          </a:fontRef>
        </p:style>
        <p:txBody>
          <a:bodyPr anchor="ctr"/>
          <a:lstStyle/>
          <a:p>
            <a:pPr algn="ctr">
              <a:defRPr/>
            </a:pPr>
            <a:r>
              <a:rPr lang="en-US" sz="1100" b="1" dirty="0">
                <a:solidFill>
                  <a:schemeClr val="tx1"/>
                </a:solidFill>
              </a:rPr>
              <a:t>1</a:t>
            </a:r>
            <a:r>
              <a:rPr lang="en-US" sz="1100" b="1" baseline="30000" dirty="0">
                <a:solidFill>
                  <a:schemeClr val="tx1"/>
                </a:solidFill>
              </a:rPr>
              <a:t>st</a:t>
            </a:r>
            <a:r>
              <a:rPr lang="en-US" sz="1100" b="1" dirty="0">
                <a:solidFill>
                  <a:schemeClr val="tx1"/>
                </a:solidFill>
              </a:rPr>
              <a:t> Level Control</a:t>
            </a:r>
            <a:endParaRPr lang="en-GB" sz="1100" b="1" dirty="0">
              <a:solidFill>
                <a:schemeClr val="tx1"/>
              </a:solidFill>
            </a:endParaRPr>
          </a:p>
        </p:txBody>
      </p:sp>
      <p:sp>
        <p:nvSpPr>
          <p:cNvPr id="57" name="83 - Ορθογώνιο"/>
          <p:cNvSpPr/>
          <p:nvPr/>
        </p:nvSpPr>
        <p:spPr>
          <a:xfrm>
            <a:off x="3708400" y="4076700"/>
            <a:ext cx="2592388" cy="647700"/>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100" b="1" dirty="0">
                <a:solidFill>
                  <a:schemeClr val="tx1"/>
                </a:solidFill>
              </a:rPr>
              <a:t>Lead Partner</a:t>
            </a:r>
            <a:endParaRPr lang="en-GB" sz="1100" b="1" dirty="0">
              <a:solidFill>
                <a:schemeClr val="tx1"/>
              </a:solidFill>
            </a:endParaRPr>
          </a:p>
        </p:txBody>
      </p:sp>
      <p:sp>
        <p:nvSpPr>
          <p:cNvPr id="58" name="89 - Ορθογώνιο"/>
          <p:cNvSpPr/>
          <p:nvPr/>
        </p:nvSpPr>
        <p:spPr>
          <a:xfrm>
            <a:off x="4932363" y="1484313"/>
            <a:ext cx="3960812" cy="576262"/>
          </a:xfrm>
          <a:prstGeom prst="rect">
            <a:avLst/>
          </a:prstGeom>
          <a:solidFill>
            <a:srgbClr val="00B0F0"/>
          </a:solidFill>
          <a:ln w="12700">
            <a:solidFill>
              <a:srgbClr val="0F4F8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chemeClr val="tx1"/>
                </a:solidFill>
              </a:rPr>
              <a:t>European Commission</a:t>
            </a:r>
            <a:endParaRPr lang="en-GB" sz="1100" b="1" dirty="0">
              <a:solidFill>
                <a:schemeClr val="tx1"/>
              </a:solidFill>
            </a:endParaRPr>
          </a:p>
        </p:txBody>
      </p:sp>
      <p:cxnSp>
        <p:nvCxnSpPr>
          <p:cNvPr id="59" name="91 - Ευθύγραμμο βέλος σύνδεσης"/>
          <p:cNvCxnSpPr/>
          <p:nvPr/>
        </p:nvCxnSpPr>
        <p:spPr>
          <a:xfrm flipV="1">
            <a:off x="8027988" y="2060575"/>
            <a:ext cx="0" cy="863600"/>
          </a:xfrm>
          <a:prstGeom prst="straightConnector1">
            <a:avLst/>
          </a:prstGeom>
          <a:ln>
            <a:tailEnd type="arrow" w="sm" len="sm"/>
          </a:ln>
        </p:spPr>
        <p:style>
          <a:lnRef idx="3">
            <a:schemeClr val="accent4"/>
          </a:lnRef>
          <a:fillRef idx="0">
            <a:schemeClr val="accent4"/>
          </a:fillRef>
          <a:effectRef idx="2">
            <a:schemeClr val="accent4"/>
          </a:effectRef>
          <a:fontRef idx="minor">
            <a:schemeClr val="tx1"/>
          </a:fontRef>
        </p:style>
      </p:cxnSp>
      <p:cxnSp>
        <p:nvCxnSpPr>
          <p:cNvPr id="60" name="92 - Ευθύγραμμο βέλος σύνδεσης"/>
          <p:cNvCxnSpPr/>
          <p:nvPr/>
        </p:nvCxnSpPr>
        <p:spPr>
          <a:xfrm>
            <a:off x="5003800" y="2060575"/>
            <a:ext cx="1588" cy="6492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61" name="113 - Ορθογώνιο"/>
          <p:cNvSpPr/>
          <p:nvPr/>
        </p:nvSpPr>
        <p:spPr>
          <a:xfrm>
            <a:off x="1382067" y="3484489"/>
            <a:ext cx="1296988" cy="520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chemeClr val="tx1"/>
                </a:solidFill>
                <a:latin typeface="Calibri" pitchFamily="34" charset="0"/>
              </a:rPr>
              <a:t>Request </a:t>
            </a:r>
            <a:r>
              <a:rPr lang="en-US" sz="1100" dirty="0">
                <a:solidFill>
                  <a:schemeClr val="tx1"/>
                </a:solidFill>
                <a:latin typeface="Calibri" pitchFamily="34" charset="0"/>
              </a:rPr>
              <a:t>for the verification of expenditure </a:t>
            </a:r>
            <a:endParaRPr lang="en-GB" sz="1100" dirty="0">
              <a:solidFill>
                <a:schemeClr val="tx1"/>
              </a:solidFill>
              <a:latin typeface="Calibri" pitchFamily="34" charset="0"/>
            </a:endParaRPr>
          </a:p>
        </p:txBody>
      </p:sp>
      <p:sp>
        <p:nvSpPr>
          <p:cNvPr id="62" name="203 - Ορθογώνιο"/>
          <p:cNvSpPr/>
          <p:nvPr/>
        </p:nvSpPr>
        <p:spPr>
          <a:xfrm>
            <a:off x="6948488" y="2276475"/>
            <a:ext cx="1150937" cy="288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Calibri" pitchFamily="34" charset="0"/>
              </a:rPr>
              <a:t>Payment Claim</a:t>
            </a:r>
            <a:endParaRPr lang="en-GB" sz="1100" dirty="0">
              <a:solidFill>
                <a:schemeClr val="tx1"/>
              </a:solidFill>
              <a:latin typeface="Calibri" pitchFamily="34" charset="0"/>
            </a:endParaRPr>
          </a:p>
        </p:txBody>
      </p:sp>
      <p:sp>
        <p:nvSpPr>
          <p:cNvPr id="63" name="204 - Ορθογώνιο"/>
          <p:cNvSpPr/>
          <p:nvPr/>
        </p:nvSpPr>
        <p:spPr>
          <a:xfrm>
            <a:off x="5076825" y="2133600"/>
            <a:ext cx="1152525"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dirty="0">
                <a:solidFill>
                  <a:schemeClr val="tx1"/>
                </a:solidFill>
                <a:latin typeface="Calibri" pitchFamily="34" charset="0"/>
              </a:rPr>
              <a:t>Community Contribution </a:t>
            </a:r>
          </a:p>
          <a:p>
            <a:pPr algn="ctr">
              <a:defRPr/>
            </a:pPr>
            <a:r>
              <a:rPr lang="en-GB" sz="1050" dirty="0">
                <a:solidFill>
                  <a:schemeClr val="tx1"/>
                </a:solidFill>
                <a:latin typeface="Calibri" pitchFamily="34" charset="0"/>
              </a:rPr>
              <a:t>(85% of total verified budget)</a:t>
            </a:r>
          </a:p>
        </p:txBody>
      </p:sp>
      <p:sp>
        <p:nvSpPr>
          <p:cNvPr id="64" name="111 - Ορθογώνιο"/>
          <p:cNvSpPr/>
          <p:nvPr/>
        </p:nvSpPr>
        <p:spPr>
          <a:xfrm>
            <a:off x="193730" y="3500438"/>
            <a:ext cx="107950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Calibri" pitchFamily="34" charset="0"/>
              </a:rPr>
              <a:t>Verifications/</a:t>
            </a:r>
          </a:p>
          <a:p>
            <a:pPr algn="ctr">
              <a:defRPr/>
            </a:pPr>
            <a:r>
              <a:rPr lang="en-US" sz="1100" dirty="0">
                <a:solidFill>
                  <a:schemeClr val="tx1"/>
                </a:solidFill>
                <a:latin typeface="Calibri" pitchFamily="34" charset="0"/>
              </a:rPr>
              <a:t>Certificates</a:t>
            </a:r>
            <a:endParaRPr lang="en-GB" sz="1100" dirty="0">
              <a:solidFill>
                <a:schemeClr val="tx1"/>
              </a:solidFill>
              <a:latin typeface="Calibri" pitchFamily="34" charset="0"/>
            </a:endParaRPr>
          </a:p>
        </p:txBody>
      </p:sp>
      <p:cxnSp>
        <p:nvCxnSpPr>
          <p:cNvPr id="65" name="133 - Ευθύγραμμο βέλος σύνδεσης"/>
          <p:cNvCxnSpPr>
            <a:stCxn id="98" idx="0"/>
          </p:cNvCxnSpPr>
          <p:nvPr/>
        </p:nvCxnSpPr>
        <p:spPr>
          <a:xfrm flipV="1">
            <a:off x="7308851" y="3284539"/>
            <a:ext cx="0" cy="1081086"/>
          </a:xfrm>
          <a:prstGeom prst="straightConnector1">
            <a:avLst/>
          </a:prstGeom>
          <a:ln>
            <a:tailEnd type="arrow" w="sm" len="sm"/>
          </a:ln>
        </p:spPr>
        <p:style>
          <a:lnRef idx="3">
            <a:schemeClr val="dk1"/>
          </a:lnRef>
          <a:fillRef idx="0">
            <a:schemeClr val="dk1"/>
          </a:fillRef>
          <a:effectRef idx="2">
            <a:schemeClr val="dk1"/>
          </a:effectRef>
          <a:fontRef idx="minor">
            <a:schemeClr val="tx1"/>
          </a:fontRef>
        </p:style>
      </p:cxnSp>
      <p:sp>
        <p:nvSpPr>
          <p:cNvPr id="66" name="158 - Ορθογώνιο"/>
          <p:cNvSpPr/>
          <p:nvPr/>
        </p:nvSpPr>
        <p:spPr>
          <a:xfrm>
            <a:off x="3708400" y="2708275"/>
            <a:ext cx="5184775" cy="576263"/>
          </a:xfrm>
          <a:prstGeom prst="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100" b="1" dirty="0">
                <a:solidFill>
                  <a:schemeClr val="tx1"/>
                </a:solidFill>
              </a:rPr>
              <a:t>Certifying Authority </a:t>
            </a:r>
            <a:endParaRPr lang="en-GB" sz="1100" b="1" dirty="0">
              <a:solidFill>
                <a:schemeClr val="tx1"/>
              </a:solidFill>
            </a:endParaRPr>
          </a:p>
        </p:txBody>
      </p:sp>
      <p:sp>
        <p:nvSpPr>
          <p:cNvPr id="67" name="163 - Ορθογώνιο"/>
          <p:cNvSpPr/>
          <p:nvPr/>
        </p:nvSpPr>
        <p:spPr>
          <a:xfrm>
            <a:off x="7469982" y="3500438"/>
            <a:ext cx="1116012"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Calibri" pitchFamily="34" charset="0"/>
              </a:rPr>
              <a:t>Declaration of Verified expenditures through the MIS</a:t>
            </a:r>
            <a:endParaRPr lang="en-GB" sz="1000" dirty="0">
              <a:solidFill>
                <a:schemeClr val="tx1"/>
              </a:solidFill>
              <a:latin typeface="Calibri" pitchFamily="34" charset="0"/>
            </a:endParaRPr>
          </a:p>
        </p:txBody>
      </p:sp>
      <p:sp>
        <p:nvSpPr>
          <p:cNvPr id="68" name="165 - Ορθογώνιο"/>
          <p:cNvSpPr/>
          <p:nvPr/>
        </p:nvSpPr>
        <p:spPr>
          <a:xfrm>
            <a:off x="5003800" y="3357563"/>
            <a:ext cx="1080368"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Calibri" pitchFamily="34" charset="0"/>
              </a:rPr>
              <a:t>Community Contribution per project</a:t>
            </a:r>
            <a:endParaRPr lang="en-GB" sz="1000" dirty="0">
              <a:solidFill>
                <a:schemeClr val="tx1"/>
              </a:solidFill>
              <a:latin typeface="Calibri" pitchFamily="34" charset="0"/>
            </a:endParaRPr>
          </a:p>
        </p:txBody>
      </p:sp>
      <p:cxnSp>
        <p:nvCxnSpPr>
          <p:cNvPr id="69" name="177 - Ευθύγραμμο βέλος σύνδεσης"/>
          <p:cNvCxnSpPr>
            <a:stCxn id="54" idx="0"/>
            <a:endCxn id="55" idx="2"/>
          </p:cNvCxnSpPr>
          <p:nvPr/>
        </p:nvCxnSpPr>
        <p:spPr>
          <a:xfrm flipH="1" flipV="1">
            <a:off x="1366838" y="3357563"/>
            <a:ext cx="1587" cy="719137"/>
          </a:xfrm>
          <a:prstGeom prst="straightConnector1">
            <a:avLst/>
          </a:prstGeom>
          <a:ln w="38100">
            <a:solidFill>
              <a:schemeClr val="bg1"/>
            </a:solidFill>
            <a:prstDash val="solid"/>
            <a:tailEnd type="arrow" w="sm" len="sm"/>
          </a:ln>
        </p:spPr>
        <p:style>
          <a:lnRef idx="1">
            <a:schemeClr val="accent1"/>
          </a:lnRef>
          <a:fillRef idx="0">
            <a:schemeClr val="accent1"/>
          </a:fillRef>
          <a:effectRef idx="0">
            <a:schemeClr val="accent1"/>
          </a:effectRef>
          <a:fontRef idx="minor">
            <a:schemeClr val="tx1"/>
          </a:fontRef>
        </p:style>
      </p:cxnSp>
      <p:cxnSp>
        <p:nvCxnSpPr>
          <p:cNvPr id="70" name="179 - Γωνιακή σύνδεση"/>
          <p:cNvCxnSpPr>
            <a:stCxn id="55" idx="1"/>
            <a:endCxn id="54" idx="1"/>
          </p:cNvCxnSpPr>
          <p:nvPr/>
        </p:nvCxnSpPr>
        <p:spPr>
          <a:xfrm rot="10800000" flipV="1">
            <a:off x="468313" y="3068638"/>
            <a:ext cx="142875" cy="1800225"/>
          </a:xfrm>
          <a:prstGeom prst="bentConnector3">
            <a:avLst>
              <a:gd name="adj1" fmla="val 258732"/>
            </a:avLst>
          </a:prstGeom>
          <a:ln>
            <a:tailEnd type="arrow" w="sm" len="sm"/>
          </a:ln>
        </p:spPr>
        <p:style>
          <a:lnRef idx="3">
            <a:schemeClr val="accent3"/>
          </a:lnRef>
          <a:fillRef idx="0">
            <a:schemeClr val="accent3"/>
          </a:fillRef>
          <a:effectRef idx="2">
            <a:schemeClr val="accent3"/>
          </a:effectRef>
          <a:fontRef idx="minor">
            <a:schemeClr val="tx1"/>
          </a:fontRef>
        </p:style>
      </p:cxnSp>
      <p:cxnSp>
        <p:nvCxnSpPr>
          <p:cNvPr id="72" name="241 - Ευθύγραμμο βέλος σύνδεσης"/>
          <p:cNvCxnSpPr/>
          <p:nvPr/>
        </p:nvCxnSpPr>
        <p:spPr>
          <a:xfrm>
            <a:off x="2051050" y="4365625"/>
            <a:ext cx="1657350" cy="0"/>
          </a:xfrm>
          <a:prstGeom prst="straightConnector1">
            <a:avLst/>
          </a:prstGeom>
          <a:ln>
            <a:tailEnd type="arrow" w="sm" len="sm"/>
          </a:ln>
        </p:spPr>
        <p:style>
          <a:lnRef idx="3">
            <a:schemeClr val="accent3"/>
          </a:lnRef>
          <a:fillRef idx="0">
            <a:schemeClr val="accent3"/>
          </a:fillRef>
          <a:effectRef idx="2">
            <a:schemeClr val="accent3"/>
          </a:effectRef>
          <a:fontRef idx="minor">
            <a:schemeClr val="tx1"/>
          </a:fontRef>
        </p:style>
      </p:cxnSp>
      <p:cxnSp>
        <p:nvCxnSpPr>
          <p:cNvPr id="73" name="245 - Shape"/>
          <p:cNvCxnSpPr>
            <a:endCxn id="98" idx="1"/>
          </p:cNvCxnSpPr>
          <p:nvPr/>
        </p:nvCxnSpPr>
        <p:spPr>
          <a:xfrm>
            <a:off x="6300788" y="4574695"/>
            <a:ext cx="647700" cy="6830"/>
          </a:xfrm>
          <a:prstGeom prst="straightConnector1">
            <a:avLst/>
          </a:prstGeom>
          <a:ln>
            <a:tailEnd type="arrow" w="sm" len="sm"/>
          </a:ln>
        </p:spPr>
        <p:style>
          <a:lnRef idx="3">
            <a:schemeClr val="accent3"/>
          </a:lnRef>
          <a:fillRef idx="0">
            <a:schemeClr val="accent3"/>
          </a:fillRef>
          <a:effectRef idx="2">
            <a:schemeClr val="accent3"/>
          </a:effectRef>
          <a:fontRef idx="minor">
            <a:schemeClr val="tx1"/>
          </a:fontRef>
        </p:style>
      </p:cxnSp>
      <p:cxnSp>
        <p:nvCxnSpPr>
          <p:cNvPr id="74" name="248 - Ευθύγραμμο βέλος σύνδεσης"/>
          <p:cNvCxnSpPr>
            <a:endCxn id="57" idx="0"/>
          </p:cNvCxnSpPr>
          <p:nvPr/>
        </p:nvCxnSpPr>
        <p:spPr>
          <a:xfrm>
            <a:off x="5003800" y="3284538"/>
            <a:ext cx="1588" cy="79216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5" name="280 - Ορθογώνιο"/>
          <p:cNvSpPr/>
          <p:nvPr/>
        </p:nvSpPr>
        <p:spPr>
          <a:xfrm>
            <a:off x="2339975" y="4149725"/>
            <a:ext cx="107950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Calibri" pitchFamily="34" charset="0"/>
              </a:rPr>
              <a:t>Verifications/</a:t>
            </a:r>
          </a:p>
          <a:p>
            <a:pPr algn="ctr">
              <a:defRPr/>
            </a:pPr>
            <a:r>
              <a:rPr lang="en-US" sz="1000" dirty="0">
                <a:solidFill>
                  <a:schemeClr val="tx1"/>
                </a:solidFill>
                <a:latin typeface="Calibri" pitchFamily="34" charset="0"/>
              </a:rPr>
              <a:t>Certificates</a:t>
            </a:r>
            <a:endParaRPr lang="en-GB" sz="1000" dirty="0">
              <a:solidFill>
                <a:schemeClr val="tx1"/>
              </a:solidFill>
              <a:latin typeface="Calibri" pitchFamily="34" charset="0"/>
            </a:endParaRPr>
          </a:p>
        </p:txBody>
      </p:sp>
      <p:sp>
        <p:nvSpPr>
          <p:cNvPr id="76" name="50 - Ορθογώνιο"/>
          <p:cNvSpPr/>
          <p:nvPr/>
        </p:nvSpPr>
        <p:spPr>
          <a:xfrm>
            <a:off x="3708400" y="5373688"/>
            <a:ext cx="2592000" cy="463586"/>
          </a:xfrm>
          <a:prstGeom prst="rect">
            <a:avLst/>
          </a:prstGeom>
          <a:solidFill>
            <a:srgbClr val="FFFFCC"/>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chemeClr val="tx1"/>
                </a:solidFill>
              </a:rPr>
              <a:t>Project </a:t>
            </a:r>
            <a:r>
              <a:rPr lang="en-US" sz="1100" b="1" dirty="0" smtClean="0">
                <a:solidFill>
                  <a:schemeClr val="tx1"/>
                </a:solidFill>
              </a:rPr>
              <a:t>partners</a:t>
            </a:r>
            <a:endParaRPr lang="en-GB" sz="1100" b="1" dirty="0">
              <a:solidFill>
                <a:schemeClr val="tx1"/>
              </a:solidFill>
            </a:endParaRPr>
          </a:p>
        </p:txBody>
      </p:sp>
      <p:cxnSp>
        <p:nvCxnSpPr>
          <p:cNvPr id="77" name="248 - Ευθύγραμμο βέλος σύνδεσης"/>
          <p:cNvCxnSpPr>
            <a:stCxn id="57" idx="2"/>
            <a:endCxn id="76" idx="0"/>
          </p:cNvCxnSpPr>
          <p:nvPr/>
        </p:nvCxnSpPr>
        <p:spPr>
          <a:xfrm flipH="1">
            <a:off x="5004400" y="4724400"/>
            <a:ext cx="194" cy="6492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95" name="109 - Ορθογώνιο"/>
          <p:cNvSpPr/>
          <p:nvPr/>
        </p:nvSpPr>
        <p:spPr>
          <a:xfrm>
            <a:off x="1979613" y="4941888"/>
            <a:ext cx="1800225" cy="791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smtClean="0">
                <a:solidFill>
                  <a:schemeClr val="tx1"/>
                </a:solidFill>
                <a:latin typeface="Calibri" pitchFamily="34" charset="0"/>
              </a:rPr>
              <a:t>Payments are made according </a:t>
            </a:r>
            <a:r>
              <a:rPr lang="en-US" sz="1050" dirty="0">
                <a:solidFill>
                  <a:schemeClr val="tx1"/>
                </a:solidFill>
                <a:latin typeface="Calibri" pitchFamily="34" charset="0"/>
              </a:rPr>
              <a:t>to </a:t>
            </a:r>
            <a:r>
              <a:rPr lang="en-US" sz="1050" dirty="0" smtClean="0">
                <a:solidFill>
                  <a:schemeClr val="tx1"/>
                </a:solidFill>
                <a:latin typeface="Calibri" pitchFamily="34" charset="0"/>
              </a:rPr>
              <a:t>project’s </a:t>
            </a:r>
            <a:r>
              <a:rPr lang="en-US" sz="1050" dirty="0">
                <a:solidFill>
                  <a:schemeClr val="tx1"/>
                </a:solidFill>
                <a:latin typeface="Calibri" pitchFamily="34" charset="0"/>
              </a:rPr>
              <a:t>implementation </a:t>
            </a:r>
          </a:p>
          <a:p>
            <a:pPr algn="ctr">
              <a:defRPr/>
            </a:pPr>
            <a:endParaRPr lang="en-GB" sz="1050" dirty="0">
              <a:solidFill>
                <a:schemeClr val="tx1"/>
              </a:solidFill>
              <a:latin typeface="Calibri" pitchFamily="34" charset="0"/>
            </a:endParaRPr>
          </a:p>
        </p:txBody>
      </p:sp>
      <p:sp>
        <p:nvSpPr>
          <p:cNvPr id="96" name="165 - Ορθογώνιο"/>
          <p:cNvSpPr/>
          <p:nvPr/>
        </p:nvSpPr>
        <p:spPr>
          <a:xfrm>
            <a:off x="5076824" y="4724400"/>
            <a:ext cx="1152525"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latin typeface="Calibri" pitchFamily="34" charset="0"/>
              </a:rPr>
              <a:t>Community Contribution corresponding to </a:t>
            </a:r>
            <a:r>
              <a:rPr lang="en-US" sz="900" dirty="0" smtClean="0">
                <a:solidFill>
                  <a:schemeClr val="tx1"/>
                </a:solidFill>
                <a:latin typeface="Calibri" pitchFamily="34" charset="0"/>
              </a:rPr>
              <a:t>project partners</a:t>
            </a:r>
            <a:r>
              <a:rPr lang="en-US" sz="900" dirty="0">
                <a:solidFill>
                  <a:schemeClr val="tx1"/>
                </a:solidFill>
                <a:latin typeface="Calibri" pitchFamily="34" charset="0"/>
              </a:rPr>
              <a:t>’ budget </a:t>
            </a:r>
            <a:endParaRPr lang="en-GB" sz="900" dirty="0">
              <a:solidFill>
                <a:schemeClr val="tx1"/>
              </a:solidFill>
              <a:latin typeface="Calibri" pitchFamily="34" charset="0"/>
            </a:endParaRPr>
          </a:p>
        </p:txBody>
      </p:sp>
      <p:sp>
        <p:nvSpPr>
          <p:cNvPr id="98" name="75 - Ορθογώνιο"/>
          <p:cNvSpPr/>
          <p:nvPr/>
        </p:nvSpPr>
        <p:spPr>
          <a:xfrm>
            <a:off x="6948488" y="4365625"/>
            <a:ext cx="720725" cy="431800"/>
          </a:xfrm>
          <a:prstGeom prst="rect">
            <a:avLst/>
          </a:prstGeom>
          <a:solidFill>
            <a:schemeClr val="accent6">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b="1" dirty="0">
                <a:solidFill>
                  <a:schemeClr val="tx1"/>
                </a:solidFill>
              </a:rPr>
              <a:t>JS/MA</a:t>
            </a:r>
            <a:endParaRPr lang="en-GB" sz="900" b="1" dirty="0">
              <a:solidFill>
                <a:schemeClr val="tx1"/>
              </a:solidFill>
            </a:endParaRPr>
          </a:p>
        </p:txBody>
      </p:sp>
      <p:sp>
        <p:nvSpPr>
          <p:cNvPr id="104" name="Ελεύθερη σχεδίαση 103"/>
          <p:cNvSpPr/>
          <p:nvPr/>
        </p:nvSpPr>
        <p:spPr bwMode="auto">
          <a:xfrm>
            <a:off x="37285" y="2116958"/>
            <a:ext cx="3671115" cy="3720316"/>
          </a:xfrm>
          <a:custGeom>
            <a:avLst/>
            <a:gdLst>
              <a:gd name="connsiteX0" fmla="*/ 2057329 w 3886129"/>
              <a:gd name="connsiteY0" fmla="*/ 9554 h 3720316"/>
              <a:gd name="connsiteX1" fmla="*/ 1036603 w 3886129"/>
              <a:gd name="connsiteY1" fmla="*/ 9554 h 3720316"/>
              <a:gd name="connsiteX2" fmla="*/ 983441 w 3886129"/>
              <a:gd name="connsiteY2" fmla="*/ 20186 h 3720316"/>
              <a:gd name="connsiteX3" fmla="*/ 770789 w 3886129"/>
              <a:gd name="connsiteY3" fmla="*/ 52084 h 3720316"/>
              <a:gd name="connsiteX4" fmla="*/ 738892 w 3886129"/>
              <a:gd name="connsiteY4" fmla="*/ 62716 h 3720316"/>
              <a:gd name="connsiteX5" fmla="*/ 717627 w 3886129"/>
              <a:gd name="connsiteY5" fmla="*/ 83982 h 3720316"/>
              <a:gd name="connsiteX6" fmla="*/ 696362 w 3886129"/>
              <a:gd name="connsiteY6" fmla="*/ 115879 h 3720316"/>
              <a:gd name="connsiteX7" fmla="*/ 632566 w 3886129"/>
              <a:gd name="connsiteY7" fmla="*/ 147777 h 3720316"/>
              <a:gd name="connsiteX8" fmla="*/ 590036 w 3886129"/>
              <a:gd name="connsiteY8" fmla="*/ 158409 h 3720316"/>
              <a:gd name="connsiteX9" fmla="*/ 568771 w 3886129"/>
              <a:gd name="connsiteY9" fmla="*/ 179675 h 3720316"/>
              <a:gd name="connsiteX10" fmla="*/ 483710 w 3886129"/>
              <a:gd name="connsiteY10" fmla="*/ 190307 h 3720316"/>
              <a:gd name="connsiteX11" fmla="*/ 451813 w 3886129"/>
              <a:gd name="connsiteY11" fmla="*/ 200940 h 3720316"/>
              <a:gd name="connsiteX12" fmla="*/ 441180 w 3886129"/>
              <a:gd name="connsiteY12" fmla="*/ 243470 h 3720316"/>
              <a:gd name="connsiteX13" fmla="*/ 409282 w 3886129"/>
              <a:gd name="connsiteY13" fmla="*/ 254102 h 3720316"/>
              <a:gd name="connsiteX14" fmla="*/ 398650 w 3886129"/>
              <a:gd name="connsiteY14" fmla="*/ 296633 h 3720316"/>
              <a:gd name="connsiteX15" fmla="*/ 377385 w 3886129"/>
              <a:gd name="connsiteY15" fmla="*/ 339163 h 3720316"/>
              <a:gd name="connsiteX16" fmla="*/ 334855 w 3886129"/>
              <a:gd name="connsiteY16" fmla="*/ 402958 h 3720316"/>
              <a:gd name="connsiteX17" fmla="*/ 292324 w 3886129"/>
              <a:gd name="connsiteY17" fmla="*/ 445489 h 3720316"/>
              <a:gd name="connsiteX18" fmla="*/ 249794 w 3886129"/>
              <a:gd name="connsiteY18" fmla="*/ 498651 h 3720316"/>
              <a:gd name="connsiteX19" fmla="*/ 228529 w 3886129"/>
              <a:gd name="connsiteY19" fmla="*/ 541182 h 3720316"/>
              <a:gd name="connsiteX20" fmla="*/ 196631 w 3886129"/>
              <a:gd name="connsiteY20" fmla="*/ 573079 h 3720316"/>
              <a:gd name="connsiteX21" fmla="*/ 154101 w 3886129"/>
              <a:gd name="connsiteY21" fmla="*/ 636875 h 3720316"/>
              <a:gd name="connsiteX22" fmla="*/ 132836 w 3886129"/>
              <a:gd name="connsiteY22" fmla="*/ 679405 h 3720316"/>
              <a:gd name="connsiteX23" fmla="*/ 111571 w 3886129"/>
              <a:gd name="connsiteY23" fmla="*/ 711302 h 3720316"/>
              <a:gd name="connsiteX24" fmla="*/ 100938 w 3886129"/>
              <a:gd name="connsiteY24" fmla="*/ 743200 h 3720316"/>
              <a:gd name="connsiteX25" fmla="*/ 79673 w 3886129"/>
              <a:gd name="connsiteY25" fmla="*/ 775098 h 3720316"/>
              <a:gd name="connsiteX26" fmla="*/ 58408 w 3886129"/>
              <a:gd name="connsiteY26" fmla="*/ 828261 h 3720316"/>
              <a:gd name="connsiteX27" fmla="*/ 47775 w 3886129"/>
              <a:gd name="connsiteY27" fmla="*/ 934586 h 3720316"/>
              <a:gd name="connsiteX28" fmla="*/ 15878 w 3886129"/>
              <a:gd name="connsiteY28" fmla="*/ 1051544 h 3720316"/>
              <a:gd name="connsiteX29" fmla="*/ 15878 w 3886129"/>
              <a:gd name="connsiteY29" fmla="*/ 1487479 h 3720316"/>
              <a:gd name="connsiteX30" fmla="*/ 37143 w 3886129"/>
              <a:gd name="connsiteY30" fmla="*/ 1785191 h 3720316"/>
              <a:gd name="connsiteX31" fmla="*/ 58408 w 3886129"/>
              <a:gd name="connsiteY31" fmla="*/ 1912782 h 3720316"/>
              <a:gd name="connsiteX32" fmla="*/ 90306 w 3886129"/>
              <a:gd name="connsiteY32" fmla="*/ 2263656 h 3720316"/>
              <a:gd name="connsiteX33" fmla="*/ 100938 w 3886129"/>
              <a:gd name="connsiteY33" fmla="*/ 2412512 h 3720316"/>
              <a:gd name="connsiteX34" fmla="*/ 122203 w 3886129"/>
              <a:gd name="connsiteY34" fmla="*/ 2476307 h 3720316"/>
              <a:gd name="connsiteX35" fmla="*/ 143468 w 3886129"/>
              <a:gd name="connsiteY35" fmla="*/ 2540102 h 3720316"/>
              <a:gd name="connsiteX36" fmla="*/ 164734 w 3886129"/>
              <a:gd name="connsiteY36" fmla="*/ 2625163 h 3720316"/>
              <a:gd name="connsiteX37" fmla="*/ 175366 w 3886129"/>
              <a:gd name="connsiteY37" fmla="*/ 2720856 h 3720316"/>
              <a:gd name="connsiteX38" fmla="*/ 185999 w 3886129"/>
              <a:gd name="connsiteY38" fmla="*/ 2837814 h 3720316"/>
              <a:gd name="connsiteX39" fmla="*/ 207264 w 3886129"/>
              <a:gd name="connsiteY39" fmla="*/ 2890977 h 3720316"/>
              <a:gd name="connsiteX40" fmla="*/ 175366 w 3886129"/>
              <a:gd name="connsiteY40" fmla="*/ 3007935 h 3720316"/>
              <a:gd name="connsiteX41" fmla="*/ 164734 w 3886129"/>
              <a:gd name="connsiteY41" fmla="*/ 3071730 h 3720316"/>
              <a:gd name="connsiteX42" fmla="*/ 175366 w 3886129"/>
              <a:gd name="connsiteY42" fmla="*/ 3422605 h 3720316"/>
              <a:gd name="connsiteX43" fmla="*/ 239162 w 3886129"/>
              <a:gd name="connsiteY43" fmla="*/ 3507665 h 3720316"/>
              <a:gd name="connsiteX44" fmla="*/ 260427 w 3886129"/>
              <a:gd name="connsiteY44" fmla="*/ 3539563 h 3720316"/>
              <a:gd name="connsiteX45" fmla="*/ 345487 w 3886129"/>
              <a:gd name="connsiteY45" fmla="*/ 3582093 h 3720316"/>
              <a:gd name="connsiteX46" fmla="*/ 430548 w 3886129"/>
              <a:gd name="connsiteY46" fmla="*/ 3613991 h 3720316"/>
              <a:gd name="connsiteX47" fmla="*/ 473078 w 3886129"/>
              <a:gd name="connsiteY47" fmla="*/ 3624623 h 3720316"/>
              <a:gd name="connsiteX48" fmla="*/ 536873 w 3886129"/>
              <a:gd name="connsiteY48" fmla="*/ 3645889 h 3720316"/>
              <a:gd name="connsiteX49" fmla="*/ 717627 w 3886129"/>
              <a:gd name="connsiteY49" fmla="*/ 3677786 h 3720316"/>
              <a:gd name="connsiteX50" fmla="*/ 845217 w 3886129"/>
              <a:gd name="connsiteY50" fmla="*/ 3699051 h 3720316"/>
              <a:gd name="connsiteX51" fmla="*/ 1025971 w 3886129"/>
              <a:gd name="connsiteY51" fmla="*/ 3720316 h 3720316"/>
              <a:gd name="connsiteX52" fmla="*/ 1344948 w 3886129"/>
              <a:gd name="connsiteY52" fmla="*/ 3709684 h 3720316"/>
              <a:gd name="connsiteX53" fmla="*/ 1387478 w 3886129"/>
              <a:gd name="connsiteY53" fmla="*/ 3677786 h 3720316"/>
              <a:gd name="connsiteX54" fmla="*/ 1419375 w 3886129"/>
              <a:gd name="connsiteY54" fmla="*/ 3656521 h 3720316"/>
              <a:gd name="connsiteX55" fmla="*/ 1461906 w 3886129"/>
              <a:gd name="connsiteY55" fmla="*/ 3613991 h 3720316"/>
              <a:gd name="connsiteX56" fmla="*/ 1493803 w 3886129"/>
              <a:gd name="connsiteY56" fmla="*/ 3603358 h 3720316"/>
              <a:gd name="connsiteX57" fmla="*/ 1568231 w 3886129"/>
              <a:gd name="connsiteY57" fmla="*/ 3560828 h 3720316"/>
              <a:gd name="connsiteX58" fmla="*/ 1632027 w 3886129"/>
              <a:gd name="connsiteY58" fmla="*/ 3518298 h 3720316"/>
              <a:gd name="connsiteX59" fmla="*/ 1663924 w 3886129"/>
              <a:gd name="connsiteY59" fmla="*/ 3497033 h 3720316"/>
              <a:gd name="connsiteX60" fmla="*/ 1727720 w 3886129"/>
              <a:gd name="connsiteY60" fmla="*/ 3475768 h 3720316"/>
              <a:gd name="connsiteX61" fmla="*/ 1759617 w 3886129"/>
              <a:gd name="connsiteY61" fmla="*/ 3454502 h 3720316"/>
              <a:gd name="connsiteX62" fmla="*/ 1802148 w 3886129"/>
              <a:gd name="connsiteY62" fmla="*/ 3443870 h 3720316"/>
              <a:gd name="connsiteX63" fmla="*/ 1897841 w 3886129"/>
              <a:gd name="connsiteY63" fmla="*/ 3422605 h 3720316"/>
              <a:gd name="connsiteX64" fmla="*/ 1993534 w 3886129"/>
              <a:gd name="connsiteY64" fmla="*/ 3401340 h 3720316"/>
              <a:gd name="connsiteX65" fmla="*/ 2025431 w 3886129"/>
              <a:gd name="connsiteY65" fmla="*/ 3380075 h 3720316"/>
              <a:gd name="connsiteX66" fmla="*/ 2067962 w 3886129"/>
              <a:gd name="connsiteY66" fmla="*/ 3358809 h 3720316"/>
              <a:gd name="connsiteX67" fmla="*/ 2089227 w 3886129"/>
              <a:gd name="connsiteY67" fmla="*/ 3326912 h 3720316"/>
              <a:gd name="connsiteX68" fmla="*/ 2099859 w 3886129"/>
              <a:gd name="connsiteY68" fmla="*/ 3295014 h 3720316"/>
              <a:gd name="connsiteX69" fmla="*/ 2078594 w 3886129"/>
              <a:gd name="connsiteY69" fmla="*/ 3103628 h 3720316"/>
              <a:gd name="connsiteX70" fmla="*/ 2089227 w 3886129"/>
              <a:gd name="connsiteY70" fmla="*/ 2954772 h 3720316"/>
              <a:gd name="connsiteX71" fmla="*/ 2099859 w 3886129"/>
              <a:gd name="connsiteY71" fmla="*/ 2922875 h 3720316"/>
              <a:gd name="connsiteX72" fmla="*/ 2195552 w 3886129"/>
              <a:gd name="connsiteY72" fmla="*/ 2837814 h 3720316"/>
              <a:gd name="connsiteX73" fmla="*/ 2227450 w 3886129"/>
              <a:gd name="connsiteY73" fmla="*/ 2827182 h 3720316"/>
              <a:gd name="connsiteX74" fmla="*/ 2312510 w 3886129"/>
              <a:gd name="connsiteY74" fmla="*/ 2805916 h 3720316"/>
              <a:gd name="connsiteX75" fmla="*/ 2344408 w 3886129"/>
              <a:gd name="connsiteY75" fmla="*/ 2795284 h 3720316"/>
              <a:gd name="connsiteX76" fmla="*/ 2546427 w 3886129"/>
              <a:gd name="connsiteY76" fmla="*/ 2774019 h 3720316"/>
              <a:gd name="connsiteX77" fmla="*/ 2684650 w 3886129"/>
              <a:gd name="connsiteY77" fmla="*/ 2752754 h 3720316"/>
              <a:gd name="connsiteX78" fmla="*/ 2929199 w 3886129"/>
              <a:gd name="connsiteY78" fmla="*/ 2742121 h 3720316"/>
              <a:gd name="connsiteX79" fmla="*/ 3567152 w 3886129"/>
              <a:gd name="connsiteY79" fmla="*/ 2731489 h 3720316"/>
              <a:gd name="connsiteX80" fmla="*/ 3673478 w 3886129"/>
              <a:gd name="connsiteY80" fmla="*/ 2710223 h 3720316"/>
              <a:gd name="connsiteX81" fmla="*/ 3758538 w 3886129"/>
              <a:gd name="connsiteY81" fmla="*/ 2667693 h 3720316"/>
              <a:gd name="connsiteX82" fmla="*/ 3832966 w 3886129"/>
              <a:gd name="connsiteY82" fmla="*/ 2625163 h 3720316"/>
              <a:gd name="connsiteX83" fmla="*/ 3854231 w 3886129"/>
              <a:gd name="connsiteY83" fmla="*/ 2561368 h 3720316"/>
              <a:gd name="connsiteX84" fmla="*/ 3864864 w 3886129"/>
              <a:gd name="connsiteY84" fmla="*/ 2518837 h 3720316"/>
              <a:gd name="connsiteX85" fmla="*/ 3886129 w 3886129"/>
              <a:gd name="connsiteY85" fmla="*/ 2486940 h 3720316"/>
              <a:gd name="connsiteX86" fmla="*/ 3875496 w 3886129"/>
              <a:gd name="connsiteY86" fmla="*/ 2253023 h 3720316"/>
              <a:gd name="connsiteX87" fmla="*/ 3864864 w 3886129"/>
              <a:gd name="connsiteY87" fmla="*/ 2178595 h 3720316"/>
              <a:gd name="connsiteX88" fmla="*/ 3843599 w 3886129"/>
              <a:gd name="connsiteY88" fmla="*/ 2146698 h 3720316"/>
              <a:gd name="connsiteX89" fmla="*/ 3832966 w 3886129"/>
              <a:gd name="connsiteY89" fmla="*/ 2114800 h 3720316"/>
              <a:gd name="connsiteX90" fmla="*/ 3811701 w 3886129"/>
              <a:gd name="connsiteY90" fmla="*/ 2072270 h 3720316"/>
              <a:gd name="connsiteX91" fmla="*/ 3801068 w 3886129"/>
              <a:gd name="connsiteY91" fmla="*/ 2029740 h 3720316"/>
              <a:gd name="connsiteX92" fmla="*/ 3769171 w 3886129"/>
              <a:gd name="connsiteY92" fmla="*/ 1944679 h 3720316"/>
              <a:gd name="connsiteX93" fmla="*/ 3726641 w 3886129"/>
              <a:gd name="connsiteY93" fmla="*/ 1848986 h 3720316"/>
              <a:gd name="connsiteX94" fmla="*/ 3694743 w 3886129"/>
              <a:gd name="connsiteY94" fmla="*/ 1710763 h 3720316"/>
              <a:gd name="connsiteX95" fmla="*/ 3694743 w 3886129"/>
              <a:gd name="connsiteY95" fmla="*/ 1710763 h 3720316"/>
              <a:gd name="connsiteX96" fmla="*/ 3684110 w 3886129"/>
              <a:gd name="connsiteY96" fmla="*/ 1657600 h 3720316"/>
              <a:gd name="connsiteX97" fmla="*/ 3673478 w 3886129"/>
              <a:gd name="connsiteY97" fmla="*/ 1572540 h 3720316"/>
              <a:gd name="connsiteX98" fmla="*/ 3652213 w 3886129"/>
              <a:gd name="connsiteY98" fmla="*/ 1519377 h 3720316"/>
              <a:gd name="connsiteX99" fmla="*/ 3609682 w 3886129"/>
              <a:gd name="connsiteY99" fmla="*/ 1423684 h 3720316"/>
              <a:gd name="connsiteX100" fmla="*/ 3599050 w 3886129"/>
              <a:gd name="connsiteY100" fmla="*/ 1381154 h 3720316"/>
              <a:gd name="connsiteX101" fmla="*/ 3577785 w 3886129"/>
              <a:gd name="connsiteY101" fmla="*/ 1296093 h 3720316"/>
              <a:gd name="connsiteX102" fmla="*/ 3567152 w 3886129"/>
              <a:gd name="connsiteY102" fmla="*/ 1253563 h 3720316"/>
              <a:gd name="connsiteX103" fmla="*/ 3556520 w 3886129"/>
              <a:gd name="connsiteY103" fmla="*/ 1221665 h 3720316"/>
              <a:gd name="connsiteX104" fmla="*/ 3545887 w 3886129"/>
              <a:gd name="connsiteY104" fmla="*/ 1168502 h 3720316"/>
              <a:gd name="connsiteX105" fmla="*/ 3535255 w 3886129"/>
              <a:gd name="connsiteY105" fmla="*/ 1136605 h 3720316"/>
              <a:gd name="connsiteX106" fmla="*/ 3524622 w 3886129"/>
              <a:gd name="connsiteY106" fmla="*/ 1083442 h 3720316"/>
              <a:gd name="connsiteX107" fmla="*/ 3513989 w 3886129"/>
              <a:gd name="connsiteY107" fmla="*/ 955851 h 3720316"/>
              <a:gd name="connsiteX108" fmla="*/ 3503357 w 3886129"/>
              <a:gd name="connsiteY108" fmla="*/ 923954 h 3720316"/>
              <a:gd name="connsiteX109" fmla="*/ 3492724 w 3886129"/>
              <a:gd name="connsiteY109" fmla="*/ 849526 h 3720316"/>
              <a:gd name="connsiteX110" fmla="*/ 3471459 w 3886129"/>
              <a:gd name="connsiteY110" fmla="*/ 785730 h 3720316"/>
              <a:gd name="connsiteX111" fmla="*/ 3450194 w 3886129"/>
              <a:gd name="connsiteY111" fmla="*/ 753833 h 3720316"/>
              <a:gd name="connsiteX112" fmla="*/ 3428929 w 3886129"/>
              <a:gd name="connsiteY112" fmla="*/ 700670 h 3720316"/>
              <a:gd name="connsiteX113" fmla="*/ 3397031 w 3886129"/>
              <a:gd name="connsiteY113" fmla="*/ 668772 h 3720316"/>
              <a:gd name="connsiteX114" fmla="*/ 3290706 w 3886129"/>
              <a:gd name="connsiteY114" fmla="*/ 541182 h 3720316"/>
              <a:gd name="connsiteX115" fmla="*/ 3258808 w 3886129"/>
              <a:gd name="connsiteY115" fmla="*/ 509284 h 3720316"/>
              <a:gd name="connsiteX116" fmla="*/ 3173748 w 3886129"/>
              <a:gd name="connsiteY116" fmla="*/ 456121 h 3720316"/>
              <a:gd name="connsiteX117" fmla="*/ 3120585 w 3886129"/>
              <a:gd name="connsiteY117" fmla="*/ 413591 h 3720316"/>
              <a:gd name="connsiteX118" fmla="*/ 3035524 w 3886129"/>
              <a:gd name="connsiteY118" fmla="*/ 371061 h 3720316"/>
              <a:gd name="connsiteX119" fmla="*/ 3003627 w 3886129"/>
              <a:gd name="connsiteY119" fmla="*/ 360428 h 3720316"/>
              <a:gd name="connsiteX120" fmla="*/ 2886668 w 3886129"/>
              <a:gd name="connsiteY120" fmla="*/ 296633 h 3720316"/>
              <a:gd name="connsiteX121" fmla="*/ 2854771 w 3886129"/>
              <a:gd name="connsiteY121" fmla="*/ 254102 h 3720316"/>
              <a:gd name="connsiteX122" fmla="*/ 2769710 w 3886129"/>
              <a:gd name="connsiteY122" fmla="*/ 222205 h 3720316"/>
              <a:gd name="connsiteX123" fmla="*/ 2716548 w 3886129"/>
              <a:gd name="connsiteY123" fmla="*/ 200940 h 3720316"/>
              <a:gd name="connsiteX124" fmla="*/ 2674017 w 3886129"/>
              <a:gd name="connsiteY124" fmla="*/ 190307 h 3720316"/>
              <a:gd name="connsiteX125" fmla="*/ 2631487 w 3886129"/>
              <a:gd name="connsiteY125" fmla="*/ 169042 h 3720316"/>
              <a:gd name="connsiteX126" fmla="*/ 2599589 w 3886129"/>
              <a:gd name="connsiteY126" fmla="*/ 147777 h 3720316"/>
              <a:gd name="connsiteX127" fmla="*/ 2503896 w 3886129"/>
              <a:gd name="connsiteY127" fmla="*/ 137144 h 3720316"/>
              <a:gd name="connsiteX128" fmla="*/ 2397571 w 3886129"/>
              <a:gd name="connsiteY128" fmla="*/ 105247 h 3720316"/>
              <a:gd name="connsiteX129" fmla="*/ 2365673 w 3886129"/>
              <a:gd name="connsiteY129" fmla="*/ 83982 h 3720316"/>
              <a:gd name="connsiteX130" fmla="*/ 2259348 w 3886129"/>
              <a:gd name="connsiteY130" fmla="*/ 73349 h 3720316"/>
              <a:gd name="connsiteX131" fmla="*/ 2195552 w 3886129"/>
              <a:gd name="connsiteY131" fmla="*/ 62716 h 3720316"/>
              <a:gd name="connsiteX132" fmla="*/ 2099859 w 3886129"/>
              <a:gd name="connsiteY132" fmla="*/ 41451 h 3720316"/>
              <a:gd name="connsiteX133" fmla="*/ 2057329 w 3886129"/>
              <a:gd name="connsiteY133" fmla="*/ 9554 h 372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Lst>
            <a:rect l="l" t="t" r="r" b="b"/>
            <a:pathLst>
              <a:path w="3886129" h="3720316">
                <a:moveTo>
                  <a:pt x="2057329" y="9554"/>
                </a:moveTo>
                <a:cubicBezTo>
                  <a:pt x="1880120" y="4238"/>
                  <a:pt x="1815438" y="-8990"/>
                  <a:pt x="1036603" y="9554"/>
                </a:cubicBezTo>
                <a:cubicBezTo>
                  <a:pt x="1018537" y="9984"/>
                  <a:pt x="1001313" y="17505"/>
                  <a:pt x="983441" y="20186"/>
                </a:cubicBezTo>
                <a:cubicBezTo>
                  <a:pt x="933375" y="27696"/>
                  <a:pt x="833637" y="36372"/>
                  <a:pt x="770789" y="52084"/>
                </a:cubicBezTo>
                <a:cubicBezTo>
                  <a:pt x="759916" y="54802"/>
                  <a:pt x="749524" y="59172"/>
                  <a:pt x="738892" y="62716"/>
                </a:cubicBezTo>
                <a:cubicBezTo>
                  <a:pt x="731804" y="69805"/>
                  <a:pt x="723889" y="76154"/>
                  <a:pt x="717627" y="83982"/>
                </a:cubicBezTo>
                <a:cubicBezTo>
                  <a:pt x="709644" y="93960"/>
                  <a:pt x="705398" y="106843"/>
                  <a:pt x="696362" y="115879"/>
                </a:cubicBezTo>
                <a:cubicBezTo>
                  <a:pt x="677723" y="134518"/>
                  <a:pt x="656779" y="140859"/>
                  <a:pt x="632566" y="147777"/>
                </a:cubicBezTo>
                <a:cubicBezTo>
                  <a:pt x="618515" y="151791"/>
                  <a:pt x="604213" y="154865"/>
                  <a:pt x="590036" y="158409"/>
                </a:cubicBezTo>
                <a:cubicBezTo>
                  <a:pt x="582948" y="165498"/>
                  <a:pt x="578373" y="176794"/>
                  <a:pt x="568771" y="179675"/>
                </a:cubicBezTo>
                <a:cubicBezTo>
                  <a:pt x="541402" y="187886"/>
                  <a:pt x="511823" y="185195"/>
                  <a:pt x="483710" y="190307"/>
                </a:cubicBezTo>
                <a:cubicBezTo>
                  <a:pt x="472683" y="192312"/>
                  <a:pt x="462445" y="197396"/>
                  <a:pt x="451813" y="200940"/>
                </a:cubicBezTo>
                <a:cubicBezTo>
                  <a:pt x="448269" y="215117"/>
                  <a:pt x="450309" y="232059"/>
                  <a:pt x="441180" y="243470"/>
                </a:cubicBezTo>
                <a:cubicBezTo>
                  <a:pt x="434178" y="252222"/>
                  <a:pt x="416283" y="245350"/>
                  <a:pt x="409282" y="254102"/>
                </a:cubicBezTo>
                <a:cubicBezTo>
                  <a:pt x="400153" y="265513"/>
                  <a:pt x="403781" y="282950"/>
                  <a:pt x="398650" y="296633"/>
                </a:cubicBezTo>
                <a:cubicBezTo>
                  <a:pt x="393085" y="311474"/>
                  <a:pt x="385540" y="325572"/>
                  <a:pt x="377385" y="339163"/>
                </a:cubicBezTo>
                <a:cubicBezTo>
                  <a:pt x="364236" y="361078"/>
                  <a:pt x="352927" y="384886"/>
                  <a:pt x="334855" y="402958"/>
                </a:cubicBezTo>
                <a:lnTo>
                  <a:pt x="292324" y="445489"/>
                </a:lnTo>
                <a:cubicBezTo>
                  <a:pt x="266939" y="521647"/>
                  <a:pt x="303231" y="434526"/>
                  <a:pt x="249794" y="498651"/>
                </a:cubicBezTo>
                <a:cubicBezTo>
                  <a:pt x="239647" y="510828"/>
                  <a:pt x="237742" y="528284"/>
                  <a:pt x="228529" y="541182"/>
                </a:cubicBezTo>
                <a:cubicBezTo>
                  <a:pt x="219789" y="553418"/>
                  <a:pt x="207264" y="562447"/>
                  <a:pt x="196631" y="573079"/>
                </a:cubicBezTo>
                <a:cubicBezTo>
                  <a:pt x="173825" y="641502"/>
                  <a:pt x="203879" y="567187"/>
                  <a:pt x="154101" y="636875"/>
                </a:cubicBezTo>
                <a:cubicBezTo>
                  <a:pt x="144888" y="649773"/>
                  <a:pt x="140700" y="665643"/>
                  <a:pt x="132836" y="679405"/>
                </a:cubicBezTo>
                <a:cubicBezTo>
                  <a:pt x="126496" y="690500"/>
                  <a:pt x="117286" y="699873"/>
                  <a:pt x="111571" y="711302"/>
                </a:cubicBezTo>
                <a:cubicBezTo>
                  <a:pt x="106559" y="721327"/>
                  <a:pt x="105950" y="733175"/>
                  <a:pt x="100938" y="743200"/>
                </a:cubicBezTo>
                <a:cubicBezTo>
                  <a:pt x="95223" y="754630"/>
                  <a:pt x="85388" y="763668"/>
                  <a:pt x="79673" y="775098"/>
                </a:cubicBezTo>
                <a:cubicBezTo>
                  <a:pt x="71138" y="792169"/>
                  <a:pt x="65496" y="810540"/>
                  <a:pt x="58408" y="828261"/>
                </a:cubicBezTo>
                <a:cubicBezTo>
                  <a:pt x="54864" y="863703"/>
                  <a:pt x="53631" y="899452"/>
                  <a:pt x="47775" y="934586"/>
                </a:cubicBezTo>
                <a:cubicBezTo>
                  <a:pt x="39781" y="982552"/>
                  <a:pt x="29621" y="1010315"/>
                  <a:pt x="15878" y="1051544"/>
                </a:cubicBezTo>
                <a:cubicBezTo>
                  <a:pt x="-11187" y="1240988"/>
                  <a:pt x="1535" y="1121732"/>
                  <a:pt x="15878" y="1487479"/>
                </a:cubicBezTo>
                <a:cubicBezTo>
                  <a:pt x="18275" y="1548597"/>
                  <a:pt x="27878" y="1711069"/>
                  <a:pt x="37143" y="1785191"/>
                </a:cubicBezTo>
                <a:cubicBezTo>
                  <a:pt x="61742" y="1981988"/>
                  <a:pt x="32665" y="1655358"/>
                  <a:pt x="58408" y="1912782"/>
                </a:cubicBezTo>
                <a:cubicBezTo>
                  <a:pt x="70094" y="2029639"/>
                  <a:pt x="81939" y="2146514"/>
                  <a:pt x="90306" y="2263656"/>
                </a:cubicBezTo>
                <a:cubicBezTo>
                  <a:pt x="93850" y="2313275"/>
                  <a:pt x="93559" y="2363317"/>
                  <a:pt x="100938" y="2412512"/>
                </a:cubicBezTo>
                <a:cubicBezTo>
                  <a:pt x="104263" y="2434679"/>
                  <a:pt x="115115" y="2455042"/>
                  <a:pt x="122203" y="2476307"/>
                </a:cubicBezTo>
                <a:cubicBezTo>
                  <a:pt x="122206" y="2476317"/>
                  <a:pt x="143465" y="2540091"/>
                  <a:pt x="143468" y="2540102"/>
                </a:cubicBezTo>
                <a:lnTo>
                  <a:pt x="164734" y="2625163"/>
                </a:lnTo>
                <a:cubicBezTo>
                  <a:pt x="168278" y="2657061"/>
                  <a:pt x="172173" y="2688921"/>
                  <a:pt x="175366" y="2720856"/>
                </a:cubicBezTo>
                <a:cubicBezTo>
                  <a:pt x="179261" y="2759809"/>
                  <a:pt x="178785" y="2799338"/>
                  <a:pt x="185999" y="2837814"/>
                </a:cubicBezTo>
                <a:cubicBezTo>
                  <a:pt x="189516" y="2856573"/>
                  <a:pt x="200176" y="2873256"/>
                  <a:pt x="207264" y="2890977"/>
                </a:cubicBezTo>
                <a:cubicBezTo>
                  <a:pt x="176958" y="3072802"/>
                  <a:pt x="219276" y="2846928"/>
                  <a:pt x="175366" y="3007935"/>
                </a:cubicBezTo>
                <a:cubicBezTo>
                  <a:pt x="169694" y="3028734"/>
                  <a:pt x="168278" y="3050465"/>
                  <a:pt x="164734" y="3071730"/>
                </a:cubicBezTo>
                <a:cubicBezTo>
                  <a:pt x="168278" y="3188688"/>
                  <a:pt x="160486" y="3306543"/>
                  <a:pt x="175366" y="3422605"/>
                </a:cubicBezTo>
                <a:cubicBezTo>
                  <a:pt x="181030" y="3466784"/>
                  <a:pt x="216465" y="3479295"/>
                  <a:pt x="239162" y="3507665"/>
                </a:cubicBezTo>
                <a:cubicBezTo>
                  <a:pt x="247145" y="3517644"/>
                  <a:pt x="249958" y="3532235"/>
                  <a:pt x="260427" y="3539563"/>
                </a:cubicBezTo>
                <a:cubicBezTo>
                  <a:pt x="286397" y="3557742"/>
                  <a:pt x="316054" y="3570320"/>
                  <a:pt x="345487" y="3582093"/>
                </a:cubicBezTo>
                <a:cubicBezTo>
                  <a:pt x="373566" y="3593324"/>
                  <a:pt x="401384" y="3605659"/>
                  <a:pt x="430548" y="3613991"/>
                </a:cubicBezTo>
                <a:cubicBezTo>
                  <a:pt x="444599" y="3618005"/>
                  <a:pt x="459081" y="3620424"/>
                  <a:pt x="473078" y="3624623"/>
                </a:cubicBezTo>
                <a:cubicBezTo>
                  <a:pt x="494548" y="3631064"/>
                  <a:pt x="514991" y="3641026"/>
                  <a:pt x="536873" y="3645889"/>
                </a:cubicBezTo>
                <a:cubicBezTo>
                  <a:pt x="660460" y="3673353"/>
                  <a:pt x="600143" y="3663101"/>
                  <a:pt x="717627" y="3677786"/>
                </a:cubicBezTo>
                <a:cubicBezTo>
                  <a:pt x="791517" y="3696259"/>
                  <a:pt x="738541" y="3684828"/>
                  <a:pt x="845217" y="3699051"/>
                </a:cubicBezTo>
                <a:cubicBezTo>
                  <a:pt x="986261" y="3717857"/>
                  <a:pt x="850144" y="3702734"/>
                  <a:pt x="1025971" y="3720316"/>
                </a:cubicBezTo>
                <a:cubicBezTo>
                  <a:pt x="1132297" y="3716772"/>
                  <a:pt x="1239292" y="3722114"/>
                  <a:pt x="1344948" y="3709684"/>
                </a:cubicBezTo>
                <a:cubicBezTo>
                  <a:pt x="1362548" y="3707613"/>
                  <a:pt x="1373058" y="3688086"/>
                  <a:pt x="1387478" y="3677786"/>
                </a:cubicBezTo>
                <a:cubicBezTo>
                  <a:pt x="1397876" y="3670359"/>
                  <a:pt x="1409673" y="3664837"/>
                  <a:pt x="1419375" y="3656521"/>
                </a:cubicBezTo>
                <a:cubicBezTo>
                  <a:pt x="1434597" y="3643473"/>
                  <a:pt x="1445591" y="3625644"/>
                  <a:pt x="1461906" y="3613991"/>
                </a:cubicBezTo>
                <a:cubicBezTo>
                  <a:pt x="1471026" y="3607477"/>
                  <a:pt x="1483171" y="3606902"/>
                  <a:pt x="1493803" y="3603358"/>
                </a:cubicBezTo>
                <a:cubicBezTo>
                  <a:pt x="1565421" y="3531742"/>
                  <a:pt x="1482554" y="3603666"/>
                  <a:pt x="1568231" y="3560828"/>
                </a:cubicBezTo>
                <a:cubicBezTo>
                  <a:pt x="1591090" y="3549398"/>
                  <a:pt x="1610762" y="3532475"/>
                  <a:pt x="1632027" y="3518298"/>
                </a:cubicBezTo>
                <a:cubicBezTo>
                  <a:pt x="1642659" y="3511210"/>
                  <a:pt x="1651801" y="3501074"/>
                  <a:pt x="1663924" y="3497033"/>
                </a:cubicBezTo>
                <a:lnTo>
                  <a:pt x="1727720" y="3475768"/>
                </a:lnTo>
                <a:cubicBezTo>
                  <a:pt x="1738352" y="3468679"/>
                  <a:pt x="1747872" y="3459536"/>
                  <a:pt x="1759617" y="3454502"/>
                </a:cubicBezTo>
                <a:cubicBezTo>
                  <a:pt x="1773049" y="3448746"/>
                  <a:pt x="1787909" y="3447156"/>
                  <a:pt x="1802148" y="3443870"/>
                </a:cubicBezTo>
                <a:cubicBezTo>
                  <a:pt x="1833987" y="3436523"/>
                  <a:pt x="1865800" y="3429013"/>
                  <a:pt x="1897841" y="3422605"/>
                </a:cubicBezTo>
                <a:cubicBezTo>
                  <a:pt x="1991404" y="3403892"/>
                  <a:pt x="1931455" y="3422032"/>
                  <a:pt x="1993534" y="3401340"/>
                </a:cubicBezTo>
                <a:cubicBezTo>
                  <a:pt x="2004166" y="3394252"/>
                  <a:pt x="2014336" y="3386415"/>
                  <a:pt x="2025431" y="3380075"/>
                </a:cubicBezTo>
                <a:cubicBezTo>
                  <a:pt x="2039193" y="3372211"/>
                  <a:pt x="2055785" y="3368956"/>
                  <a:pt x="2067962" y="3358809"/>
                </a:cubicBezTo>
                <a:cubicBezTo>
                  <a:pt x="2077779" y="3350628"/>
                  <a:pt x="2082139" y="3337544"/>
                  <a:pt x="2089227" y="3326912"/>
                </a:cubicBezTo>
                <a:cubicBezTo>
                  <a:pt x="2092771" y="3316279"/>
                  <a:pt x="2099859" y="3306222"/>
                  <a:pt x="2099859" y="3295014"/>
                </a:cubicBezTo>
                <a:cubicBezTo>
                  <a:pt x="2099859" y="3268054"/>
                  <a:pt x="2082835" y="3137554"/>
                  <a:pt x="2078594" y="3103628"/>
                </a:cubicBezTo>
                <a:cubicBezTo>
                  <a:pt x="2082138" y="3054009"/>
                  <a:pt x="2083415" y="3004176"/>
                  <a:pt x="2089227" y="2954772"/>
                </a:cubicBezTo>
                <a:cubicBezTo>
                  <a:pt x="2090536" y="2943641"/>
                  <a:pt x="2093135" y="2931841"/>
                  <a:pt x="2099859" y="2922875"/>
                </a:cubicBezTo>
                <a:cubicBezTo>
                  <a:pt x="2116068" y="2901263"/>
                  <a:pt x="2167964" y="2853578"/>
                  <a:pt x="2195552" y="2837814"/>
                </a:cubicBezTo>
                <a:cubicBezTo>
                  <a:pt x="2205283" y="2832253"/>
                  <a:pt x="2216637" y="2830131"/>
                  <a:pt x="2227450" y="2827182"/>
                </a:cubicBezTo>
                <a:cubicBezTo>
                  <a:pt x="2255646" y="2819492"/>
                  <a:pt x="2284784" y="2815158"/>
                  <a:pt x="2312510" y="2805916"/>
                </a:cubicBezTo>
                <a:cubicBezTo>
                  <a:pt x="2323143" y="2802372"/>
                  <a:pt x="2333467" y="2797715"/>
                  <a:pt x="2344408" y="2795284"/>
                </a:cubicBezTo>
                <a:cubicBezTo>
                  <a:pt x="2411972" y="2780270"/>
                  <a:pt x="2476335" y="2779410"/>
                  <a:pt x="2546427" y="2774019"/>
                </a:cubicBezTo>
                <a:cubicBezTo>
                  <a:pt x="2606776" y="2753901"/>
                  <a:pt x="2584138" y="2758846"/>
                  <a:pt x="2684650" y="2752754"/>
                </a:cubicBezTo>
                <a:cubicBezTo>
                  <a:pt x="2766094" y="2747818"/>
                  <a:pt x="2847629" y="2744087"/>
                  <a:pt x="2929199" y="2742121"/>
                </a:cubicBezTo>
                <a:lnTo>
                  <a:pt x="3567152" y="2731489"/>
                </a:lnTo>
                <a:cubicBezTo>
                  <a:pt x="3582964" y="2728854"/>
                  <a:pt x="3652328" y="2719036"/>
                  <a:pt x="3673478" y="2710223"/>
                </a:cubicBezTo>
                <a:cubicBezTo>
                  <a:pt x="3702739" y="2698031"/>
                  <a:pt x="3730185" y="2681870"/>
                  <a:pt x="3758538" y="2667693"/>
                </a:cubicBezTo>
                <a:cubicBezTo>
                  <a:pt x="3812498" y="2640713"/>
                  <a:pt x="3787880" y="2655220"/>
                  <a:pt x="3832966" y="2625163"/>
                </a:cubicBezTo>
                <a:cubicBezTo>
                  <a:pt x="3840054" y="2603898"/>
                  <a:pt x="3848794" y="2583114"/>
                  <a:pt x="3854231" y="2561368"/>
                </a:cubicBezTo>
                <a:cubicBezTo>
                  <a:pt x="3857775" y="2547191"/>
                  <a:pt x="3859107" y="2532269"/>
                  <a:pt x="3864864" y="2518837"/>
                </a:cubicBezTo>
                <a:cubicBezTo>
                  <a:pt x="3869898" y="2507092"/>
                  <a:pt x="3879041" y="2497572"/>
                  <a:pt x="3886129" y="2486940"/>
                </a:cubicBezTo>
                <a:cubicBezTo>
                  <a:pt x="3882585" y="2408968"/>
                  <a:pt x="3880866" y="2330891"/>
                  <a:pt x="3875496" y="2253023"/>
                </a:cubicBezTo>
                <a:cubicBezTo>
                  <a:pt x="3873772" y="2228021"/>
                  <a:pt x="3872065" y="2202599"/>
                  <a:pt x="3864864" y="2178595"/>
                </a:cubicBezTo>
                <a:cubicBezTo>
                  <a:pt x="3861192" y="2166355"/>
                  <a:pt x="3849314" y="2158127"/>
                  <a:pt x="3843599" y="2146698"/>
                </a:cubicBezTo>
                <a:cubicBezTo>
                  <a:pt x="3838587" y="2136673"/>
                  <a:pt x="3837381" y="2125102"/>
                  <a:pt x="3832966" y="2114800"/>
                </a:cubicBezTo>
                <a:cubicBezTo>
                  <a:pt x="3826722" y="2100232"/>
                  <a:pt x="3817266" y="2087111"/>
                  <a:pt x="3811701" y="2072270"/>
                </a:cubicBezTo>
                <a:cubicBezTo>
                  <a:pt x="3806570" y="2058587"/>
                  <a:pt x="3805082" y="2043791"/>
                  <a:pt x="3801068" y="2029740"/>
                </a:cubicBezTo>
                <a:cubicBezTo>
                  <a:pt x="3790532" y="1992862"/>
                  <a:pt x="3784158" y="1985894"/>
                  <a:pt x="3769171" y="1944679"/>
                </a:cubicBezTo>
                <a:cubicBezTo>
                  <a:pt x="3738804" y="1861169"/>
                  <a:pt x="3763225" y="1903863"/>
                  <a:pt x="3726641" y="1848986"/>
                </a:cubicBezTo>
                <a:cubicBezTo>
                  <a:pt x="3712838" y="1752368"/>
                  <a:pt x="3723933" y="1798333"/>
                  <a:pt x="3694743" y="1710763"/>
                </a:cubicBezTo>
                <a:lnTo>
                  <a:pt x="3694743" y="1710763"/>
                </a:lnTo>
                <a:cubicBezTo>
                  <a:pt x="3691199" y="1693042"/>
                  <a:pt x="3686858" y="1675462"/>
                  <a:pt x="3684110" y="1657600"/>
                </a:cubicBezTo>
                <a:cubicBezTo>
                  <a:pt x="3679765" y="1629358"/>
                  <a:pt x="3679903" y="1600382"/>
                  <a:pt x="3673478" y="1572540"/>
                </a:cubicBezTo>
                <a:cubicBezTo>
                  <a:pt x="3669186" y="1553943"/>
                  <a:pt x="3659301" y="1537098"/>
                  <a:pt x="3652213" y="1519377"/>
                </a:cubicBezTo>
                <a:cubicBezTo>
                  <a:pt x="3627180" y="1369184"/>
                  <a:pt x="3665144" y="1520743"/>
                  <a:pt x="3609682" y="1423684"/>
                </a:cubicBezTo>
                <a:cubicBezTo>
                  <a:pt x="3602432" y="1410996"/>
                  <a:pt x="3603064" y="1395205"/>
                  <a:pt x="3599050" y="1381154"/>
                </a:cubicBezTo>
                <a:cubicBezTo>
                  <a:pt x="3570546" y="1281388"/>
                  <a:pt x="3610216" y="1442035"/>
                  <a:pt x="3577785" y="1296093"/>
                </a:cubicBezTo>
                <a:cubicBezTo>
                  <a:pt x="3574615" y="1281828"/>
                  <a:pt x="3571166" y="1267614"/>
                  <a:pt x="3567152" y="1253563"/>
                </a:cubicBezTo>
                <a:cubicBezTo>
                  <a:pt x="3564073" y="1242786"/>
                  <a:pt x="3559238" y="1232538"/>
                  <a:pt x="3556520" y="1221665"/>
                </a:cubicBezTo>
                <a:cubicBezTo>
                  <a:pt x="3552137" y="1204133"/>
                  <a:pt x="3550270" y="1186034"/>
                  <a:pt x="3545887" y="1168502"/>
                </a:cubicBezTo>
                <a:cubicBezTo>
                  <a:pt x="3543169" y="1157629"/>
                  <a:pt x="3537973" y="1147478"/>
                  <a:pt x="3535255" y="1136605"/>
                </a:cubicBezTo>
                <a:cubicBezTo>
                  <a:pt x="3530872" y="1119073"/>
                  <a:pt x="3528166" y="1101163"/>
                  <a:pt x="3524622" y="1083442"/>
                </a:cubicBezTo>
                <a:cubicBezTo>
                  <a:pt x="3521078" y="1040912"/>
                  <a:pt x="3519629" y="998154"/>
                  <a:pt x="3513989" y="955851"/>
                </a:cubicBezTo>
                <a:cubicBezTo>
                  <a:pt x="3512508" y="944742"/>
                  <a:pt x="3505555" y="934944"/>
                  <a:pt x="3503357" y="923954"/>
                </a:cubicBezTo>
                <a:cubicBezTo>
                  <a:pt x="3498442" y="899379"/>
                  <a:pt x="3498359" y="873945"/>
                  <a:pt x="3492724" y="849526"/>
                </a:cubicBezTo>
                <a:cubicBezTo>
                  <a:pt x="3487684" y="827684"/>
                  <a:pt x="3483893" y="804381"/>
                  <a:pt x="3471459" y="785730"/>
                </a:cubicBezTo>
                <a:cubicBezTo>
                  <a:pt x="3464371" y="775098"/>
                  <a:pt x="3455909" y="765262"/>
                  <a:pt x="3450194" y="753833"/>
                </a:cubicBezTo>
                <a:cubicBezTo>
                  <a:pt x="3441658" y="736762"/>
                  <a:pt x="3439045" y="716855"/>
                  <a:pt x="3428929" y="700670"/>
                </a:cubicBezTo>
                <a:cubicBezTo>
                  <a:pt x="3420959" y="687919"/>
                  <a:pt x="3406053" y="680802"/>
                  <a:pt x="3397031" y="668772"/>
                </a:cubicBezTo>
                <a:cubicBezTo>
                  <a:pt x="3297134" y="535575"/>
                  <a:pt x="3464547" y="715022"/>
                  <a:pt x="3290706" y="541182"/>
                </a:cubicBezTo>
                <a:cubicBezTo>
                  <a:pt x="3280073" y="530549"/>
                  <a:pt x="3271702" y="517020"/>
                  <a:pt x="3258808" y="509284"/>
                </a:cubicBezTo>
                <a:cubicBezTo>
                  <a:pt x="3247613" y="502567"/>
                  <a:pt x="3190115" y="469214"/>
                  <a:pt x="3173748" y="456121"/>
                </a:cubicBezTo>
                <a:cubicBezTo>
                  <a:pt x="3134675" y="424863"/>
                  <a:pt x="3172003" y="441637"/>
                  <a:pt x="3120585" y="413591"/>
                </a:cubicBezTo>
                <a:cubicBezTo>
                  <a:pt x="3092755" y="398411"/>
                  <a:pt x="3065597" y="381086"/>
                  <a:pt x="3035524" y="371061"/>
                </a:cubicBezTo>
                <a:cubicBezTo>
                  <a:pt x="3024892" y="367517"/>
                  <a:pt x="3013830" y="365066"/>
                  <a:pt x="3003627" y="360428"/>
                </a:cubicBezTo>
                <a:cubicBezTo>
                  <a:pt x="2927810" y="325966"/>
                  <a:pt x="2936608" y="329926"/>
                  <a:pt x="2886668" y="296633"/>
                </a:cubicBezTo>
                <a:cubicBezTo>
                  <a:pt x="2876036" y="282456"/>
                  <a:pt x="2868226" y="265635"/>
                  <a:pt x="2854771" y="254102"/>
                </a:cubicBezTo>
                <a:cubicBezTo>
                  <a:pt x="2827087" y="230372"/>
                  <a:pt x="2801880" y="232928"/>
                  <a:pt x="2769710" y="222205"/>
                </a:cubicBezTo>
                <a:cubicBezTo>
                  <a:pt x="2751604" y="216170"/>
                  <a:pt x="2734654" y="206976"/>
                  <a:pt x="2716548" y="200940"/>
                </a:cubicBezTo>
                <a:cubicBezTo>
                  <a:pt x="2702685" y="196319"/>
                  <a:pt x="2687700" y="195438"/>
                  <a:pt x="2674017" y="190307"/>
                </a:cubicBezTo>
                <a:cubicBezTo>
                  <a:pt x="2659176" y="184742"/>
                  <a:pt x="2645249" y="176906"/>
                  <a:pt x="2631487" y="169042"/>
                </a:cubicBezTo>
                <a:cubicBezTo>
                  <a:pt x="2620392" y="162702"/>
                  <a:pt x="2611986" y="150876"/>
                  <a:pt x="2599589" y="147777"/>
                </a:cubicBezTo>
                <a:cubicBezTo>
                  <a:pt x="2568453" y="139993"/>
                  <a:pt x="2535794" y="140688"/>
                  <a:pt x="2503896" y="137144"/>
                </a:cubicBezTo>
                <a:cubicBezTo>
                  <a:pt x="2432119" y="89292"/>
                  <a:pt x="2521967" y="142565"/>
                  <a:pt x="2397571" y="105247"/>
                </a:cubicBezTo>
                <a:cubicBezTo>
                  <a:pt x="2385331" y="101575"/>
                  <a:pt x="2378125" y="86855"/>
                  <a:pt x="2365673" y="83982"/>
                </a:cubicBezTo>
                <a:cubicBezTo>
                  <a:pt x="2330967" y="75973"/>
                  <a:pt x="2294691" y="77767"/>
                  <a:pt x="2259348" y="73349"/>
                </a:cubicBezTo>
                <a:cubicBezTo>
                  <a:pt x="2237956" y="70675"/>
                  <a:pt x="2216763" y="66572"/>
                  <a:pt x="2195552" y="62716"/>
                </a:cubicBezTo>
                <a:cubicBezTo>
                  <a:pt x="2107326" y="46675"/>
                  <a:pt x="2176686" y="58524"/>
                  <a:pt x="2099859" y="41451"/>
                </a:cubicBezTo>
                <a:cubicBezTo>
                  <a:pt x="2082217" y="37531"/>
                  <a:pt x="2234538" y="14870"/>
                  <a:pt x="2057329" y="9554"/>
                </a:cubicBezTo>
                <a:close/>
              </a:path>
            </a:pathLst>
          </a:custGeom>
          <a:noFill/>
          <a:ln w="603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rgbClr val="FF0000"/>
              </a:solidFill>
              <a:effectLst/>
              <a:latin typeface="Arial" charset="0"/>
              <a:ea typeface="ＭＳ Ｐゴシック" pitchFamily="-28" charset="-128"/>
            </a:endParaRPr>
          </a:p>
        </p:txBody>
      </p:sp>
      <p:grpSp>
        <p:nvGrpSpPr>
          <p:cNvPr id="47" name="Ομάδα 46"/>
          <p:cNvGrpSpPr/>
          <p:nvPr/>
        </p:nvGrpSpPr>
        <p:grpSpPr>
          <a:xfrm>
            <a:off x="0" y="0"/>
            <a:ext cx="9144000" cy="774700"/>
            <a:chOff x="0" y="0"/>
            <a:chExt cx="9144000" cy="774700"/>
          </a:xfrm>
        </p:grpSpPr>
        <p:pic>
          <p:nvPicPr>
            <p:cNvPr id="48"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6946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down)">
                                      <p:cBhvr>
                                        <p:cTn id="7" dur="1000"/>
                                        <p:tgtEl>
                                          <p:spTgt spid="69"/>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22" presetClass="entr" presetSubtype="2" fill="hold" grpId="0" nodeType="withEffect">
                                  <p:stCondLst>
                                    <p:cond delay="0"/>
                                  </p:stCondLst>
                                  <p:childTnLst>
                                    <p:set>
                                      <p:cBhvr>
                                        <p:cTn id="12" dur="1" fill="hold">
                                          <p:stCondLst>
                                            <p:cond delay="0"/>
                                          </p:stCondLst>
                                        </p:cTn>
                                        <p:tgtEl>
                                          <p:spTgt spid="95"/>
                                        </p:tgtEl>
                                        <p:attrNameLst>
                                          <p:attrName>style.visibility</p:attrName>
                                        </p:attrNameLst>
                                      </p:cBhvr>
                                      <p:to>
                                        <p:strVal val="visible"/>
                                      </p:to>
                                    </p:set>
                                    <p:animEffect transition="in" filter="wipe(right)">
                                      <p:cBhvr>
                                        <p:cTn id="13" dur="1000"/>
                                        <p:tgtEl>
                                          <p:spTgt spid="95"/>
                                        </p:tgtEl>
                                      </p:cBhvr>
                                    </p:animEffec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22" presetClass="entr" presetSubtype="4"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wipe(down)">
                                      <p:cBhvr>
                                        <p:cTn id="19" dur="1000"/>
                                        <p:tgtEl>
                                          <p:spTgt spid="6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70"/>
                                        </p:tgtEl>
                                        <p:attrNameLst>
                                          <p:attrName>style.visibility</p:attrName>
                                        </p:attrNameLst>
                                      </p:cBhvr>
                                      <p:to>
                                        <p:strVal val="visible"/>
                                      </p:to>
                                    </p:set>
                                    <p:animEffect transition="in" filter="wipe(up)">
                                      <p:cBhvr>
                                        <p:cTn id="24" dur="1000"/>
                                        <p:tgtEl>
                                          <p:spTgt spid="70"/>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wipe(up)">
                                      <p:cBhvr>
                                        <p:cTn id="27" dur="1000"/>
                                        <p:tgtEl>
                                          <p:spTgt spid="64"/>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wipe(left)">
                                      <p:cBhvr>
                                        <p:cTn id="31" dur="1000"/>
                                        <p:tgtEl>
                                          <p:spTgt spid="75"/>
                                        </p:tgtEl>
                                      </p:cBhvr>
                                    </p:animEffect>
                                  </p:childTnLst>
                                </p:cTn>
                              </p:par>
                              <p:par>
                                <p:cTn id="32" presetID="22" presetClass="entr" presetSubtype="8" fill="hold"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wipe(left)">
                                      <p:cBhvr>
                                        <p:cTn id="34" dur="1000"/>
                                        <p:tgtEl>
                                          <p:spTgt spid="72"/>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8"/>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57"/>
                                        </p:tgtEl>
                                        <p:attrNameLst>
                                          <p:attrName>style.visibility</p:attrName>
                                        </p:attrNameLst>
                                      </p:cBhvr>
                                      <p:to>
                                        <p:strVal val="visible"/>
                                      </p:to>
                                    </p:set>
                                  </p:childTnLst>
                                </p:cTn>
                              </p:par>
                            </p:childTnLst>
                          </p:cTn>
                        </p:par>
                        <p:par>
                          <p:cTn id="42" fill="hold">
                            <p:stCondLst>
                              <p:cond delay="0"/>
                            </p:stCondLst>
                            <p:childTnLst>
                              <p:par>
                                <p:cTn id="43" presetID="22" presetClass="entr" presetSubtype="8" fill="hold" nodeType="afterEffect">
                                  <p:stCondLst>
                                    <p:cond delay="0"/>
                                  </p:stCondLst>
                                  <p:childTnLst>
                                    <p:set>
                                      <p:cBhvr>
                                        <p:cTn id="44" dur="1" fill="hold">
                                          <p:stCondLst>
                                            <p:cond delay="0"/>
                                          </p:stCondLst>
                                        </p:cTn>
                                        <p:tgtEl>
                                          <p:spTgt spid="73"/>
                                        </p:tgtEl>
                                        <p:attrNameLst>
                                          <p:attrName>style.visibility</p:attrName>
                                        </p:attrNameLst>
                                      </p:cBhvr>
                                      <p:to>
                                        <p:strVal val="visible"/>
                                      </p:to>
                                    </p:set>
                                    <p:animEffect transition="in" filter="wipe(left)">
                                      <p:cBhvr>
                                        <p:cTn id="45" dur="1000"/>
                                        <p:tgtEl>
                                          <p:spTgt spid="73"/>
                                        </p:tgtEl>
                                      </p:cBhvr>
                                    </p:animEffect>
                                  </p:childTnLst>
                                </p:cTn>
                              </p:par>
                            </p:childTnLst>
                          </p:cTn>
                        </p:par>
                        <p:par>
                          <p:cTn id="46" fill="hold">
                            <p:stCondLst>
                              <p:cond delay="1000"/>
                            </p:stCondLst>
                            <p:childTnLst>
                              <p:par>
                                <p:cTn id="47" presetID="22" presetClass="entr" presetSubtype="4" fill="hold" nodeType="after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wipe(down)">
                                      <p:cBhvr>
                                        <p:cTn id="49" dur="1000"/>
                                        <p:tgtEl>
                                          <p:spTgt spid="6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wipe(down)">
                                      <p:cBhvr>
                                        <p:cTn id="52" dur="1000"/>
                                        <p:tgtEl>
                                          <p:spTgt spid="67"/>
                                        </p:tgtEl>
                                      </p:cBhvr>
                                    </p:animEffect>
                                  </p:childTnLst>
                                </p:cTn>
                              </p:par>
                            </p:childTnLst>
                          </p:cTn>
                        </p:par>
                        <p:par>
                          <p:cTn id="53" fill="hold">
                            <p:stCondLst>
                              <p:cond delay="2000"/>
                            </p:stCondLst>
                            <p:childTnLst>
                              <p:par>
                                <p:cTn id="54" presetID="1" presetClass="entr" presetSubtype="0"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wipe(down)">
                                      <p:cBhvr>
                                        <p:cTn id="60" dur="1000"/>
                                        <p:tgtEl>
                                          <p:spTgt spid="62"/>
                                        </p:tgtEl>
                                      </p:cBhvr>
                                    </p:animEffect>
                                  </p:childTnLst>
                                </p:cTn>
                              </p:par>
                              <p:par>
                                <p:cTn id="61" presetID="22" presetClass="entr" presetSubtype="4" fill="hold" nodeType="withEffect">
                                  <p:stCondLst>
                                    <p:cond delay="0"/>
                                  </p:stCondLst>
                                  <p:childTnLst>
                                    <p:set>
                                      <p:cBhvr>
                                        <p:cTn id="62" dur="1" fill="hold">
                                          <p:stCondLst>
                                            <p:cond delay="0"/>
                                          </p:stCondLst>
                                        </p:cTn>
                                        <p:tgtEl>
                                          <p:spTgt spid="59"/>
                                        </p:tgtEl>
                                        <p:attrNameLst>
                                          <p:attrName>style.visibility</p:attrName>
                                        </p:attrNameLst>
                                      </p:cBhvr>
                                      <p:to>
                                        <p:strVal val="visible"/>
                                      </p:to>
                                    </p:set>
                                    <p:animEffect transition="in" filter="wipe(down)">
                                      <p:cBhvr>
                                        <p:cTn id="63" dur="1000"/>
                                        <p:tgtEl>
                                          <p:spTgt spid="59"/>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500"/>
                                  </p:stCondLst>
                                  <p:childTnLst>
                                    <p:set>
                                      <p:cBhvr>
                                        <p:cTn id="67" dur="1" fill="hold">
                                          <p:stCondLst>
                                            <p:cond delay="0"/>
                                          </p:stCondLst>
                                        </p:cTn>
                                        <p:tgtEl>
                                          <p:spTgt spid="5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wipe(up)">
                                      <p:cBhvr>
                                        <p:cTn id="72" dur="1000"/>
                                        <p:tgtEl>
                                          <p:spTgt spid="63"/>
                                        </p:tgtEl>
                                      </p:cBhvr>
                                    </p:animEffect>
                                  </p:childTnLst>
                                </p:cTn>
                              </p:par>
                              <p:par>
                                <p:cTn id="73" presetID="22" presetClass="entr" presetSubtype="1" fill="hold" nodeType="withEffect">
                                  <p:stCondLst>
                                    <p:cond delay="0"/>
                                  </p:stCondLst>
                                  <p:childTnLst>
                                    <p:set>
                                      <p:cBhvr>
                                        <p:cTn id="74" dur="1" fill="hold">
                                          <p:stCondLst>
                                            <p:cond delay="0"/>
                                          </p:stCondLst>
                                        </p:cTn>
                                        <p:tgtEl>
                                          <p:spTgt spid="60"/>
                                        </p:tgtEl>
                                        <p:attrNameLst>
                                          <p:attrName>style.visibility</p:attrName>
                                        </p:attrNameLst>
                                      </p:cBhvr>
                                      <p:to>
                                        <p:strVal val="visible"/>
                                      </p:to>
                                    </p:set>
                                    <p:animEffect transition="in" filter="wipe(up)">
                                      <p:cBhvr>
                                        <p:cTn id="75" dur="1000"/>
                                        <p:tgtEl>
                                          <p:spTgt spid="60"/>
                                        </p:tgtEl>
                                      </p:cBhvr>
                                    </p:animEffect>
                                  </p:childTnLst>
                                </p:cTn>
                              </p:par>
                            </p:childTnLst>
                          </p:cTn>
                        </p:par>
                        <p:par>
                          <p:cTn id="76" fill="hold">
                            <p:stCondLst>
                              <p:cond delay="1000"/>
                            </p:stCondLst>
                            <p:childTnLst>
                              <p:par>
                                <p:cTn id="77" presetID="22" presetClass="entr" presetSubtype="1" fill="hold" nodeType="afterEffect">
                                  <p:stCondLst>
                                    <p:cond delay="0"/>
                                  </p:stCondLst>
                                  <p:childTnLst>
                                    <p:set>
                                      <p:cBhvr>
                                        <p:cTn id="78" dur="1" fill="hold">
                                          <p:stCondLst>
                                            <p:cond delay="0"/>
                                          </p:stCondLst>
                                        </p:cTn>
                                        <p:tgtEl>
                                          <p:spTgt spid="74"/>
                                        </p:tgtEl>
                                        <p:attrNameLst>
                                          <p:attrName>style.visibility</p:attrName>
                                        </p:attrNameLst>
                                      </p:cBhvr>
                                      <p:to>
                                        <p:strVal val="visible"/>
                                      </p:to>
                                    </p:set>
                                    <p:animEffect transition="in" filter="wipe(up)">
                                      <p:cBhvr>
                                        <p:cTn id="79" dur="1000"/>
                                        <p:tgtEl>
                                          <p:spTgt spid="74"/>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68"/>
                                        </p:tgtEl>
                                        <p:attrNameLst>
                                          <p:attrName>style.visibility</p:attrName>
                                        </p:attrNameLst>
                                      </p:cBhvr>
                                      <p:to>
                                        <p:strVal val="visible"/>
                                      </p:to>
                                    </p:set>
                                    <p:animEffect transition="in" filter="wipe(up)">
                                      <p:cBhvr>
                                        <p:cTn id="82" dur="1000"/>
                                        <p:tgtEl>
                                          <p:spTgt spid="6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nodeType="clickEffect">
                                  <p:stCondLst>
                                    <p:cond delay="0"/>
                                  </p:stCondLst>
                                  <p:childTnLst>
                                    <p:set>
                                      <p:cBhvr>
                                        <p:cTn id="86" dur="1" fill="hold">
                                          <p:stCondLst>
                                            <p:cond delay="0"/>
                                          </p:stCondLst>
                                        </p:cTn>
                                        <p:tgtEl>
                                          <p:spTgt spid="77"/>
                                        </p:tgtEl>
                                        <p:attrNameLst>
                                          <p:attrName>style.visibility</p:attrName>
                                        </p:attrNameLst>
                                      </p:cBhvr>
                                      <p:to>
                                        <p:strVal val="visible"/>
                                      </p:to>
                                    </p:set>
                                    <p:animEffect transition="in" filter="wipe(up)">
                                      <p:cBhvr>
                                        <p:cTn id="87" dur="1000"/>
                                        <p:tgtEl>
                                          <p:spTgt spid="77"/>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96"/>
                                        </p:tgtEl>
                                        <p:attrNameLst>
                                          <p:attrName>style.visibility</p:attrName>
                                        </p:attrNameLst>
                                      </p:cBhvr>
                                      <p:to>
                                        <p:strVal val="visible"/>
                                      </p:to>
                                    </p:set>
                                    <p:animEffect transition="in" filter="wipe(up)">
                                      <p:cBhvr>
                                        <p:cTn id="90" dur="1000"/>
                                        <p:tgtEl>
                                          <p:spTgt spid="96"/>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7" grpId="0" animBg="1"/>
      <p:bldP spid="58" grpId="0" animBg="1"/>
      <p:bldP spid="61" grpId="0"/>
      <p:bldP spid="62" grpId="0"/>
      <p:bldP spid="63" grpId="0"/>
      <p:bldP spid="64" grpId="0"/>
      <p:bldP spid="66" grpId="0" animBg="1"/>
      <p:bldP spid="67" grpId="0"/>
      <p:bldP spid="68" grpId="0"/>
      <p:bldP spid="75" grpId="0"/>
      <p:bldP spid="76" grpId="0" animBg="1"/>
      <p:bldP spid="95" grpId="0"/>
      <p:bldP spid="96" grpId="0"/>
      <p:bldP spid="98" grpId="0" animBg="1"/>
      <p:bldP spid="10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(1/8)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4</a:t>
            </a:fld>
            <a:endParaRPr lang="en-US" sz="1000" dirty="0">
              <a:solidFill>
                <a:srgbClr val="000000"/>
              </a:solidFill>
            </a:endParaRPr>
          </a:p>
        </p:txBody>
      </p:sp>
      <p:sp>
        <p:nvSpPr>
          <p:cNvPr id="8" name="AutoShape 2" descr="Image result for guideli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4" descr="Image result for guidelin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8" name="Θέση περιεχομένου 12"/>
          <p:cNvSpPr>
            <a:spLocks noGrp="1"/>
          </p:cNvSpPr>
          <p:nvPr>
            <p:ph sz="half" idx="2"/>
          </p:nvPr>
        </p:nvSpPr>
        <p:spPr>
          <a:xfrm>
            <a:off x="4644008" y="1556792"/>
            <a:ext cx="3810000" cy="4887492"/>
          </a:xfrm>
          <a:prstGeom prst="rect">
            <a:avLst/>
          </a:prstGeom>
        </p:spPr>
        <p:txBody>
          <a:bodyPr wrap="square">
            <a:spAutoFit/>
          </a:bodyPr>
          <a:lstStyle/>
          <a:p>
            <a:pPr algn="just"/>
            <a:r>
              <a:rPr lang="en-US" sz="1600" dirty="0" smtClean="0">
                <a:latin typeface="Tahoma" panose="020B0604030504040204" pitchFamily="34" charset="0"/>
                <a:ea typeface="Tahoma" panose="020B0604030504040204" pitchFamily="34" charset="0"/>
                <a:cs typeface="Tahoma" panose="020B0604030504040204" pitchFamily="34" charset="0"/>
              </a:rPr>
              <a:t>Regulation</a:t>
            </a:r>
            <a:r>
              <a:rPr lang="el-GR" sz="1600" dirty="0" smtClean="0">
                <a:latin typeface="Tahoma" panose="020B0604030504040204" pitchFamily="34" charset="0"/>
                <a:ea typeface="Tahoma" panose="020B0604030504040204" pitchFamily="34" charset="0"/>
                <a:cs typeface="Tahoma" panose="020B0604030504040204" pitchFamily="34" charset="0"/>
              </a:rPr>
              <a:t> </a:t>
            </a:r>
            <a:r>
              <a:rPr lang="en-US" sz="1600" dirty="0" smtClean="0">
                <a:latin typeface="Tahoma" panose="020B0604030504040204" pitchFamily="34" charset="0"/>
                <a:ea typeface="Tahoma" panose="020B0604030504040204" pitchFamily="34" charset="0"/>
                <a:cs typeface="Tahoma" panose="020B0604030504040204" pitchFamily="34" charset="0"/>
              </a:rPr>
              <a:t>(EU) </a:t>
            </a:r>
            <a:r>
              <a:rPr lang="el-GR" sz="1600" dirty="0" smtClean="0">
                <a:latin typeface="Tahoma" panose="020B0604030504040204" pitchFamily="34" charset="0"/>
                <a:ea typeface="Tahoma" panose="020B0604030504040204" pitchFamily="34" charset="0"/>
                <a:cs typeface="Tahoma" panose="020B0604030504040204" pitchFamily="34" charset="0"/>
              </a:rPr>
              <a:t>1303/2013</a:t>
            </a:r>
            <a:r>
              <a:rPr lang="en-US" sz="1600" dirty="0" smtClean="0">
                <a:latin typeface="Tahoma" panose="020B0604030504040204" pitchFamily="34" charset="0"/>
                <a:ea typeface="Tahoma" panose="020B0604030504040204" pitchFamily="34" charset="0"/>
                <a:cs typeface="Tahoma" panose="020B0604030504040204" pitchFamily="34" charset="0"/>
              </a:rPr>
              <a:t>,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Article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125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Functions of the Managing Authority</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l-GR"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Regulation</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(EU)</a:t>
            </a:r>
            <a:r>
              <a:rPr lang="el-GR" sz="1600" dirty="0" smtClean="0">
                <a:latin typeface="Tahoma" panose="020B0604030504040204" pitchFamily="34" charset="0"/>
                <a:ea typeface="Tahoma" panose="020B0604030504040204" pitchFamily="34" charset="0"/>
                <a:cs typeface="Tahoma" panose="020B0604030504040204" pitchFamily="34" charset="0"/>
              </a:rPr>
              <a:t> 1299/2013,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Article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23 </a:t>
            </a:r>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Functions of the Managing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Authority</a:t>
            </a:r>
          </a:p>
          <a:p>
            <a:pPr algn="just"/>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Regulation </a:t>
            </a:r>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(EU)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447/2014 (for IPA countries)</a:t>
            </a:r>
          </a:p>
          <a:p>
            <a:pPr algn="just"/>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Regulation (EU) 481/2014, specific rules on eligibility of expenditure for cooperation programmes</a:t>
            </a:r>
            <a:endPar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r>
              <a:rPr lang="en-US"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European Commission Guidance for Member States on Management Verifications</a:t>
            </a:r>
            <a:r>
              <a:rPr lang="el-GR"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(EGESIF_14_12_final - 17/9/2015)</a:t>
            </a:r>
          </a:p>
          <a:p>
            <a:pPr algn="just"/>
            <a:r>
              <a:rPr lang="en-US"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Project Implementation Manual</a:t>
            </a:r>
            <a:r>
              <a:rPr lang="el-GR"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endParaRPr lang="el-GR" sz="1800" dirty="0">
              <a:solidFill>
                <a:srgbClr val="000000"/>
              </a:solidFill>
              <a:latin typeface="Times New Roman"/>
            </a:endParaRPr>
          </a:p>
        </p:txBody>
      </p:sp>
      <p:sp>
        <p:nvSpPr>
          <p:cNvPr id="14" name="AutoShape 7" descr="Image result for guidelin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03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533922"/>
            <a:ext cx="2736304" cy="267603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81744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64704"/>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(2/8)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5</a:t>
            </a:fld>
            <a:endParaRPr lang="en-US" sz="1000" dirty="0">
              <a:solidFill>
                <a:srgbClr val="000000"/>
              </a:solidFill>
            </a:endParaRPr>
          </a:p>
        </p:txBody>
      </p:sp>
      <p:sp>
        <p:nvSpPr>
          <p:cNvPr id="8" name="AutoShape 2" descr="Image result for guideli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4" descr="Image result for guidelin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8" name="Θέση περιεχομένου 12"/>
          <p:cNvSpPr>
            <a:spLocks noGrp="1"/>
          </p:cNvSpPr>
          <p:nvPr>
            <p:ph sz="half" idx="2"/>
          </p:nvPr>
        </p:nvSpPr>
        <p:spPr>
          <a:xfrm>
            <a:off x="4862092" y="1772816"/>
            <a:ext cx="3824707" cy="2529923"/>
          </a:xfrm>
          <a:prstGeom prst="rect">
            <a:avLst/>
          </a:prstGeom>
        </p:spPr>
        <p:txBody>
          <a:bodyPr wrap="square">
            <a:spAutoFit/>
          </a:bodyPr>
          <a:lstStyle/>
          <a:p>
            <a:r>
              <a:rPr lang="el-GR" sz="1800" dirty="0">
                <a:latin typeface="Tahoma" panose="020B0604030504040204" pitchFamily="34" charset="0"/>
                <a:ea typeface="Tahoma" panose="020B0604030504040204" pitchFamily="34" charset="0"/>
                <a:cs typeface="Tahoma" panose="020B0604030504040204" pitchFamily="34" charset="0"/>
              </a:rPr>
              <a:t>1. </a:t>
            </a:r>
            <a:r>
              <a:rPr lang="en-US" sz="1800" dirty="0" smtClean="0">
                <a:latin typeface="Tahoma" panose="020B0604030504040204" pitchFamily="34" charset="0"/>
                <a:ea typeface="Tahoma" panose="020B0604030504040204" pitchFamily="34" charset="0"/>
                <a:cs typeface="Tahoma" panose="020B0604030504040204" pitchFamily="34" charset="0"/>
              </a:rPr>
              <a:t>Centralized System - </a:t>
            </a:r>
            <a:r>
              <a:rPr lang="en-US" sz="1800" i="1" dirty="0" smtClean="0">
                <a:latin typeface="Tahoma" panose="020B0604030504040204" pitchFamily="34" charset="0"/>
                <a:ea typeface="Tahoma" panose="020B0604030504040204" pitchFamily="34" charset="0"/>
                <a:cs typeface="Tahoma" panose="020B0604030504040204" pitchFamily="34" charset="0"/>
              </a:rPr>
              <a:t>Public </a:t>
            </a:r>
            <a:r>
              <a:rPr lang="en-US" sz="1800" i="1" dirty="0">
                <a:latin typeface="Tahoma" panose="020B0604030504040204" pitchFamily="34" charset="0"/>
                <a:ea typeface="Tahoma" panose="020B0604030504040204" pitchFamily="34" charset="0"/>
                <a:cs typeface="Tahoma" panose="020B0604030504040204" pitchFamily="34" charset="0"/>
              </a:rPr>
              <a:t>FLC body at national or regional </a:t>
            </a:r>
            <a:r>
              <a:rPr lang="en-US" sz="1800" i="1" dirty="0" smtClean="0">
                <a:latin typeface="Tahoma" panose="020B0604030504040204" pitchFamily="34" charset="0"/>
                <a:ea typeface="Tahoma" panose="020B0604030504040204" pitchFamily="34" charset="0"/>
                <a:cs typeface="Tahoma" panose="020B0604030504040204" pitchFamily="34" charset="0"/>
              </a:rPr>
              <a:t>level</a:t>
            </a:r>
          </a:p>
          <a:p>
            <a:pPr marL="0" indent="0">
              <a:buNone/>
            </a:pPr>
            <a:endParaRPr lang="el-GR" sz="1800" i="1" dirty="0">
              <a:latin typeface="Tahoma" panose="020B0604030504040204" pitchFamily="34" charset="0"/>
              <a:ea typeface="Tahoma" panose="020B0604030504040204" pitchFamily="34" charset="0"/>
              <a:cs typeface="Tahoma" panose="020B0604030504040204" pitchFamily="34" charset="0"/>
            </a:endParaRPr>
          </a:p>
          <a:p>
            <a:r>
              <a:rPr lang="el-GR" sz="1800" dirty="0">
                <a:latin typeface="Tahoma" panose="020B0604030504040204" pitchFamily="34" charset="0"/>
                <a:ea typeface="Tahoma" panose="020B0604030504040204" pitchFamily="34" charset="0"/>
                <a:cs typeface="Tahoma" panose="020B0604030504040204" pitchFamily="34" charset="0"/>
              </a:rPr>
              <a:t>2. </a:t>
            </a:r>
            <a:r>
              <a:rPr lang="en-US" sz="1800" dirty="0" smtClean="0">
                <a:latin typeface="Tahoma" panose="020B0604030504040204" pitchFamily="34" charset="0"/>
                <a:ea typeface="Tahoma" panose="020B0604030504040204" pitchFamily="34" charset="0"/>
                <a:cs typeface="Tahoma" panose="020B0604030504040204" pitchFamily="34" charset="0"/>
              </a:rPr>
              <a:t>De-Centralized System</a:t>
            </a:r>
            <a:r>
              <a:rPr lang="en-US" sz="18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800" i="1" dirty="0" smtClean="0">
                <a:latin typeface="Tahoma" panose="020B0604030504040204" pitchFamily="34" charset="0"/>
                <a:ea typeface="Tahoma" panose="020B0604030504040204" pitchFamily="34" charset="0"/>
                <a:cs typeface="Tahoma" panose="020B0604030504040204" pitchFamily="34" charset="0"/>
              </a:rPr>
              <a:t>Private </a:t>
            </a:r>
            <a:r>
              <a:rPr lang="en-US" sz="1800" i="1" dirty="0">
                <a:latin typeface="Tahoma" panose="020B0604030504040204" pitchFamily="34" charset="0"/>
                <a:ea typeface="Tahoma" panose="020B0604030504040204" pitchFamily="34" charset="0"/>
                <a:cs typeface="Tahoma" panose="020B0604030504040204" pitchFamily="34" charset="0"/>
              </a:rPr>
              <a:t>FLC body </a:t>
            </a:r>
          </a:p>
          <a:p>
            <a:pPr algn="just"/>
            <a:endPar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el-GR" sz="1800" dirty="0">
              <a:solidFill>
                <a:srgbClr val="000000"/>
              </a:solidFill>
              <a:latin typeface="Times New Roman"/>
            </a:endParaRPr>
          </a:p>
        </p:txBody>
      </p:sp>
      <p:sp>
        <p:nvSpPr>
          <p:cNvPr id="14" name="AutoShape 7" descr="Image result for guidelin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aphicFrame>
        <p:nvGraphicFramePr>
          <p:cNvPr id="13" name="Πίνακας 12"/>
          <p:cNvGraphicFramePr>
            <a:graphicFrameLocks noGrp="1"/>
          </p:cNvGraphicFramePr>
          <p:nvPr>
            <p:extLst>
              <p:ext uri="{D42A27DB-BD31-4B8C-83A1-F6EECF244321}">
                <p14:modId xmlns:p14="http://schemas.microsoft.com/office/powerpoint/2010/main" val="2550575195"/>
              </p:ext>
            </p:extLst>
          </p:nvPr>
        </p:nvGraphicFramePr>
        <p:xfrm>
          <a:off x="1185527" y="4797152"/>
          <a:ext cx="3348373" cy="1603648"/>
        </p:xfrm>
        <a:graphic>
          <a:graphicData uri="http://schemas.openxmlformats.org/drawingml/2006/table">
            <a:tbl>
              <a:tblPr firstRow="1" firstCol="1" bandRow="1"/>
              <a:tblGrid>
                <a:gridCol w="3348373"/>
              </a:tblGrid>
              <a:tr h="534549">
                <a:tc>
                  <a:txBody>
                    <a:bodyPr/>
                    <a:lstStyle/>
                    <a:p>
                      <a:pPr algn="ctr">
                        <a:lnSpc>
                          <a:spcPct val="115000"/>
                        </a:lnSpc>
                        <a:spcAft>
                          <a:spcPts val="0"/>
                        </a:spcAft>
                      </a:pPr>
                      <a:r>
                        <a:rPr lang="en-US" sz="2200" b="1" dirty="0">
                          <a:effectLst/>
                          <a:latin typeface="Calibri"/>
                          <a:ea typeface="Calibri"/>
                          <a:cs typeface="Times New Roman"/>
                        </a:rPr>
                        <a:t>GREECE</a:t>
                      </a:r>
                      <a:endParaRPr lang="en-GB" sz="2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r h="1069099">
                <a:tc>
                  <a:txBody>
                    <a:bodyPr/>
                    <a:lstStyle/>
                    <a:p>
                      <a:pPr>
                        <a:lnSpc>
                          <a:spcPct val="115000"/>
                        </a:lnSpc>
                        <a:spcAft>
                          <a:spcPts val="0"/>
                        </a:spcAft>
                      </a:pPr>
                      <a:r>
                        <a:rPr lang="en-US" sz="2200" u="sng" dirty="0">
                          <a:effectLst/>
                          <a:latin typeface="Calibri"/>
                          <a:ea typeface="Calibri"/>
                          <a:cs typeface="Times New Roman"/>
                        </a:rPr>
                        <a:t>Decentralised System</a:t>
                      </a:r>
                      <a:endParaRPr lang="en-GB" sz="2200" u="sng" dirty="0">
                        <a:effectLst/>
                        <a:latin typeface="Calibri"/>
                        <a:ea typeface="Calibri"/>
                        <a:cs typeface="Times New Roman"/>
                      </a:endParaRPr>
                    </a:p>
                    <a:p>
                      <a:pPr>
                        <a:lnSpc>
                          <a:spcPct val="115000"/>
                        </a:lnSpc>
                        <a:spcAft>
                          <a:spcPts val="0"/>
                        </a:spcAft>
                      </a:pPr>
                      <a:r>
                        <a:rPr lang="en-US" sz="2200" dirty="0">
                          <a:effectLst/>
                          <a:latin typeface="Calibri"/>
                          <a:ea typeface="Calibri"/>
                          <a:cs typeface="Times New Roman"/>
                        </a:rPr>
                        <a:t>Register of Controllers</a:t>
                      </a:r>
                      <a:endParaRPr lang="en-GB" sz="2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bl>
          </a:graphicData>
        </a:graphic>
      </p:graphicFrame>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7699" t="5916"/>
          <a:stretch/>
        </p:blipFill>
        <p:spPr bwMode="auto">
          <a:xfrm>
            <a:off x="1159927" y="1844824"/>
            <a:ext cx="2951800" cy="249631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aphicFrame>
        <p:nvGraphicFramePr>
          <p:cNvPr id="15" name="Πίνακας 14"/>
          <p:cNvGraphicFramePr>
            <a:graphicFrameLocks noGrp="1" noChangeAspect="1"/>
          </p:cNvGraphicFramePr>
          <p:nvPr>
            <p:extLst>
              <p:ext uri="{D42A27DB-BD31-4B8C-83A1-F6EECF244321}">
                <p14:modId xmlns:p14="http://schemas.microsoft.com/office/powerpoint/2010/main" val="3152661213"/>
              </p:ext>
            </p:extLst>
          </p:nvPr>
        </p:nvGraphicFramePr>
        <p:xfrm>
          <a:off x="5086400" y="4776097"/>
          <a:ext cx="3600400" cy="1531993"/>
        </p:xfrm>
        <a:graphic>
          <a:graphicData uri="http://schemas.openxmlformats.org/drawingml/2006/table">
            <a:tbl>
              <a:tblPr firstRow="1" firstCol="1" bandRow="1"/>
              <a:tblGrid>
                <a:gridCol w="3600400"/>
              </a:tblGrid>
              <a:tr h="397883">
                <a:tc>
                  <a:txBody>
                    <a:bodyPr/>
                    <a:lstStyle/>
                    <a:p>
                      <a:pPr algn="ctr">
                        <a:lnSpc>
                          <a:spcPct val="115000"/>
                        </a:lnSpc>
                        <a:spcAft>
                          <a:spcPts val="0"/>
                        </a:spcAft>
                      </a:pPr>
                      <a:r>
                        <a:rPr lang="en-US" sz="2200" b="1" dirty="0" smtClean="0">
                          <a:effectLst/>
                          <a:latin typeface="Calibri"/>
                          <a:ea typeface="Calibri"/>
                          <a:cs typeface="Times New Roman"/>
                        </a:rPr>
                        <a:t>ALBANIA</a:t>
                      </a:r>
                      <a:endParaRPr lang="en-GB" sz="2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r h="754245">
                <a:tc>
                  <a:txBody>
                    <a:bodyPr/>
                    <a:lstStyle/>
                    <a:p>
                      <a:pPr>
                        <a:lnSpc>
                          <a:spcPct val="115000"/>
                        </a:lnSpc>
                        <a:spcAft>
                          <a:spcPts val="0"/>
                        </a:spcAft>
                      </a:pPr>
                      <a:r>
                        <a:rPr lang="en-US" sz="2200" u="sng" dirty="0" smtClean="0">
                          <a:effectLst/>
                          <a:latin typeface="Calibri"/>
                          <a:ea typeface="Calibri"/>
                          <a:cs typeface="Times New Roman"/>
                        </a:rPr>
                        <a:t>Centralised System</a:t>
                      </a:r>
                    </a:p>
                    <a:p>
                      <a:pPr>
                        <a:lnSpc>
                          <a:spcPct val="115000"/>
                        </a:lnSpc>
                        <a:spcAft>
                          <a:spcPts val="0"/>
                        </a:spcAft>
                      </a:pPr>
                      <a:r>
                        <a:rPr lang="en-US" sz="2200" u="none" dirty="0" smtClean="0">
                          <a:effectLst/>
                          <a:latin typeface="Calibri"/>
                          <a:ea typeface="Calibri"/>
                          <a:cs typeface="Times New Roman"/>
                        </a:rPr>
                        <a:t>FLC Office at the Ministry </a:t>
                      </a:r>
                      <a:r>
                        <a:rPr lang="en-US" sz="2200" u="none" dirty="0" smtClean="0">
                          <a:effectLst/>
                          <a:latin typeface="Calibri"/>
                          <a:ea typeface="Calibri"/>
                          <a:cs typeface="Times New Roman"/>
                        </a:rPr>
                        <a:t>for Europe and Foreign Affairs</a:t>
                      </a:r>
                      <a:endParaRPr lang="en-US" sz="2200" u="none"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bl>
          </a:graphicData>
        </a:graphic>
      </p:graphicFrame>
    </p:spTree>
    <p:extLst>
      <p:ext uri="{BB962C8B-B14F-4D97-AF65-F5344CB8AC3E}">
        <p14:creationId xmlns:p14="http://schemas.microsoft.com/office/powerpoint/2010/main" val="792406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(3/8)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6</a:t>
            </a:fld>
            <a:endParaRPr lang="en-US" sz="1000" dirty="0">
              <a:solidFill>
                <a:srgbClr val="000000"/>
              </a:solidFill>
            </a:endParaRPr>
          </a:p>
        </p:txBody>
      </p:sp>
      <p:sp>
        <p:nvSpPr>
          <p:cNvPr id="12" name="Ορθογώνιο 11"/>
          <p:cNvSpPr/>
          <p:nvPr/>
        </p:nvSpPr>
        <p:spPr>
          <a:xfrm>
            <a:off x="683568" y="1628801"/>
            <a:ext cx="7560840" cy="4893647"/>
          </a:xfrm>
          <a:prstGeom prst="rect">
            <a:avLst/>
          </a:prstGeom>
        </p:spPr>
        <p:txBody>
          <a:bodyPr wrap="square">
            <a:spAutoFit/>
          </a:bodyPr>
          <a:lstStyle/>
          <a:p>
            <a:r>
              <a:rPr lang="en-US"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According to Article </a:t>
            </a:r>
            <a:r>
              <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rPr>
              <a:t>125 </a:t>
            </a:r>
            <a:r>
              <a:rPr lang="en-US"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of </a:t>
            </a:r>
            <a:r>
              <a:rPr lang="en-US" sz="2200" dirty="0" smtClean="0">
                <a:latin typeface="Tahoma" panose="020B0604030504040204" pitchFamily="34" charset="0"/>
                <a:ea typeface="Tahoma" panose="020B0604030504040204" pitchFamily="34" charset="0"/>
                <a:cs typeface="Tahoma" panose="020B0604030504040204" pitchFamily="34" charset="0"/>
              </a:rPr>
              <a:t>Regulation</a:t>
            </a:r>
            <a:r>
              <a:rPr lang="el-GR"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(EU) </a:t>
            </a:r>
            <a:r>
              <a:rPr lang="el-GR" sz="2200" dirty="0" smtClean="0">
                <a:latin typeface="Tahoma" panose="020B0604030504040204" pitchFamily="34" charset="0"/>
                <a:ea typeface="Tahoma" panose="020B0604030504040204" pitchFamily="34" charset="0"/>
                <a:cs typeface="Tahoma" panose="020B0604030504040204" pitchFamily="34" charset="0"/>
              </a:rPr>
              <a:t>1303/2013 </a:t>
            </a:r>
            <a:endParaRPr lang="el-GR" sz="2200" dirty="0">
              <a:latin typeface="Tahoma" panose="020B0604030504040204" pitchFamily="34" charset="0"/>
              <a:ea typeface="Tahoma" panose="020B0604030504040204" pitchFamily="34" charset="0"/>
              <a:cs typeface="Tahoma" panose="020B0604030504040204" pitchFamily="34" charset="0"/>
            </a:endParaRPr>
          </a:p>
          <a:p>
            <a:r>
              <a:rPr lang="en-US" sz="2200" u="sng" dirty="0" smtClean="0">
                <a:latin typeface="Tahoma" panose="020B0604030504040204" pitchFamily="34" charset="0"/>
                <a:ea typeface="Tahoma" panose="020B0604030504040204" pitchFamily="34" charset="0"/>
                <a:cs typeface="Tahoma" panose="020B0604030504040204" pitchFamily="34" charset="0"/>
              </a:rPr>
              <a:t>The Managing Authority must:</a:t>
            </a:r>
          </a:p>
          <a:p>
            <a:endParaRPr lang="el-GR" sz="2200" u="sng" dirty="0" smtClean="0">
              <a:latin typeface="Tahoma" panose="020B0604030504040204" pitchFamily="34" charset="0"/>
              <a:ea typeface="Tahoma" panose="020B0604030504040204" pitchFamily="34" charset="0"/>
              <a:cs typeface="Tahoma" panose="020B0604030504040204" pitchFamily="34" charset="0"/>
            </a:endParaRPr>
          </a:p>
          <a:p>
            <a:pPr marL="457200" indent="-457200">
              <a:buAutoNum type="alphaLcParenBoth"/>
            </a:pPr>
            <a:r>
              <a:rPr lang="en-GB" sz="2200" dirty="0" smtClean="0"/>
              <a:t>verify that:</a:t>
            </a:r>
          </a:p>
          <a:p>
            <a:pPr marL="914400" lvl="1" indent="-457200">
              <a:buFont typeface="Courier New" panose="02070309020205020404" pitchFamily="49" charset="0"/>
              <a:buChar char="o"/>
            </a:pPr>
            <a:r>
              <a:rPr lang="en-GB" sz="1800" dirty="0" smtClean="0"/>
              <a:t>the </a:t>
            </a:r>
            <a:r>
              <a:rPr lang="en-GB" sz="1800" dirty="0"/>
              <a:t>co-financed products and services have been delivered </a:t>
            </a:r>
            <a:endParaRPr lang="en-GB" sz="1800" dirty="0" smtClean="0"/>
          </a:p>
          <a:p>
            <a:pPr marL="914400" lvl="1" indent="-457200">
              <a:buFont typeface="Courier New" panose="02070309020205020404" pitchFamily="49" charset="0"/>
              <a:buChar char="o"/>
            </a:pPr>
            <a:r>
              <a:rPr lang="en-GB" sz="1800" dirty="0" smtClean="0"/>
              <a:t>that </a:t>
            </a:r>
            <a:r>
              <a:rPr lang="en-GB" sz="1800" dirty="0"/>
              <a:t>expenditure declared by the beneficiaries has been paid </a:t>
            </a:r>
            <a:r>
              <a:rPr lang="en-GB" sz="1800" dirty="0" smtClean="0"/>
              <a:t>and</a:t>
            </a:r>
          </a:p>
          <a:p>
            <a:pPr marL="914400" lvl="1" indent="-457200">
              <a:buFont typeface="Courier New" panose="02070309020205020404" pitchFamily="49" charset="0"/>
              <a:buChar char="o"/>
            </a:pPr>
            <a:r>
              <a:rPr lang="en-GB" sz="1800" dirty="0" smtClean="0"/>
              <a:t>that </a:t>
            </a:r>
            <a:r>
              <a:rPr lang="en-GB" sz="1800" dirty="0"/>
              <a:t>it complies with applicable law, the operational programme </a:t>
            </a:r>
            <a:r>
              <a:rPr lang="en-GB" sz="1800" dirty="0" smtClean="0"/>
              <a:t>and </a:t>
            </a:r>
            <a:r>
              <a:rPr lang="en-GB" sz="1800" dirty="0"/>
              <a:t>the conditions for support of the operation</a:t>
            </a:r>
            <a:r>
              <a:rPr lang="en-GB" sz="1800" dirty="0" smtClean="0"/>
              <a:t>;</a:t>
            </a:r>
          </a:p>
          <a:p>
            <a:pPr lvl="1"/>
            <a:endParaRPr lang="el-GR" sz="18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r>
              <a:rPr lang="el-GR" sz="2200" dirty="0" smtClean="0"/>
              <a:t>(</a:t>
            </a:r>
            <a:r>
              <a:rPr lang="en-US" sz="2200" dirty="0" smtClean="0"/>
              <a:t>b</a:t>
            </a:r>
            <a:r>
              <a:rPr lang="el-GR" sz="2200" dirty="0" smtClean="0"/>
              <a:t>) </a:t>
            </a:r>
            <a:r>
              <a:rPr lang="en-GB" sz="2200" dirty="0" smtClean="0"/>
              <a:t>ensure that:</a:t>
            </a:r>
          </a:p>
          <a:p>
            <a:pPr marL="342900" indent="-342900">
              <a:buFont typeface="Courier New" panose="02070309020205020404" pitchFamily="49" charset="0"/>
              <a:buChar char="o"/>
            </a:pPr>
            <a:r>
              <a:rPr lang="en-GB" sz="1800" dirty="0" smtClean="0"/>
              <a:t>beneficiaries </a:t>
            </a:r>
            <a:r>
              <a:rPr lang="en-GB" sz="1800" dirty="0"/>
              <a:t>involved in the implementation of operations reimbursed on the basis of eligible costs actually </a:t>
            </a:r>
            <a:r>
              <a:rPr lang="en-GB" sz="1800" dirty="0" smtClean="0"/>
              <a:t>incurred, </a:t>
            </a:r>
            <a:r>
              <a:rPr lang="en-GB" sz="1800" dirty="0"/>
              <a:t>maintain either a separate accounting system or an adequate accounting code for all </a:t>
            </a:r>
            <a:r>
              <a:rPr lang="en-GB" sz="1800" dirty="0" smtClean="0"/>
              <a:t>transactions relating to the operation</a:t>
            </a:r>
            <a:endParaRPr lang="el-GR" sz="1800" dirty="0">
              <a:latin typeface="Tahoma" panose="020B0604030504040204" pitchFamily="34" charset="0"/>
              <a:ea typeface="Tahoma" panose="020B0604030504040204" pitchFamily="34" charset="0"/>
              <a:cs typeface="Tahoma" panose="020B0604030504040204" pitchFamily="34" charset="0"/>
            </a:endParaRPr>
          </a:p>
          <a:p>
            <a:endParaRPr lang="el-GR" sz="2200" dirty="0">
              <a:solidFill>
                <a:srgbClr val="000000"/>
              </a:solidFill>
              <a:latin typeface="Times New Roman"/>
            </a:endParaRPr>
          </a:p>
        </p:txBody>
      </p:sp>
    </p:spTree>
    <p:extLst>
      <p:ext uri="{BB962C8B-B14F-4D97-AF65-F5344CB8AC3E}">
        <p14:creationId xmlns:p14="http://schemas.microsoft.com/office/powerpoint/2010/main" val="1114980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(4/8)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7</a:t>
            </a:fld>
            <a:endParaRPr lang="en-US" sz="1000" dirty="0">
              <a:solidFill>
                <a:srgbClr val="000000"/>
              </a:solidFill>
            </a:endParaRPr>
          </a:p>
        </p:txBody>
      </p:sp>
      <p:sp>
        <p:nvSpPr>
          <p:cNvPr id="10" name="Ορθογώνιο 9"/>
          <p:cNvSpPr/>
          <p:nvPr/>
        </p:nvSpPr>
        <p:spPr>
          <a:xfrm>
            <a:off x="683568" y="1638109"/>
            <a:ext cx="8003232" cy="5219891"/>
          </a:xfrm>
          <a:prstGeom prst="rect">
            <a:avLst/>
          </a:prstGeom>
        </p:spPr>
        <p:txBody>
          <a:bodyPr wrap="square">
            <a:spAutoFit/>
          </a:bodyPr>
          <a:lstStyle/>
          <a:p>
            <a:pPr>
              <a:lnSpc>
                <a:spcPct val="140000"/>
              </a:lnSpc>
            </a:pPr>
            <a:r>
              <a:rPr lang="en-GB" sz="1800" b="1" dirty="0">
                <a:solidFill>
                  <a:srgbClr val="002060"/>
                </a:solidFill>
              </a:rPr>
              <a:t>The verifications should cover in particular: </a:t>
            </a:r>
          </a:p>
          <a:p>
            <a:pPr marL="342900" indent="-342900" algn="just">
              <a:lnSpc>
                <a:spcPct val="140000"/>
              </a:lnSpc>
              <a:buFont typeface="Wingdings" panose="05000000000000000000" pitchFamily="2" charset="2"/>
              <a:buChar char="ü"/>
            </a:pPr>
            <a:r>
              <a:rPr lang="en-GB" sz="1800" dirty="0" smtClean="0"/>
              <a:t>That </a:t>
            </a:r>
            <a:r>
              <a:rPr lang="en-GB" sz="1800" dirty="0"/>
              <a:t>expenditure relates to the eligible period and has been paid; </a:t>
            </a:r>
          </a:p>
          <a:p>
            <a:pPr marL="285750" indent="-285750" algn="just">
              <a:lnSpc>
                <a:spcPct val="140000"/>
              </a:lnSpc>
              <a:buFont typeface="Wingdings" panose="05000000000000000000" pitchFamily="2" charset="2"/>
              <a:buChar char="ü"/>
            </a:pPr>
            <a:r>
              <a:rPr lang="en-GB" sz="1800" dirty="0" smtClean="0"/>
              <a:t>That </a:t>
            </a:r>
            <a:r>
              <a:rPr lang="en-GB" sz="1800" dirty="0"/>
              <a:t>the expenditure relates to an approved operation; </a:t>
            </a:r>
          </a:p>
          <a:p>
            <a:pPr marL="285750" indent="-285750" algn="just">
              <a:lnSpc>
                <a:spcPct val="140000"/>
              </a:lnSpc>
              <a:buFont typeface="Wingdings" panose="05000000000000000000" pitchFamily="2" charset="2"/>
              <a:buChar char="ü"/>
            </a:pPr>
            <a:r>
              <a:rPr lang="en-GB" sz="1800" dirty="0" smtClean="0"/>
              <a:t>Compliance </a:t>
            </a:r>
            <a:r>
              <a:rPr lang="en-GB" sz="1800" dirty="0"/>
              <a:t>with </a:t>
            </a:r>
            <a:r>
              <a:rPr lang="en-GB" sz="1800" dirty="0" smtClean="0"/>
              <a:t>National </a:t>
            </a:r>
            <a:r>
              <a:rPr lang="en-GB" sz="1800" dirty="0"/>
              <a:t>and Union eligibility </a:t>
            </a:r>
            <a:r>
              <a:rPr lang="en-GB" sz="1800" dirty="0" smtClean="0"/>
              <a:t>and procurement rules; </a:t>
            </a:r>
            <a:endParaRPr lang="en-GB" sz="1800" dirty="0"/>
          </a:p>
          <a:p>
            <a:pPr marL="285750" indent="-285750" algn="just">
              <a:lnSpc>
                <a:spcPct val="140000"/>
              </a:lnSpc>
              <a:buFont typeface="Wingdings" panose="05000000000000000000" pitchFamily="2" charset="2"/>
              <a:buChar char="ü"/>
            </a:pPr>
            <a:r>
              <a:rPr lang="en-GB" sz="1800" dirty="0" smtClean="0"/>
              <a:t>Adequacy </a:t>
            </a:r>
            <a:r>
              <a:rPr lang="en-GB" sz="1800" dirty="0"/>
              <a:t>of supporting documents and existence of an adequate audit trail; </a:t>
            </a:r>
          </a:p>
          <a:p>
            <a:pPr marL="285750" indent="-285750" algn="just">
              <a:lnSpc>
                <a:spcPct val="140000"/>
              </a:lnSpc>
              <a:buFont typeface="Wingdings" panose="05000000000000000000" pitchFamily="2" charset="2"/>
              <a:buChar char="ü"/>
            </a:pPr>
            <a:r>
              <a:rPr lang="en-GB" sz="1800" dirty="0" smtClean="0"/>
              <a:t>Compliance </a:t>
            </a:r>
            <a:r>
              <a:rPr lang="en-GB" sz="1800" dirty="0"/>
              <a:t>with State aid rules, sustainable development, equal opportunity and non-discrimination requirements; </a:t>
            </a:r>
            <a:endParaRPr lang="en-GB" sz="1800" dirty="0" smtClean="0"/>
          </a:p>
          <a:p>
            <a:pPr marL="285750" indent="-285750" algn="just">
              <a:lnSpc>
                <a:spcPct val="140000"/>
              </a:lnSpc>
              <a:buFont typeface="Wingdings" panose="05000000000000000000" pitchFamily="2" charset="2"/>
              <a:buChar char="ü"/>
            </a:pPr>
            <a:r>
              <a:rPr lang="en-GB" sz="1800" dirty="0" smtClean="0"/>
              <a:t>The </a:t>
            </a:r>
            <a:r>
              <a:rPr lang="en-GB" sz="1800" dirty="0"/>
              <a:t>respect of EU and National rules on publicity; </a:t>
            </a:r>
          </a:p>
          <a:p>
            <a:pPr marL="285750" indent="-285750" algn="just">
              <a:lnSpc>
                <a:spcPct val="140000"/>
              </a:lnSpc>
              <a:buFont typeface="Wingdings" panose="05000000000000000000" pitchFamily="2" charset="2"/>
              <a:buChar char="ü"/>
            </a:pPr>
            <a:r>
              <a:rPr lang="en-GB" sz="1800" dirty="0"/>
              <a:t>Physical progress of the operation measured by common and Programme specific output and, where applicable, result indicators; </a:t>
            </a:r>
          </a:p>
          <a:p>
            <a:pPr marL="285750" indent="-285750" algn="just">
              <a:lnSpc>
                <a:spcPct val="140000"/>
              </a:lnSpc>
              <a:buFont typeface="Wingdings" panose="05000000000000000000" pitchFamily="2" charset="2"/>
              <a:buChar char="ü"/>
            </a:pPr>
            <a:endParaRPr lang="en-GB" sz="1800" dirty="0"/>
          </a:p>
          <a:p>
            <a:pPr algn="just">
              <a:lnSpc>
                <a:spcPct val="140000"/>
              </a:lnSpc>
            </a:pPr>
            <a:r>
              <a:rPr lang="en-GB" sz="2200" dirty="0" smtClean="0"/>
              <a:t> </a:t>
            </a:r>
            <a:endParaRPr lang="en-GB" sz="2200" dirty="0"/>
          </a:p>
        </p:txBody>
      </p:sp>
    </p:spTree>
    <p:extLst>
      <p:ext uri="{BB962C8B-B14F-4D97-AF65-F5344CB8AC3E}">
        <p14:creationId xmlns:p14="http://schemas.microsoft.com/office/powerpoint/2010/main" val="2458668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683568" y="980728"/>
            <a:ext cx="7772400" cy="1143000"/>
          </a:xfrm>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(5/8)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8</a:t>
            </a:fld>
            <a:endParaRPr lang="en-US" sz="1000" dirty="0">
              <a:solidFill>
                <a:srgbClr val="000000"/>
              </a:solidFill>
            </a:endParaRPr>
          </a:p>
        </p:txBody>
      </p:sp>
      <p:sp>
        <p:nvSpPr>
          <p:cNvPr id="9" name="Ορθογώνιο 8"/>
          <p:cNvSpPr/>
          <p:nvPr/>
        </p:nvSpPr>
        <p:spPr>
          <a:xfrm>
            <a:off x="683568" y="2276872"/>
            <a:ext cx="8003232" cy="2769989"/>
          </a:xfrm>
          <a:prstGeom prst="rect">
            <a:avLst/>
          </a:prstGeom>
        </p:spPr>
        <p:txBody>
          <a:bodyPr wrap="square">
            <a:spAutoFit/>
          </a:bodyPr>
          <a:lstStyle/>
          <a:p>
            <a:r>
              <a:rPr lang="en-US" sz="2200" dirty="0">
                <a:solidFill>
                  <a:srgbClr val="000000"/>
                </a:solidFill>
                <a:latin typeface="Tahoma" panose="020B0604030504040204" pitchFamily="34" charset="0"/>
                <a:ea typeface="Tahoma" panose="020B0604030504040204" pitchFamily="34" charset="0"/>
                <a:cs typeface="Tahoma" panose="020B0604030504040204" pitchFamily="34" charset="0"/>
              </a:rPr>
              <a:t>According to Article </a:t>
            </a:r>
            <a:r>
              <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rPr>
              <a:t>125 </a:t>
            </a:r>
            <a:r>
              <a:rPr lang="en-US" sz="2200" dirty="0">
                <a:solidFill>
                  <a:srgbClr val="000000"/>
                </a:solidFill>
                <a:latin typeface="Tahoma" panose="020B0604030504040204" pitchFamily="34" charset="0"/>
                <a:ea typeface="Tahoma" panose="020B0604030504040204" pitchFamily="34" charset="0"/>
                <a:cs typeface="Tahoma" panose="020B0604030504040204" pitchFamily="34" charset="0"/>
              </a:rPr>
              <a:t>of </a:t>
            </a:r>
            <a:r>
              <a:rPr lang="en-US" sz="2200" dirty="0">
                <a:latin typeface="Tahoma" panose="020B0604030504040204" pitchFamily="34" charset="0"/>
                <a:ea typeface="Tahoma" panose="020B0604030504040204" pitchFamily="34" charset="0"/>
                <a:cs typeface="Tahoma" panose="020B0604030504040204" pitchFamily="34" charset="0"/>
              </a:rPr>
              <a:t>Regulation</a:t>
            </a:r>
            <a:r>
              <a:rPr lang="el-GR" sz="2200" dirty="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(EU) </a:t>
            </a:r>
            <a:r>
              <a:rPr lang="el-GR" sz="2200" dirty="0">
                <a:latin typeface="Tahoma" panose="020B0604030504040204" pitchFamily="34" charset="0"/>
                <a:ea typeface="Tahoma" panose="020B0604030504040204" pitchFamily="34" charset="0"/>
                <a:cs typeface="Tahoma" panose="020B0604030504040204" pitchFamily="34" charset="0"/>
              </a:rPr>
              <a:t>1303/2013 </a:t>
            </a:r>
          </a:p>
          <a:p>
            <a:endParaRPr lang="en-GB" sz="2200" dirty="0"/>
          </a:p>
          <a:p>
            <a:r>
              <a:rPr lang="en-GB" sz="2200" dirty="0">
                <a:solidFill>
                  <a:srgbClr val="000000"/>
                </a:solidFill>
                <a:latin typeface="Tahoma" panose="020B0604030504040204" pitchFamily="34" charset="0"/>
                <a:ea typeface="Tahoma" panose="020B0604030504040204" pitchFamily="34" charset="0"/>
                <a:cs typeface="Tahoma" panose="020B0604030504040204" pitchFamily="34" charset="0"/>
              </a:rPr>
              <a:t>Verifications shall include the following procedures:</a:t>
            </a:r>
          </a:p>
          <a:p>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lphaLcPeriod"/>
            </a:pPr>
            <a:r>
              <a:rPr lang="en-GB" sz="2200" b="1" dirty="0">
                <a:solidFill>
                  <a:srgbClr val="0F4F8F"/>
                </a:solidFill>
                <a:latin typeface="Tahoma" panose="020B0604030504040204" pitchFamily="34" charset="0"/>
                <a:ea typeface="Tahoma" panose="020B0604030504040204" pitchFamily="34" charset="0"/>
                <a:cs typeface="Tahoma" panose="020B0604030504040204" pitchFamily="34" charset="0"/>
              </a:rPr>
              <a:t>administrative</a:t>
            </a:r>
            <a:r>
              <a:rPr lang="en-GB" sz="2200" dirty="0">
                <a:solidFill>
                  <a:srgbClr val="000000"/>
                </a:solidFill>
                <a:latin typeface="Tahoma" panose="020B0604030504040204" pitchFamily="34" charset="0"/>
                <a:ea typeface="Tahoma" panose="020B0604030504040204" pitchFamily="34" charset="0"/>
                <a:cs typeface="Tahoma" panose="020B0604030504040204" pitchFamily="34" charset="0"/>
              </a:rPr>
              <a:t> verifications of </a:t>
            </a:r>
            <a:r>
              <a:rPr lang="en-GB"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operations</a:t>
            </a:r>
            <a:endParaRPr lang="en-GB"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lphaLcPeriod"/>
            </a:pPr>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lphaLcPeriod"/>
            </a:pPr>
            <a:r>
              <a:rPr lang="en-GB" sz="2200" b="1" dirty="0">
                <a:solidFill>
                  <a:srgbClr val="0F4F8F"/>
                </a:solidFill>
                <a:latin typeface="Tahoma" panose="020B0604030504040204" pitchFamily="34" charset="0"/>
                <a:ea typeface="Tahoma" panose="020B0604030504040204" pitchFamily="34" charset="0"/>
                <a:cs typeface="Tahoma" panose="020B0604030504040204" pitchFamily="34" charset="0"/>
              </a:rPr>
              <a:t>on-the-spot</a:t>
            </a:r>
            <a:r>
              <a:rPr lang="en-GB" sz="2200" dirty="0">
                <a:solidFill>
                  <a:srgbClr val="000000"/>
                </a:solidFill>
                <a:latin typeface="Tahoma" panose="020B0604030504040204" pitchFamily="34" charset="0"/>
                <a:ea typeface="Tahoma" panose="020B0604030504040204" pitchFamily="34" charset="0"/>
                <a:cs typeface="Tahoma" panose="020B0604030504040204" pitchFamily="34" charset="0"/>
              </a:rPr>
              <a:t> verifications of operations</a:t>
            </a:r>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endParaRPr lang="el-GR" sz="2000" dirty="0">
              <a:solidFill>
                <a:srgbClr val="000000"/>
              </a:solidFill>
              <a:latin typeface="Times New Roman"/>
            </a:endParaRPr>
          </a:p>
        </p:txBody>
      </p:sp>
    </p:spTree>
    <p:extLst>
      <p:ext uri="{BB962C8B-B14F-4D97-AF65-F5344CB8AC3E}">
        <p14:creationId xmlns:p14="http://schemas.microsoft.com/office/powerpoint/2010/main" val="30669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(6/8)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9</a:t>
            </a:fld>
            <a:endParaRPr lang="en-US" sz="1000" dirty="0">
              <a:solidFill>
                <a:srgbClr val="000000"/>
              </a:solidFill>
            </a:endParaRPr>
          </a:p>
        </p:txBody>
      </p:sp>
      <p:sp>
        <p:nvSpPr>
          <p:cNvPr id="10" name="Ορθογώνιο 9"/>
          <p:cNvSpPr/>
          <p:nvPr/>
        </p:nvSpPr>
        <p:spPr>
          <a:xfrm>
            <a:off x="2699792" y="1716861"/>
            <a:ext cx="5853879" cy="4124206"/>
          </a:xfrm>
          <a:prstGeom prst="rect">
            <a:avLst/>
          </a:prstGeom>
        </p:spPr>
        <p:txBody>
          <a:bodyPr wrap="square">
            <a:spAutoFit/>
          </a:bodyPr>
          <a:lstStyle/>
          <a:p>
            <a:r>
              <a:rPr lang="en-US" sz="2000" u="sng" dirty="0">
                <a:latin typeface="Tahoma" panose="020B0604030504040204" pitchFamily="34" charset="0"/>
                <a:ea typeface="Tahoma" panose="020B0604030504040204" pitchFamily="34" charset="0"/>
                <a:cs typeface="Tahoma" panose="020B0604030504040204" pitchFamily="34" charset="0"/>
              </a:rPr>
              <a:t>Administrative verifications during project implementation</a:t>
            </a:r>
            <a:endParaRPr lang="el-GR" sz="2000" u="sng" dirty="0">
              <a:latin typeface="Tahoma" panose="020B0604030504040204" pitchFamily="34" charset="0"/>
              <a:ea typeface="Tahoma" panose="020B0604030504040204" pitchFamily="34" charset="0"/>
              <a:cs typeface="Tahoma" panose="020B0604030504040204" pitchFamily="34" charset="0"/>
            </a:endParaRPr>
          </a:p>
          <a:p>
            <a:endParaRPr lang="el-GR" dirty="0">
              <a:latin typeface="Tahoma" panose="020B0604030504040204" pitchFamily="34" charset="0"/>
              <a:ea typeface="Tahoma" panose="020B0604030504040204" pitchFamily="34" charset="0"/>
              <a:cs typeface="Tahoma" panose="020B0604030504040204" pitchFamily="34" charset="0"/>
            </a:endParaRPr>
          </a:p>
          <a:p>
            <a:pPr algn="just"/>
            <a:r>
              <a:rPr lang="en-GB" sz="1800" dirty="0"/>
              <a:t>All applications for reimbursement by beneficiaries, whether intermediate or final, shall be subject to </a:t>
            </a:r>
            <a:r>
              <a:rPr lang="en-GB" sz="1800" i="1" dirty="0"/>
              <a:t>administrative verifications </a:t>
            </a:r>
            <a:r>
              <a:rPr lang="en-GB" sz="1800" dirty="0"/>
              <a:t>based on an examination of the claim and relevant supporting documentation such as </a:t>
            </a:r>
            <a:r>
              <a:rPr lang="en-GB" sz="1800" dirty="0" smtClean="0"/>
              <a:t>:</a:t>
            </a:r>
          </a:p>
          <a:p>
            <a:pPr algn="just"/>
            <a:endParaRPr lang="en-GB" sz="1800" dirty="0">
              <a:latin typeface="Tahoma" panose="020B0604030504040204" pitchFamily="34" charset="0"/>
              <a:ea typeface="Tahoma" panose="020B0604030504040204" pitchFamily="34" charset="0"/>
              <a:cs typeface="Tahoma" panose="020B0604030504040204" pitchFamily="34" charset="0"/>
            </a:endParaRPr>
          </a:p>
          <a:p>
            <a:pPr algn="just"/>
            <a:endParaRPr lang="en-GB" sz="1800" dirty="0" smtClean="0"/>
          </a:p>
          <a:p>
            <a:pPr algn="just"/>
            <a:endParaRPr lang="en-GB" sz="1800" dirty="0" smtClean="0"/>
          </a:p>
          <a:p>
            <a:pPr algn="just"/>
            <a:endParaRPr lang="en-GB" sz="1800" dirty="0"/>
          </a:p>
          <a:p>
            <a:pPr algn="just"/>
            <a:endParaRPr lang="en-GB" sz="1800" dirty="0"/>
          </a:p>
          <a:p>
            <a:pPr algn="just"/>
            <a:endParaRPr lang="el-GR" sz="1800" dirty="0">
              <a:latin typeface="Tahoma" panose="020B0604030504040204" pitchFamily="34" charset="0"/>
              <a:ea typeface="Tahoma" panose="020B0604030504040204" pitchFamily="34" charset="0"/>
              <a:cs typeface="Tahoma" panose="020B0604030504040204" pitchFamily="34"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4717212"/>
            <a:ext cx="4158456" cy="936104"/>
          </a:xfrm>
          <a:prstGeom prst="rect">
            <a:avLst/>
          </a:prstGeom>
          <a:ln>
            <a:headEnd/>
            <a:tailEnd/>
          </a:ln>
        </p:spPr>
        <p:style>
          <a:lnRef idx="2">
            <a:schemeClr val="accent1"/>
          </a:lnRef>
          <a:fillRef idx="1">
            <a:schemeClr val="lt1"/>
          </a:fillRef>
          <a:effectRef idx="0">
            <a:schemeClr val="accent1"/>
          </a:effectRef>
          <a:fontRef idx="minor">
            <a:schemeClr val="dk1"/>
          </a:fontRef>
        </p:style>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2" y="2633135"/>
            <a:ext cx="2693260" cy="3020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5472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5437</TotalTime>
  <Words>1630</Words>
  <Application>Microsoft Office PowerPoint</Application>
  <PresentationFormat>Προβολή στην οθόνη (4:3)</PresentationFormat>
  <Paragraphs>269</Paragraphs>
  <Slides>27</Slides>
  <Notes>1</Notes>
  <HiddenSlides>0</HiddenSlides>
  <MMClips>0</MMClips>
  <ScaleCrop>false</ScaleCrop>
  <HeadingPairs>
    <vt:vector size="4" baseType="variant">
      <vt:variant>
        <vt:lpstr>Θέμα</vt:lpstr>
      </vt:variant>
      <vt:variant>
        <vt:i4>2</vt:i4>
      </vt:variant>
      <vt:variant>
        <vt:lpstr>Τίτλοι διαφανειών</vt:lpstr>
      </vt:variant>
      <vt:variant>
        <vt:i4>27</vt:i4>
      </vt:variant>
    </vt:vector>
  </HeadingPairs>
  <TitlesOfParts>
    <vt:vector size="29" baseType="lpstr">
      <vt:lpstr>Blank Presentation</vt:lpstr>
      <vt:lpstr>1_Blank Presentation</vt:lpstr>
      <vt:lpstr>Παρουσίαση του PowerPoint</vt:lpstr>
      <vt:lpstr>Παρουσίαση του PowerPoint</vt:lpstr>
      <vt:lpstr> </vt:lpstr>
      <vt:lpstr>General Guidelines (1/8)</vt:lpstr>
      <vt:lpstr>General Guidelines (2/8)</vt:lpstr>
      <vt:lpstr>General Guidelines (3/8)</vt:lpstr>
      <vt:lpstr>General Guidelines (4/8)</vt:lpstr>
      <vt:lpstr>General Guidelines (5/8)</vt:lpstr>
      <vt:lpstr>General Guidelines (6/8)</vt:lpstr>
      <vt:lpstr>General Guidelines (7/8)</vt:lpstr>
      <vt:lpstr>General Guidelines (8/8)</vt:lpstr>
      <vt:lpstr>Procedures(1/9)</vt:lpstr>
      <vt:lpstr>Procedures(2/9)</vt:lpstr>
      <vt:lpstr>Procedures(3/9)</vt:lpstr>
      <vt:lpstr>Procedures(4/9)</vt:lpstr>
      <vt:lpstr>Procedures(5/9)</vt:lpstr>
      <vt:lpstr>Procedures(6/9)</vt:lpstr>
      <vt:lpstr>Procedures(7/9)</vt:lpstr>
      <vt:lpstr>Procedures(8/9)</vt:lpstr>
      <vt:lpstr>Procedures(9/9)</vt:lpstr>
      <vt:lpstr>                        (1/4)</vt:lpstr>
      <vt:lpstr>                        (2/4)</vt:lpstr>
      <vt:lpstr>                        (3/4)</vt:lpstr>
      <vt:lpstr>                        (4/4)</vt:lpstr>
      <vt:lpstr>Procedures for Greek Partners(1/2)</vt:lpstr>
      <vt:lpstr>Procedures for Greek Partners(2/2)</vt:lpstr>
      <vt:lpstr>Παρουσίαση του PowerPoint</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ΠΑΠΑΔΟΠΟΥΛΟΣ ΓΙΩΡΓΟΣ (PAPADOPOULOS GIORGOS)</cp:lastModifiedBy>
  <cp:revision>546</cp:revision>
  <cp:lastPrinted>2017-09-15T09:30:32Z</cp:lastPrinted>
  <dcterms:created xsi:type="dcterms:W3CDTF">2012-02-08T16:15:43Z</dcterms:created>
  <dcterms:modified xsi:type="dcterms:W3CDTF">2018-06-01T08:09:25Z</dcterms:modified>
</cp:coreProperties>
</file>