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93" r:id="rId3"/>
    <p:sldId id="296" r:id="rId4"/>
    <p:sldId id="292" r:id="rId5"/>
    <p:sldId id="297" r:id="rId6"/>
    <p:sldId id="294" r:id="rId7"/>
    <p:sldId id="288" r:id="rId8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Interreg IPA CBC Programme "Greece - Albania 2014 - 2020"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7E4E1-145B-4435-992D-5DFE802E3F47}" type="datetimeFigureOut">
              <a:rPr lang="el-GR" smtClean="0"/>
              <a:pPr/>
              <a:t>31/5/2018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5A5EB-2922-4A24-AD01-328DA40626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98317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Interreg IPA CBC Programme "Greece - Albania 2014 - 2020"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B1AD4-C596-444B-A8FB-4F1009CD1126}" type="datetimeFigureOut">
              <a:rPr lang="el-GR" smtClean="0"/>
              <a:pPr/>
              <a:t>31/5/2018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6157C-7C6B-4C32-85A6-BA38B17284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707698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κεφαλίδας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Interreg IPA CBC Programme "Greece - Albania 2014 - 2020"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027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E11A26-229D-403A-9316-0CCAC2FB3AA3}" type="datetime1">
              <a:rPr lang="el-GR" smtClean="0"/>
              <a:t>31/5/2018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B36D5-5C3B-4403-A062-3E58BB1F76E0}" type="datetime1">
              <a:rPr lang="el-GR" smtClean="0"/>
              <a:t>31/5/2018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18B8C-EE1C-4633-ACBF-ED5704028AC6}" type="datetime1">
              <a:rPr lang="el-GR" smtClean="0"/>
              <a:t>31/5/2018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19150-F482-4A4F-9937-129507D7DABF}" type="datetime1">
              <a:rPr lang="el-GR" smtClean="0"/>
              <a:t>31/5/2018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C1604-D6B3-4CA7-9C60-BB2183251167}" type="datetime1">
              <a:rPr lang="el-GR" smtClean="0"/>
              <a:t>31/5/2018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76EF2-BF43-45C1-B165-53257A6D39A4}" type="datetime1">
              <a:rPr lang="el-GR" smtClean="0"/>
              <a:t>31/5/2018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776C2-70E5-4123-BB24-38EF117CCBBD}" type="datetime1">
              <a:rPr lang="el-GR" smtClean="0"/>
              <a:t>31/5/2018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58E3-E5C8-4A21-A81E-76E5433EC9AC}" type="datetime1">
              <a:rPr lang="el-GR" smtClean="0"/>
              <a:t>31/5/2018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6ECFA-F0BB-4A85-BFB6-B79FE48CB06F}" type="datetime1">
              <a:rPr lang="el-GR" smtClean="0"/>
              <a:t>31/5/2018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59ED70-962B-4CBE-A318-A55A6B836E82}" type="datetime1">
              <a:rPr lang="el-GR" smtClean="0"/>
              <a:t>31/5/2018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97319A-2175-4E7A-87C5-213210A7AB32}" type="datetime1">
              <a:rPr lang="el-GR" smtClean="0"/>
              <a:t>31/5/2018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F5BE43-C6E7-4D14-9B25-59CE790E587E}" type="datetime1">
              <a:rPr lang="el-GR" smtClean="0"/>
              <a:t>31/5/2018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INFO-DAY ON PROJECT IMPLEMENTATION STRATEGIC AND 2nd CALL PROJECTS  Albania, 04-06/06/2018</a:t>
            </a: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A44EF6-51B7-4685-A9C2-F6B4B1C2958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terreg.gr/" TargetMode="External"/><Relationship Id="rId4" Type="http://schemas.openxmlformats.org/officeDocument/2006/relationships/hyperlink" Target="http://www.greece-albania.e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630616" cy="1199704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smtClean="0"/>
              <a:t>State of Play </a:t>
            </a:r>
          </a:p>
          <a:p>
            <a:r>
              <a:rPr lang="en-US" sz="3900" dirty="0" smtClean="0"/>
              <a:t> </a:t>
            </a:r>
            <a:r>
              <a:rPr lang="en-US" sz="3000" dirty="0" err="1"/>
              <a:t>Programme</a:t>
            </a:r>
            <a:r>
              <a:rPr lang="en-US" sz="3000" dirty="0"/>
              <a:t> level</a:t>
            </a:r>
          </a:p>
          <a:p>
            <a:endParaRPr lang="el-GR" sz="4400" dirty="0"/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416824" cy="22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8324" y="5517232"/>
            <a:ext cx="1512168" cy="95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179512" y="5517232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Managing Authority of European Territorial Cooperation Programmes</a:t>
            </a:r>
          </a:p>
          <a:p>
            <a:r>
              <a:rPr lang="en-US" sz="1400" dirty="0"/>
              <a:t>Joint Secretariat of the Interreg </a:t>
            </a:r>
            <a:r>
              <a:rPr lang="en-US" sz="1400" dirty="0" smtClean="0"/>
              <a:t>IPA CBC </a:t>
            </a:r>
            <a:r>
              <a:rPr lang="en-US" sz="1400" dirty="0" err="1" smtClean="0"/>
              <a:t>Programme</a:t>
            </a:r>
            <a:r>
              <a:rPr lang="en-US" sz="1400" dirty="0" smtClean="0"/>
              <a:t>                               “Greece – Albania 2014 – 2020 “</a:t>
            </a:r>
          </a:p>
          <a:p>
            <a:r>
              <a:rPr lang="en-US" sz="1400" dirty="0" smtClean="0">
                <a:hlinkClick r:id="rId4"/>
              </a:rPr>
              <a:t>www.greece-albania.eu</a:t>
            </a:r>
            <a:endParaRPr lang="en-US" sz="1400" dirty="0" smtClean="0"/>
          </a:p>
          <a:p>
            <a:r>
              <a:rPr lang="en-US" sz="1400" dirty="0" smtClean="0">
                <a:hlinkClick r:id="rId5"/>
              </a:rPr>
              <a:t>www.interreg.gr</a:t>
            </a:r>
            <a:r>
              <a:rPr lang="en-US" sz="1400" dirty="0" smtClean="0"/>
              <a:t> </a:t>
            </a:r>
            <a:endParaRPr lang="el-GR" sz="1400" dirty="0"/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995936" y="6450330"/>
            <a:ext cx="4008352" cy="365125"/>
          </a:xfrm>
        </p:spPr>
        <p:txBody>
          <a:bodyPr/>
          <a:lstStyle/>
          <a:p>
            <a:r>
              <a:rPr lang="en-US" dirty="0" smtClean="0"/>
              <a:t>INFO-DAY ON PROJECT IMPLEMENTATION STRATEGIC AND 2nd CALL PROJECTS  Albania, 04-06/06/2018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611560" y="1412776"/>
            <a:ext cx="7776864" cy="4896544"/>
          </a:xfrm>
        </p:spPr>
        <p:txBody>
          <a:bodyPr>
            <a:normAutofit fontScale="25000" lnSpcReduction="20000"/>
          </a:bodyPr>
          <a:lstStyle/>
          <a:p>
            <a:pPr marL="109728" indent="0" algn="just">
              <a:buNone/>
            </a:pPr>
            <a:endParaRPr lang="en-US" sz="5600" dirty="0" smtClean="0"/>
          </a:p>
          <a:p>
            <a:pPr marL="109728" indent="0" algn="just">
              <a:buNone/>
            </a:pPr>
            <a:r>
              <a:rPr lang="en-US" sz="6400" dirty="0" smtClean="0"/>
              <a:t>The </a:t>
            </a:r>
            <a:r>
              <a:rPr lang="en-US" sz="6400" dirty="0" err="1"/>
              <a:t>Programme</a:t>
            </a:r>
            <a:r>
              <a:rPr lang="en-US" sz="6400" dirty="0"/>
              <a:t> </a:t>
            </a:r>
            <a:r>
              <a:rPr lang="en-US" sz="6400" dirty="0" smtClean="0"/>
              <a:t>has been </a:t>
            </a:r>
            <a:r>
              <a:rPr lang="en-US" sz="6400" b="1" dirty="0" smtClean="0"/>
              <a:t>revised</a:t>
            </a:r>
            <a:r>
              <a:rPr lang="en-US" sz="6400" dirty="0" smtClean="0"/>
              <a:t> twice:</a:t>
            </a:r>
            <a:endParaRPr lang="en-US" sz="6400" dirty="0"/>
          </a:p>
          <a:p>
            <a:pPr algn="just"/>
            <a:endParaRPr lang="en-GB" sz="6400" dirty="0" smtClean="0"/>
          </a:p>
          <a:p>
            <a:pPr algn="just"/>
            <a:r>
              <a:rPr lang="en-US" sz="6400" b="1" dirty="0"/>
              <a:t>1st </a:t>
            </a:r>
            <a:r>
              <a:rPr lang="en-US" sz="6400" b="1" dirty="0" smtClean="0"/>
              <a:t>Modification </a:t>
            </a:r>
            <a:r>
              <a:rPr lang="en-US" sz="6400" dirty="0" smtClean="0"/>
              <a:t>(13th </a:t>
            </a:r>
            <a:r>
              <a:rPr lang="en-US" sz="6400" dirty="0"/>
              <a:t>Written Procedure) </a:t>
            </a:r>
            <a:r>
              <a:rPr lang="en-US" sz="6400" dirty="0" smtClean="0"/>
              <a:t>concerned: a) the adoption and the incorporation of the “Performance Framework” in the programming document, and b) further elaboration on the Complaints Procedures.</a:t>
            </a:r>
            <a:endParaRPr lang="en-US" sz="6400" dirty="0"/>
          </a:p>
          <a:p>
            <a:pPr algn="just"/>
            <a:endParaRPr lang="el-GR" sz="6400" dirty="0"/>
          </a:p>
          <a:p>
            <a:pPr algn="just"/>
            <a:r>
              <a:rPr lang="en-US" sz="6400" b="1" dirty="0" smtClean="0"/>
              <a:t>2nd Modification </a:t>
            </a:r>
            <a:r>
              <a:rPr lang="en-US" sz="6400" dirty="0" smtClean="0"/>
              <a:t>(</a:t>
            </a:r>
            <a:r>
              <a:rPr lang="en-US" sz="6400" dirty="0"/>
              <a:t>19th Written Procedure) concerned an additional funding of €</a:t>
            </a:r>
            <a:r>
              <a:rPr lang="en-US" sz="6400" dirty="0" smtClean="0"/>
              <a:t>10.000.000 EU contribution. The </a:t>
            </a:r>
            <a:r>
              <a:rPr lang="en-US" sz="6400" dirty="0"/>
              <a:t>inflow of these extra </a:t>
            </a:r>
            <a:r>
              <a:rPr lang="en-US" sz="6400" dirty="0" smtClean="0"/>
              <a:t>funds:</a:t>
            </a:r>
            <a:endParaRPr lang="en-US" sz="6400" dirty="0"/>
          </a:p>
          <a:p>
            <a:pPr marL="109728" indent="0" algn="just">
              <a:buNone/>
            </a:pPr>
            <a:r>
              <a:rPr lang="en-US" sz="6400" dirty="0" smtClean="0"/>
              <a:t>	•</a:t>
            </a:r>
            <a:r>
              <a:rPr lang="en-US" sz="6400" dirty="0"/>
              <a:t> </a:t>
            </a:r>
            <a:r>
              <a:rPr lang="en-US" sz="6400" dirty="0" smtClean="0"/>
              <a:t>covered </a:t>
            </a:r>
            <a:r>
              <a:rPr lang="en-US" sz="6400" dirty="0"/>
              <a:t>the over-booking created with the approval of the 1st </a:t>
            </a:r>
            <a:r>
              <a:rPr lang="en-US" sz="6400" dirty="0" smtClean="0"/>
              <a:t> 	    and </a:t>
            </a:r>
            <a:r>
              <a:rPr lang="en-US" sz="6400" dirty="0"/>
              <a:t>2nd </a:t>
            </a:r>
            <a:r>
              <a:rPr lang="en-US" sz="6400" dirty="0" smtClean="0"/>
              <a:t>call projects.</a:t>
            </a:r>
            <a:endParaRPr lang="en-US" sz="6400" dirty="0"/>
          </a:p>
          <a:p>
            <a:pPr marL="109728" indent="0" algn="just">
              <a:buNone/>
            </a:pPr>
            <a:r>
              <a:rPr lang="en-US" sz="6400" dirty="0" smtClean="0"/>
              <a:t>	•</a:t>
            </a:r>
            <a:r>
              <a:rPr lang="en-US" sz="6400" dirty="0"/>
              <a:t> </a:t>
            </a:r>
            <a:r>
              <a:rPr lang="en-US" sz="6400" dirty="0" smtClean="0"/>
              <a:t>strengthened </a:t>
            </a:r>
            <a:r>
              <a:rPr lang="en-US" sz="6400" dirty="0"/>
              <a:t>Specific Objective 1.3 "Increase energy-efficiency </a:t>
            </a:r>
            <a:r>
              <a:rPr lang="en-US" sz="6400" dirty="0" smtClean="0"/>
              <a:t>	    and </a:t>
            </a:r>
            <a:r>
              <a:rPr lang="en-US" sz="6400" dirty="0"/>
              <a:t>the use </a:t>
            </a:r>
            <a:r>
              <a:rPr lang="en-US" sz="6400" dirty="0" smtClean="0"/>
              <a:t>of RES“, </a:t>
            </a:r>
            <a:r>
              <a:rPr lang="en-US" sz="6400" dirty="0"/>
              <a:t>by </a:t>
            </a:r>
            <a:r>
              <a:rPr lang="en-US" sz="6400" dirty="0" smtClean="0"/>
              <a:t>approximately 4.000.000</a:t>
            </a:r>
            <a:r>
              <a:rPr lang="en-US" sz="6400" dirty="0"/>
              <a:t>€. </a:t>
            </a:r>
          </a:p>
          <a:p>
            <a:pPr marL="109728" indent="0" algn="just">
              <a:buNone/>
            </a:pPr>
            <a:r>
              <a:rPr lang="en-US" sz="6400" dirty="0" smtClean="0"/>
              <a:t>	•</a:t>
            </a:r>
            <a:r>
              <a:rPr lang="en-US" sz="6400" dirty="0"/>
              <a:t> </a:t>
            </a:r>
            <a:r>
              <a:rPr lang="en-US" sz="6400" dirty="0" smtClean="0"/>
              <a:t> strengthened </a:t>
            </a:r>
            <a:r>
              <a:rPr lang="en-US" sz="6400" dirty="0"/>
              <a:t>Specific Objective 2.1 "Preserve cultural and </a:t>
            </a:r>
            <a:r>
              <a:rPr lang="en-US" sz="6400" dirty="0" smtClean="0"/>
              <a:t> 	   	    natural resources </a:t>
            </a:r>
            <a:r>
              <a:rPr lang="en-US" sz="6400" dirty="0"/>
              <a:t>as </a:t>
            </a:r>
            <a:r>
              <a:rPr lang="en-US" sz="6400" dirty="0" smtClean="0"/>
              <a:t>a prerequisite </a:t>
            </a:r>
            <a:r>
              <a:rPr lang="en-US" sz="6400" dirty="0"/>
              <a:t>for </a:t>
            </a:r>
            <a:r>
              <a:rPr lang="en-US" sz="6400" dirty="0" smtClean="0"/>
              <a:t>tourism </a:t>
            </a:r>
            <a:r>
              <a:rPr lang="en-US" sz="6400" dirty="0"/>
              <a:t>development of </a:t>
            </a:r>
            <a:r>
              <a:rPr lang="en-US" sz="6400" dirty="0" smtClean="0"/>
              <a:t>	    the </a:t>
            </a:r>
            <a:r>
              <a:rPr lang="en-US" sz="6400" dirty="0"/>
              <a:t>cross </a:t>
            </a:r>
            <a:r>
              <a:rPr lang="en-US" sz="6400" dirty="0" smtClean="0"/>
              <a:t>border area“, </a:t>
            </a:r>
            <a:r>
              <a:rPr lang="en-US" sz="6400" dirty="0"/>
              <a:t>by </a:t>
            </a:r>
            <a:r>
              <a:rPr lang="en-US" sz="6400" dirty="0" smtClean="0"/>
              <a:t>approximately 3.000.000</a:t>
            </a:r>
            <a:r>
              <a:rPr lang="en-US" sz="6400" dirty="0"/>
              <a:t>€.</a:t>
            </a:r>
          </a:p>
          <a:p>
            <a:pPr marL="109728" indent="0" algn="just">
              <a:buNone/>
            </a:pPr>
            <a:endParaRPr lang="en-US" sz="6400" dirty="0" smtClean="0"/>
          </a:p>
          <a:p>
            <a:pPr algn="just"/>
            <a:r>
              <a:rPr lang="en-GB" sz="6400" dirty="0"/>
              <a:t>The total </a:t>
            </a:r>
            <a:r>
              <a:rPr lang="en-GB" sz="6400" b="1" dirty="0" smtClean="0"/>
              <a:t>new Budget </a:t>
            </a:r>
            <a:r>
              <a:rPr lang="en-GB" sz="6400" dirty="0"/>
              <a:t>of the Programme </a:t>
            </a:r>
            <a:r>
              <a:rPr lang="en-GB" sz="6400" dirty="0" smtClean="0"/>
              <a:t>amounts to </a:t>
            </a:r>
            <a:r>
              <a:rPr lang="en-GB" sz="6400" b="1" dirty="0"/>
              <a:t>54.076.73</a:t>
            </a:r>
            <a:r>
              <a:rPr lang="el-GR" sz="6400" b="1" dirty="0" smtClean="0"/>
              <a:t>4</a:t>
            </a:r>
            <a:r>
              <a:rPr lang="en-GB" sz="6400" b="1" dirty="0" smtClean="0"/>
              <a:t>€</a:t>
            </a:r>
            <a:r>
              <a:rPr lang="en-US" sz="6400" b="1" dirty="0" smtClean="0"/>
              <a:t>                         					</a:t>
            </a:r>
            <a:r>
              <a:rPr lang="en-GB" sz="6400" dirty="0" smtClean="0"/>
              <a:t>Union support</a:t>
            </a:r>
            <a:r>
              <a:rPr lang="en-GB" sz="6400" dirty="0"/>
              <a:t>: </a:t>
            </a:r>
            <a:r>
              <a:rPr lang="en-GB" sz="6400" dirty="0" smtClean="0"/>
              <a:t>45.965.222€  -  				       National counterpart</a:t>
            </a:r>
            <a:r>
              <a:rPr lang="en-GB" sz="6400" dirty="0"/>
              <a:t>: </a:t>
            </a:r>
            <a:r>
              <a:rPr lang="en-GB" sz="6400" dirty="0" smtClean="0"/>
              <a:t>  8.111.512€</a:t>
            </a:r>
            <a:endParaRPr lang="en-GB" sz="6400" dirty="0"/>
          </a:p>
          <a:p>
            <a:pPr algn="just"/>
            <a:endParaRPr lang="en-GB" sz="5600" dirty="0"/>
          </a:p>
          <a:p>
            <a:pPr marL="109728" indent="0" algn="just">
              <a:buNone/>
            </a:pPr>
            <a:endParaRPr lang="en-US" sz="5600" dirty="0" smtClean="0"/>
          </a:p>
          <a:p>
            <a:pPr algn="just"/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936104"/>
          </a:xfrm>
        </p:spPr>
        <p:txBody>
          <a:bodyPr>
            <a:noAutofit/>
          </a:bodyPr>
          <a:lstStyle/>
          <a:p>
            <a:pPr lvl="0" algn="ctr"/>
            <a:r>
              <a:rPr lang="en-GB" sz="2400" dirty="0" smtClean="0">
                <a:effectLst/>
              </a:rPr>
              <a:t/>
            </a:r>
            <a:br>
              <a:rPr lang="en-GB" sz="2400" dirty="0" smtClean="0">
                <a:effectLst/>
              </a:rPr>
            </a:br>
            <a:r>
              <a:rPr lang="en-US" sz="2400" dirty="0">
                <a:effectLst/>
              </a:rPr>
              <a:t>State of Play / </a:t>
            </a:r>
            <a:r>
              <a:rPr lang="en-US" sz="2400" dirty="0" err="1" smtClean="0">
                <a:effectLst/>
              </a:rPr>
              <a:t>Programme’s</a:t>
            </a:r>
            <a:r>
              <a:rPr lang="en-US" sz="2400" dirty="0" smtClean="0">
                <a:effectLst/>
              </a:rPr>
              <a:t> Modifications</a:t>
            </a:r>
            <a:r>
              <a:rPr lang="el-GR" sz="2400" dirty="0">
                <a:solidFill>
                  <a:schemeClr val="tx1"/>
                </a:solidFill>
                <a:effectLst/>
              </a:rPr>
              <a:t/>
            </a:r>
            <a:br>
              <a:rPr lang="el-GR" sz="2400" dirty="0">
                <a:solidFill>
                  <a:schemeClr val="tx1"/>
                </a:solidFill>
                <a:effectLst/>
              </a:rPr>
            </a:b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936344" cy="365125"/>
          </a:xfrm>
        </p:spPr>
        <p:txBody>
          <a:bodyPr/>
          <a:lstStyle/>
          <a:p>
            <a:r>
              <a:rPr lang="en-US" smtClean="0"/>
              <a:t>INFO-DAY ON PROJECT IMPLEMENTATION STRATEGIC AND 2nd CALL PROJECTS  Albania, 04-06/06/2018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73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611560" y="1700808"/>
            <a:ext cx="7776864" cy="4392488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endParaRPr lang="en-GB" sz="2100" dirty="0" smtClean="0"/>
          </a:p>
          <a:p>
            <a:pPr algn="just"/>
            <a:r>
              <a:rPr lang="en-US" sz="2100" dirty="0" smtClean="0"/>
              <a:t>The </a:t>
            </a:r>
            <a:r>
              <a:rPr lang="en-US" sz="2100" dirty="0"/>
              <a:t>launch of the </a:t>
            </a:r>
            <a:r>
              <a:rPr lang="en-US" sz="2100" b="1" dirty="0"/>
              <a:t>3rd </a:t>
            </a:r>
            <a:r>
              <a:rPr lang="en-US" sz="2100" b="1" dirty="0" smtClean="0"/>
              <a:t>Targeted Call </a:t>
            </a:r>
            <a:r>
              <a:rPr lang="en-US" sz="2100" b="1" dirty="0"/>
              <a:t>of </a:t>
            </a:r>
            <a:r>
              <a:rPr lang="en-US" sz="2100" b="1" dirty="0" smtClean="0"/>
              <a:t>Proposals </a:t>
            </a:r>
            <a:r>
              <a:rPr lang="en-US" sz="2100" dirty="0"/>
              <a:t>is scheduled to take place in the next </a:t>
            </a:r>
            <a:r>
              <a:rPr lang="en-US" sz="2100" dirty="0" smtClean="0"/>
              <a:t>months. Identified </a:t>
            </a:r>
            <a:r>
              <a:rPr lang="en-GB" sz="2100" dirty="0" smtClean="0"/>
              <a:t>interventions </a:t>
            </a:r>
            <a:r>
              <a:rPr lang="en-GB" sz="2100" dirty="0"/>
              <a:t>on Specific Objective </a:t>
            </a:r>
            <a:r>
              <a:rPr lang="en-US" sz="2100" dirty="0"/>
              <a:t>1.1 "Increase the capacity of CB infrastructure in transport, water &amp; waste management" are </a:t>
            </a:r>
            <a:r>
              <a:rPr lang="en-US" sz="2100" dirty="0" smtClean="0"/>
              <a:t>foreseen.</a:t>
            </a:r>
            <a:endParaRPr lang="en-US" sz="2100" dirty="0"/>
          </a:p>
          <a:p>
            <a:pPr algn="just"/>
            <a:endParaRPr lang="en-GB" sz="2100" dirty="0"/>
          </a:p>
          <a:p>
            <a:pPr algn="just"/>
            <a:r>
              <a:rPr lang="en-GB" sz="2100" dirty="0"/>
              <a:t>The </a:t>
            </a:r>
            <a:r>
              <a:rPr lang="en-GB" sz="2100" b="1" dirty="0"/>
              <a:t>Audit Authority </a:t>
            </a:r>
            <a:r>
              <a:rPr lang="en-GB" sz="2100" dirty="0"/>
              <a:t>of the Programme (</a:t>
            </a:r>
            <a:r>
              <a:rPr lang="en-US" sz="2100" dirty="0"/>
              <a:t>EDEL) provided, on 03/10/2017, a qualified opinion on the compliance of the MA, JS, FLCOs in Greece and </a:t>
            </a:r>
            <a:r>
              <a:rPr lang="en-US" sz="2100" dirty="0" smtClean="0"/>
              <a:t>Albania, </a:t>
            </a:r>
            <a:r>
              <a:rPr lang="en-US" sz="2100" dirty="0"/>
              <a:t>and CA, with the designation criteria set out in Annex XIII of Reg. (EU) No 1303/2013 -  Description of Management and Control System.</a:t>
            </a:r>
          </a:p>
          <a:p>
            <a:pPr algn="just"/>
            <a:endParaRPr lang="en-US" sz="2100" dirty="0" smtClean="0"/>
          </a:p>
          <a:p>
            <a:pPr algn="just"/>
            <a:r>
              <a:rPr lang="en-US" sz="2100" dirty="0"/>
              <a:t>The </a:t>
            </a:r>
            <a:r>
              <a:rPr lang="en-US" sz="2100" b="1" dirty="0" smtClean="0"/>
              <a:t>2017 </a:t>
            </a:r>
            <a:r>
              <a:rPr lang="en-US" sz="2100" b="1" dirty="0"/>
              <a:t>Annual Implementation Report </a:t>
            </a:r>
            <a:r>
              <a:rPr lang="en-US" sz="2100" dirty="0"/>
              <a:t>of the </a:t>
            </a:r>
            <a:r>
              <a:rPr lang="en-US" sz="2100" dirty="0" err="1"/>
              <a:t>Programme</a:t>
            </a:r>
            <a:r>
              <a:rPr lang="en-US" sz="2100" dirty="0"/>
              <a:t> was approved via a written procedure by the Joint Monitoring Committee on  </a:t>
            </a:r>
            <a:r>
              <a:rPr lang="en-US" sz="2100" dirty="0" smtClean="0"/>
              <a:t>29/05/2018</a:t>
            </a:r>
            <a:r>
              <a:rPr lang="en-US" sz="2100" dirty="0"/>
              <a:t>.</a:t>
            </a:r>
          </a:p>
          <a:p>
            <a:pPr marL="109728" indent="0" algn="just">
              <a:buNone/>
            </a:pPr>
            <a:endParaRPr lang="en-US" sz="2100" dirty="0"/>
          </a:p>
          <a:p>
            <a:pPr algn="just"/>
            <a:r>
              <a:rPr lang="en-US" sz="2100" dirty="0"/>
              <a:t>The procedure for the </a:t>
            </a:r>
            <a:r>
              <a:rPr lang="en-US" sz="2100" b="1" dirty="0"/>
              <a:t>Recruitment</a:t>
            </a:r>
            <a:r>
              <a:rPr lang="en-US" sz="2100" dirty="0"/>
              <a:t> of one Project Officer and one Financial Officer for the Joint Secretariat is at its final stage. It concerns the two (2) vacant positions. </a:t>
            </a:r>
          </a:p>
          <a:p>
            <a:pPr algn="just"/>
            <a:endParaRPr lang="en-GB" sz="2100" dirty="0"/>
          </a:p>
          <a:p>
            <a:pPr algn="just"/>
            <a:r>
              <a:rPr lang="en-US" sz="2100" dirty="0"/>
              <a:t>The tendering procedure for the award of services to an external expert, for the implementation of the </a:t>
            </a:r>
            <a:r>
              <a:rPr lang="en-US" sz="2100" b="1" dirty="0" smtClean="0"/>
              <a:t>Evaluation Plan </a:t>
            </a:r>
            <a:r>
              <a:rPr lang="en-US" sz="2100" dirty="0"/>
              <a:t>of the </a:t>
            </a:r>
            <a:r>
              <a:rPr lang="en-US" sz="2100" dirty="0" err="1"/>
              <a:t>Programme</a:t>
            </a:r>
            <a:r>
              <a:rPr lang="en-US" sz="2100" dirty="0"/>
              <a:t>, is </a:t>
            </a:r>
            <a:r>
              <a:rPr lang="en-US" sz="2100" dirty="0" smtClean="0"/>
              <a:t>running. </a:t>
            </a:r>
          </a:p>
          <a:p>
            <a:pPr algn="just"/>
            <a:endParaRPr lang="en-US" sz="2100" dirty="0"/>
          </a:p>
          <a:p>
            <a:pPr algn="just"/>
            <a:endParaRPr lang="en-US" sz="2100" dirty="0"/>
          </a:p>
          <a:p>
            <a:pPr marL="109728" indent="0" algn="just">
              <a:buNone/>
            </a:pPr>
            <a:endParaRPr lang="en-US" dirty="0" smtClean="0"/>
          </a:p>
          <a:p>
            <a:pPr algn="just"/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936104"/>
          </a:xfrm>
        </p:spPr>
        <p:txBody>
          <a:bodyPr>
            <a:noAutofit/>
          </a:bodyPr>
          <a:lstStyle/>
          <a:p>
            <a:pPr lvl="0" algn="ctr"/>
            <a:r>
              <a:rPr lang="en-GB" sz="2400" dirty="0" smtClean="0">
                <a:effectLst/>
              </a:rPr>
              <a:t/>
            </a:r>
            <a:br>
              <a:rPr lang="en-GB" sz="2400" dirty="0" smtClean="0">
                <a:effectLst/>
              </a:rPr>
            </a:br>
            <a:r>
              <a:rPr lang="en-GB" sz="2400" dirty="0">
                <a:effectLst/>
              </a:rPr>
              <a:t/>
            </a:r>
            <a:br>
              <a:rPr lang="en-GB" sz="2400" dirty="0"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State of Play /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Programme’s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Actions</a:t>
            </a:r>
            <a:r>
              <a:rPr lang="el-GR" sz="2400" dirty="0">
                <a:solidFill>
                  <a:schemeClr val="tx1"/>
                </a:solidFill>
                <a:effectLst/>
              </a:rPr>
              <a:t/>
            </a:r>
            <a:br>
              <a:rPr lang="el-GR" sz="2400" dirty="0">
                <a:solidFill>
                  <a:schemeClr val="tx1"/>
                </a:solidFill>
                <a:effectLst/>
              </a:rPr>
            </a:b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936344" cy="365125"/>
          </a:xfrm>
        </p:spPr>
        <p:txBody>
          <a:bodyPr/>
          <a:lstStyle/>
          <a:p>
            <a:r>
              <a:rPr lang="en-US" dirty="0" smtClean="0"/>
              <a:t>INFO-DAY ON PROJECT IMPLEMENTATION STRATEGIC AND 2nd CALL PROJECTS  Albania, 04-06/06/2018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5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611560" y="1628800"/>
            <a:ext cx="7560840" cy="4611967"/>
          </a:xfrm>
        </p:spPr>
        <p:txBody>
          <a:bodyPr>
            <a:normAutofit/>
          </a:bodyPr>
          <a:lstStyle/>
          <a:p>
            <a:pPr algn="just"/>
            <a:r>
              <a:rPr lang="en-US" sz="1500" b="1" dirty="0"/>
              <a:t>Two (2) Calls </a:t>
            </a:r>
            <a:r>
              <a:rPr lang="en-US" sz="1500" dirty="0"/>
              <a:t>have been launched </a:t>
            </a:r>
            <a:r>
              <a:rPr lang="en-GB" sz="1500" dirty="0"/>
              <a:t>in 2016: </a:t>
            </a:r>
            <a:endParaRPr lang="en-GB" sz="1500" dirty="0" smtClean="0"/>
          </a:p>
          <a:p>
            <a:pPr marL="109728" lvl="2" indent="0" algn="just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1500" dirty="0" smtClean="0"/>
              <a:t>    </a:t>
            </a:r>
            <a:r>
              <a:rPr lang="en-US" sz="1500" b="1" dirty="0" smtClean="0"/>
              <a:t> 	1</a:t>
            </a:r>
            <a:r>
              <a:rPr lang="en-US" sz="1500" b="1" baseline="30000" dirty="0" smtClean="0"/>
              <a:t>st</a:t>
            </a:r>
            <a:r>
              <a:rPr lang="en-US" sz="1500" b="1" dirty="0" smtClean="0"/>
              <a:t> </a:t>
            </a:r>
            <a:r>
              <a:rPr lang="en-US" sz="1500" dirty="0" smtClean="0"/>
              <a:t>Call </a:t>
            </a:r>
            <a:r>
              <a:rPr lang="en-US" sz="1500" dirty="0"/>
              <a:t>for </a:t>
            </a:r>
            <a:r>
              <a:rPr lang="en-US" sz="1500" b="1" dirty="0"/>
              <a:t>Strategic</a:t>
            </a:r>
            <a:r>
              <a:rPr lang="en-US" sz="1500" dirty="0"/>
              <a:t> Project </a:t>
            </a:r>
            <a:r>
              <a:rPr lang="en-US" sz="1500" dirty="0" smtClean="0"/>
              <a:t>Proposals &amp; </a:t>
            </a:r>
          </a:p>
          <a:p>
            <a:pPr marL="109728" lvl="2" indent="0" algn="just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1500" dirty="0"/>
              <a:t> </a:t>
            </a:r>
            <a:r>
              <a:rPr lang="en-US" sz="1500" dirty="0" smtClean="0"/>
              <a:t>    	</a:t>
            </a:r>
            <a:r>
              <a:rPr lang="en-US" sz="1500" b="1" dirty="0" smtClean="0"/>
              <a:t>2</a:t>
            </a:r>
            <a:r>
              <a:rPr lang="en-US" sz="1500" b="1" baseline="30000" dirty="0" smtClean="0"/>
              <a:t>nd</a:t>
            </a:r>
            <a:r>
              <a:rPr lang="en-US" sz="1500" b="1" dirty="0" smtClean="0"/>
              <a:t> </a:t>
            </a:r>
            <a:r>
              <a:rPr lang="en-US" sz="1500" dirty="0" smtClean="0"/>
              <a:t>Call </a:t>
            </a:r>
            <a:r>
              <a:rPr lang="en-US" sz="1500" dirty="0"/>
              <a:t>for </a:t>
            </a:r>
            <a:r>
              <a:rPr lang="en-US" sz="1500" b="1" dirty="0"/>
              <a:t>Ordinary</a:t>
            </a:r>
            <a:r>
              <a:rPr lang="en-US" sz="1500" dirty="0"/>
              <a:t> Project </a:t>
            </a:r>
            <a:r>
              <a:rPr lang="en-US" sz="1500" dirty="0" smtClean="0"/>
              <a:t>Proposals.</a:t>
            </a:r>
            <a:endParaRPr lang="en-US" sz="1500" dirty="0"/>
          </a:p>
          <a:p>
            <a:pPr lvl="0" algn="just"/>
            <a:endParaRPr lang="el-GR" sz="1500" dirty="0"/>
          </a:p>
          <a:p>
            <a:pPr algn="just"/>
            <a:r>
              <a:rPr lang="en-GB" sz="1500" dirty="0"/>
              <a:t>The percentage of the </a:t>
            </a:r>
            <a:r>
              <a:rPr lang="en-GB" sz="1500" b="1" dirty="0"/>
              <a:t>activation</a:t>
            </a:r>
            <a:r>
              <a:rPr lang="en-GB" sz="1500" dirty="0"/>
              <a:t> of the Calls </a:t>
            </a:r>
            <a:r>
              <a:rPr lang="en-GB" sz="1500" dirty="0" smtClean="0"/>
              <a:t>compared </a:t>
            </a:r>
            <a:r>
              <a:rPr lang="en-GB" sz="1500" dirty="0"/>
              <a:t>to the Programme’s </a:t>
            </a:r>
            <a:r>
              <a:rPr lang="en-GB" sz="1500" dirty="0" smtClean="0"/>
              <a:t>total budget is </a:t>
            </a:r>
            <a:r>
              <a:rPr lang="en-GB" sz="1500" b="1" dirty="0" smtClean="0"/>
              <a:t>54%.</a:t>
            </a:r>
          </a:p>
          <a:p>
            <a:pPr algn="just"/>
            <a:endParaRPr lang="en-GB" sz="1500" dirty="0"/>
          </a:p>
          <a:p>
            <a:pPr algn="just"/>
            <a:r>
              <a:rPr lang="en-US" sz="1500" dirty="0"/>
              <a:t>The percentage of the </a:t>
            </a:r>
            <a:r>
              <a:rPr lang="en-US" sz="1500" b="1" dirty="0" smtClean="0"/>
              <a:t>allocated budget </a:t>
            </a:r>
            <a:r>
              <a:rPr lang="en-US" sz="1500" dirty="0" smtClean="0"/>
              <a:t>of the approved projects compared </a:t>
            </a:r>
            <a:r>
              <a:rPr lang="en-US" sz="1500" dirty="0"/>
              <a:t>to the </a:t>
            </a:r>
            <a:r>
              <a:rPr lang="en-US" sz="1500" dirty="0" err="1"/>
              <a:t>Programme’s</a:t>
            </a:r>
            <a:r>
              <a:rPr lang="en-US" sz="1500" dirty="0"/>
              <a:t> </a:t>
            </a:r>
            <a:r>
              <a:rPr lang="en-US" sz="1500" dirty="0" smtClean="0"/>
              <a:t>total </a:t>
            </a:r>
            <a:r>
              <a:rPr lang="en-US" sz="1500" dirty="0"/>
              <a:t>budget is </a:t>
            </a:r>
            <a:r>
              <a:rPr lang="en-US" sz="1500" b="1" dirty="0" smtClean="0"/>
              <a:t>85%.</a:t>
            </a:r>
            <a:endParaRPr lang="en-US" sz="1500" b="1" dirty="0"/>
          </a:p>
          <a:p>
            <a:pPr algn="just"/>
            <a:endParaRPr lang="en-GB" sz="1500" dirty="0" smtClean="0"/>
          </a:p>
          <a:p>
            <a:pPr algn="just"/>
            <a:r>
              <a:rPr lang="en-US" sz="1500" b="1" dirty="0"/>
              <a:t>Four (4) Strategic projects </a:t>
            </a:r>
            <a:r>
              <a:rPr lang="en-US" sz="1500" dirty="0"/>
              <a:t>have been approved by the JMC in </a:t>
            </a:r>
            <a:r>
              <a:rPr lang="en-US" sz="1500" dirty="0" err="1"/>
              <a:t>Igoumenitsa</a:t>
            </a:r>
            <a:r>
              <a:rPr lang="en-US" sz="1500" dirty="0"/>
              <a:t> on </a:t>
            </a:r>
            <a:r>
              <a:rPr lang="en-US" sz="1500" dirty="0" smtClean="0"/>
              <a:t>24/11/2016:</a:t>
            </a:r>
            <a:endParaRPr lang="en-US" sz="1500" dirty="0"/>
          </a:p>
          <a:p>
            <a:pPr lvl="1" algn="just"/>
            <a:r>
              <a:rPr lang="en-US" sz="1100" dirty="0" smtClean="0"/>
              <a:t>three </a:t>
            </a:r>
            <a:r>
              <a:rPr lang="en-US" sz="1100" dirty="0"/>
              <a:t>(3) projects, under Priority Axis 1 /  Specific Objective 1.1</a:t>
            </a:r>
          </a:p>
          <a:p>
            <a:pPr lvl="1" algn="just"/>
            <a:r>
              <a:rPr lang="en-US" sz="1100" dirty="0" smtClean="0"/>
              <a:t>one </a:t>
            </a:r>
            <a:r>
              <a:rPr lang="en-US" sz="1100" dirty="0"/>
              <a:t>(1) project, under Priority Axis 2  /  Specific Objective 2.1</a:t>
            </a:r>
          </a:p>
          <a:p>
            <a:pPr marL="109728" indent="0" algn="just">
              <a:buNone/>
            </a:pPr>
            <a:endParaRPr lang="en-GB" sz="1500" dirty="0"/>
          </a:p>
          <a:p>
            <a:pPr algn="just"/>
            <a:r>
              <a:rPr lang="en-US" sz="1500" dirty="0" smtClean="0"/>
              <a:t>The </a:t>
            </a:r>
            <a:r>
              <a:rPr lang="en-US" sz="1500" dirty="0"/>
              <a:t>total budget of the approved Strategic projects is </a:t>
            </a:r>
            <a:r>
              <a:rPr lang="en-US" sz="1500" b="1" dirty="0" smtClean="0"/>
              <a:t>11.555.107€</a:t>
            </a:r>
            <a:r>
              <a:rPr lang="en-US" sz="1500" dirty="0"/>
              <a:t>.</a:t>
            </a:r>
          </a:p>
          <a:p>
            <a:pPr marL="109728" indent="0" algn="just">
              <a:buNone/>
            </a:pPr>
            <a:endParaRPr lang="el-GR" sz="1500" dirty="0"/>
          </a:p>
          <a:p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effectLst/>
              </a:rPr>
              <a:t>State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Play / Call </a:t>
            </a:r>
            <a:r>
              <a:rPr lang="en-US" sz="2400" dirty="0">
                <a:solidFill>
                  <a:schemeClr val="tx1"/>
                </a:solidFill>
                <a:effectLst/>
              </a:rPr>
              <a:t>for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Proposals / 1</a:t>
            </a:r>
            <a:r>
              <a:rPr lang="en-US" sz="2400" baseline="30000" dirty="0" smtClean="0">
                <a:solidFill>
                  <a:schemeClr val="tx1"/>
                </a:solidFill>
                <a:effectLst/>
              </a:rPr>
              <a:t>st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 Call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936344" cy="365125"/>
          </a:xfrm>
        </p:spPr>
        <p:txBody>
          <a:bodyPr/>
          <a:lstStyle/>
          <a:p>
            <a:r>
              <a:rPr lang="en-US" smtClean="0"/>
              <a:t>INFO-DAY ON PROJECT IMPLEMENTATION STRATEGIC AND 2nd CALL PROJECTS  Albania, 04-06/06/2018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45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611560" y="1481328"/>
            <a:ext cx="7416824" cy="4611967"/>
          </a:xfrm>
        </p:spPr>
        <p:txBody>
          <a:bodyPr>
            <a:normAutofit/>
          </a:bodyPr>
          <a:lstStyle/>
          <a:p>
            <a:pPr algn="just"/>
            <a:endParaRPr lang="en-US" sz="1500" b="1" dirty="0" smtClean="0"/>
          </a:p>
          <a:p>
            <a:pPr algn="just"/>
            <a:r>
              <a:rPr lang="en-US" sz="1500" b="1" dirty="0" err="1" smtClean="0"/>
              <a:t>Fourty</a:t>
            </a:r>
            <a:r>
              <a:rPr lang="en-US" sz="1500" b="1" dirty="0" smtClean="0"/>
              <a:t> </a:t>
            </a:r>
            <a:r>
              <a:rPr lang="en-US" sz="1500" b="1" dirty="0"/>
              <a:t>one (41) Ordinary projects </a:t>
            </a:r>
            <a:r>
              <a:rPr lang="en-US" sz="1500" dirty="0"/>
              <a:t>have been approved by the JMC in </a:t>
            </a:r>
            <a:r>
              <a:rPr lang="en-US" sz="1500" dirty="0" err="1"/>
              <a:t>Korçë</a:t>
            </a:r>
            <a:r>
              <a:rPr lang="en-US" sz="1500" dirty="0"/>
              <a:t> on </a:t>
            </a:r>
            <a:r>
              <a:rPr lang="en-US" sz="1500" dirty="0" smtClean="0"/>
              <a:t>14/07/2017:</a:t>
            </a:r>
            <a:endParaRPr lang="en-US" sz="1500" dirty="0"/>
          </a:p>
          <a:p>
            <a:pPr lvl="1" algn="just"/>
            <a:r>
              <a:rPr lang="en-US" sz="1100" dirty="0" smtClean="0"/>
              <a:t>eighteen </a:t>
            </a:r>
            <a:r>
              <a:rPr lang="en-US" sz="1100" dirty="0"/>
              <a:t>(18) projects, under Priority Axis 1 /  </a:t>
            </a:r>
            <a:r>
              <a:rPr lang="en-US" sz="1100" dirty="0" smtClean="0"/>
              <a:t>				S.O. </a:t>
            </a:r>
            <a:r>
              <a:rPr lang="en-US" sz="1100" dirty="0"/>
              <a:t>1.1 – </a:t>
            </a:r>
            <a:r>
              <a:rPr lang="el-GR" sz="1100" dirty="0" smtClean="0"/>
              <a:t>8</a:t>
            </a:r>
            <a:r>
              <a:rPr lang="en-US" sz="1100" dirty="0" smtClean="0"/>
              <a:t>,  S.O. </a:t>
            </a:r>
            <a:r>
              <a:rPr lang="en-US" sz="1100" dirty="0"/>
              <a:t>1.2 – </a:t>
            </a:r>
            <a:r>
              <a:rPr lang="en-US" sz="1100" dirty="0" smtClean="0"/>
              <a:t>3,  S.O. </a:t>
            </a:r>
            <a:r>
              <a:rPr lang="en-US" sz="1100" dirty="0"/>
              <a:t>1.3 – </a:t>
            </a:r>
            <a:r>
              <a:rPr lang="en-US" sz="1100" dirty="0" smtClean="0"/>
              <a:t>5,  S.O. </a:t>
            </a:r>
            <a:r>
              <a:rPr lang="en-US" sz="1100" dirty="0"/>
              <a:t>1.4 – </a:t>
            </a:r>
            <a:r>
              <a:rPr lang="en-US" sz="1100" dirty="0" smtClean="0"/>
              <a:t>2</a:t>
            </a:r>
            <a:endParaRPr lang="en-US" sz="1100" dirty="0"/>
          </a:p>
          <a:p>
            <a:pPr lvl="1" algn="just"/>
            <a:r>
              <a:rPr lang="en-US" sz="1100" dirty="0"/>
              <a:t>twenty  three (23) projects, under Priority Axis  2 /  </a:t>
            </a:r>
            <a:endParaRPr lang="en-US" sz="1100" dirty="0" smtClean="0"/>
          </a:p>
          <a:p>
            <a:pPr marL="393192" lvl="1" indent="0" algn="just">
              <a:buNone/>
            </a:pPr>
            <a:r>
              <a:rPr lang="en-US" sz="1100" dirty="0"/>
              <a:t> </a:t>
            </a:r>
            <a:r>
              <a:rPr lang="en-US" sz="1100" dirty="0" smtClean="0"/>
              <a:t>           S.O. </a:t>
            </a:r>
            <a:r>
              <a:rPr lang="en-US" sz="1100" dirty="0"/>
              <a:t>2.1 – </a:t>
            </a:r>
            <a:r>
              <a:rPr lang="en-US" sz="1100" dirty="0" smtClean="0"/>
              <a:t>1</a:t>
            </a:r>
            <a:r>
              <a:rPr lang="el-GR" sz="1100" dirty="0" smtClean="0"/>
              <a:t>4</a:t>
            </a:r>
            <a:r>
              <a:rPr lang="en-US" sz="1100" dirty="0" smtClean="0"/>
              <a:t>,  S.O. </a:t>
            </a:r>
            <a:r>
              <a:rPr lang="en-US" sz="1100" dirty="0"/>
              <a:t>2.2 – 9</a:t>
            </a:r>
          </a:p>
          <a:p>
            <a:pPr algn="just"/>
            <a:endParaRPr lang="en-US" sz="1100" dirty="0"/>
          </a:p>
          <a:p>
            <a:pPr algn="just"/>
            <a:r>
              <a:rPr lang="en-US" sz="1500" dirty="0" smtClean="0"/>
              <a:t>The </a:t>
            </a:r>
            <a:r>
              <a:rPr lang="en-US" sz="1500" dirty="0"/>
              <a:t>total budget of the approved Ordinary projects is </a:t>
            </a:r>
            <a:r>
              <a:rPr lang="en-US" sz="1500" b="1" dirty="0" smtClean="0"/>
              <a:t>27.560.692,19€</a:t>
            </a:r>
            <a:r>
              <a:rPr lang="en-US" sz="1500" dirty="0"/>
              <a:t>.</a:t>
            </a:r>
          </a:p>
          <a:p>
            <a:pPr marL="109728" indent="0" algn="just">
              <a:buNone/>
            </a:pPr>
            <a:endParaRPr lang="el-GR" sz="1500" dirty="0"/>
          </a:p>
          <a:p>
            <a:pPr algn="just"/>
            <a:r>
              <a:rPr lang="en-US" sz="1500" dirty="0" smtClean="0"/>
              <a:t>The </a:t>
            </a:r>
            <a:r>
              <a:rPr lang="en-US" sz="1500" dirty="0"/>
              <a:t>budget of the submitted project proposals reached </a:t>
            </a:r>
            <a:r>
              <a:rPr lang="en-US" sz="1500" b="1" dirty="0" smtClean="0"/>
              <a:t>ten times</a:t>
            </a:r>
            <a:r>
              <a:rPr lang="en-US" sz="1500" dirty="0" smtClean="0"/>
              <a:t> </a:t>
            </a:r>
            <a:r>
              <a:rPr lang="en-US" sz="1500" dirty="0"/>
              <a:t>the budget of the Call.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dirty="0"/>
              <a:t>Active participation by </a:t>
            </a:r>
            <a:r>
              <a:rPr lang="en-US" sz="1500" b="1" dirty="0"/>
              <a:t>all types </a:t>
            </a:r>
            <a:r>
              <a:rPr lang="en-US" sz="1500" dirty="0"/>
              <a:t>of </a:t>
            </a:r>
            <a:r>
              <a:rPr lang="en-US" sz="1500" dirty="0" smtClean="0"/>
              <a:t>beneficiaries from </a:t>
            </a:r>
            <a:r>
              <a:rPr lang="en-US" sz="1500" b="1" dirty="0"/>
              <a:t>both</a:t>
            </a:r>
            <a:r>
              <a:rPr lang="en-US" sz="1500" dirty="0"/>
              <a:t> countries</a:t>
            </a:r>
            <a:r>
              <a:rPr lang="en-US" sz="1500" dirty="0" smtClean="0"/>
              <a:t>.</a:t>
            </a:r>
          </a:p>
          <a:p>
            <a:pPr marL="109728" indent="0" algn="just">
              <a:buNone/>
            </a:pPr>
            <a:endParaRPr lang="en-US" sz="1500" dirty="0"/>
          </a:p>
          <a:p>
            <a:pPr algn="just"/>
            <a:r>
              <a:rPr lang="en-US" sz="1500" b="1" dirty="0"/>
              <a:t>Specific objective 2.1 </a:t>
            </a:r>
            <a:r>
              <a:rPr lang="en-US" sz="1500" dirty="0"/>
              <a:t>"Preserve cultural and natural resources as a prerequisite for tourism development of the cross border area“ attracted the greatest interest.</a:t>
            </a:r>
          </a:p>
          <a:p>
            <a:pPr algn="just"/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/>
              </a:rPr>
              <a:t>State </a:t>
            </a:r>
            <a:r>
              <a:rPr lang="en-US" sz="2400" dirty="0">
                <a:solidFill>
                  <a:schemeClr val="tx1"/>
                </a:solidFill>
                <a:effectLst/>
              </a:rPr>
              <a:t>of Play /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Call </a:t>
            </a:r>
            <a:r>
              <a:rPr lang="en-US" sz="2400" dirty="0">
                <a:solidFill>
                  <a:schemeClr val="tx1"/>
                </a:solidFill>
                <a:effectLst/>
              </a:rPr>
              <a:t>for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Proposals / 2</a:t>
            </a:r>
            <a:r>
              <a:rPr lang="en-US" sz="2400" baseline="30000" dirty="0" smtClean="0">
                <a:solidFill>
                  <a:schemeClr val="tx1"/>
                </a:solidFill>
                <a:effectLst/>
              </a:rPr>
              <a:t>nd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 Call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864336" cy="365125"/>
          </a:xfrm>
        </p:spPr>
        <p:txBody>
          <a:bodyPr/>
          <a:lstStyle/>
          <a:p>
            <a:r>
              <a:rPr lang="en-US" smtClean="0"/>
              <a:t>INFO-DAY ON PROJECT IMPLEMENTATION STRATEGIC AND 2nd CALL PROJECTS  Albania, 04-06/06/2018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44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1484784"/>
            <a:ext cx="7992888" cy="482453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1500" b="1" dirty="0"/>
              <a:t>Lead </a:t>
            </a:r>
            <a:r>
              <a:rPr lang="en-US" sz="1500" b="1" dirty="0" smtClean="0"/>
              <a:t>Beneficiaries </a:t>
            </a:r>
            <a:r>
              <a:rPr lang="en-US" sz="1500" dirty="0"/>
              <a:t>were informed about the JMC decision and their right to submit a complaint</a:t>
            </a:r>
            <a:r>
              <a:rPr lang="en-US" sz="1500" dirty="0" smtClean="0"/>
              <a:t>.</a:t>
            </a:r>
          </a:p>
          <a:p>
            <a:pPr algn="just">
              <a:lnSpc>
                <a:spcPct val="90000"/>
              </a:lnSpc>
            </a:pPr>
            <a:endParaRPr lang="en-US" sz="1500" dirty="0"/>
          </a:p>
          <a:p>
            <a:pPr algn="just">
              <a:lnSpc>
                <a:spcPct val="90000"/>
              </a:lnSpc>
            </a:pPr>
            <a:r>
              <a:rPr lang="en-US" sz="1500" dirty="0"/>
              <a:t>Official </a:t>
            </a:r>
            <a:r>
              <a:rPr lang="en-US" sz="1500" b="1" dirty="0" smtClean="0"/>
              <a:t>Complaints</a:t>
            </a:r>
            <a:r>
              <a:rPr lang="en-US" sz="1500" dirty="0" smtClean="0"/>
              <a:t> </a:t>
            </a:r>
            <a:r>
              <a:rPr lang="en-US" sz="1500" dirty="0"/>
              <a:t>were </a:t>
            </a:r>
            <a:r>
              <a:rPr lang="en-US" sz="1500" dirty="0" smtClean="0"/>
              <a:t>submitted in both phases of the evaluation  -  they were </a:t>
            </a:r>
            <a:r>
              <a:rPr lang="en-US" sz="1500" dirty="0"/>
              <a:t>examined by the </a:t>
            </a:r>
            <a:r>
              <a:rPr lang="en-US" sz="1500" b="1" dirty="0"/>
              <a:t>Joint </a:t>
            </a:r>
            <a:r>
              <a:rPr lang="en-US" sz="1500" b="1" dirty="0" smtClean="0"/>
              <a:t>Complaints Committee  </a:t>
            </a:r>
            <a:r>
              <a:rPr lang="en-US" sz="1500" dirty="0" smtClean="0"/>
              <a:t>-  conclusions </a:t>
            </a:r>
            <a:r>
              <a:rPr lang="en-US" sz="1500" dirty="0"/>
              <a:t>were reached </a:t>
            </a:r>
            <a:r>
              <a:rPr lang="en-US" sz="1500" dirty="0" smtClean="0"/>
              <a:t>by the JCC  -  </a:t>
            </a:r>
            <a:r>
              <a:rPr lang="en-US" sz="1500" dirty="0"/>
              <a:t>were accepted by the JMC.</a:t>
            </a:r>
          </a:p>
          <a:p>
            <a:pPr algn="just">
              <a:lnSpc>
                <a:spcPct val="90000"/>
              </a:lnSpc>
            </a:pPr>
            <a:endParaRPr lang="en-US" sz="1500" dirty="0"/>
          </a:p>
          <a:p>
            <a:pPr algn="just">
              <a:lnSpc>
                <a:spcPct val="90000"/>
              </a:lnSpc>
            </a:pPr>
            <a:r>
              <a:rPr lang="en-US" sz="1500" dirty="0" smtClean="0"/>
              <a:t>E-mails </a:t>
            </a:r>
            <a:r>
              <a:rPr lang="en-US" sz="1500" dirty="0"/>
              <a:t>were sent by the JS to the beneficiaries in order to adjust their project budget according to the </a:t>
            </a:r>
            <a:r>
              <a:rPr lang="en-US" sz="1500" b="1" dirty="0"/>
              <a:t>Budget Reduction Methodology</a:t>
            </a:r>
            <a:r>
              <a:rPr lang="en-US" sz="1500" dirty="0" smtClean="0"/>
              <a:t>.</a:t>
            </a:r>
            <a:endParaRPr lang="en-US" sz="1500" dirty="0"/>
          </a:p>
          <a:p>
            <a:pPr algn="just">
              <a:lnSpc>
                <a:spcPct val="90000"/>
              </a:lnSpc>
            </a:pPr>
            <a:endParaRPr lang="en-US" sz="1500" dirty="0"/>
          </a:p>
          <a:p>
            <a:pPr algn="just">
              <a:lnSpc>
                <a:spcPct val="90000"/>
              </a:lnSpc>
            </a:pPr>
            <a:r>
              <a:rPr lang="en-US" sz="1500" b="1" dirty="0"/>
              <a:t>Technical </a:t>
            </a:r>
            <a:r>
              <a:rPr lang="en-US" sz="1500" b="1" dirty="0" smtClean="0"/>
              <a:t>Meetings </a:t>
            </a:r>
            <a:r>
              <a:rPr lang="en-US" sz="1500" dirty="0"/>
              <a:t>with the project beneficiaries of the approved projects took </a:t>
            </a:r>
            <a:r>
              <a:rPr lang="en-US" sz="1500" dirty="0" smtClean="0"/>
              <a:t>place.</a:t>
            </a:r>
            <a:endParaRPr lang="en-US" sz="1500" dirty="0"/>
          </a:p>
          <a:p>
            <a:pPr algn="just">
              <a:lnSpc>
                <a:spcPct val="90000"/>
              </a:lnSpc>
            </a:pPr>
            <a:endParaRPr lang="en-US" sz="1500" dirty="0"/>
          </a:p>
          <a:p>
            <a:pPr algn="just">
              <a:lnSpc>
                <a:spcPct val="90000"/>
              </a:lnSpc>
            </a:pPr>
            <a:r>
              <a:rPr lang="en-US" sz="1500" dirty="0"/>
              <a:t>All Lead </a:t>
            </a:r>
            <a:r>
              <a:rPr lang="en-US" sz="1500" dirty="0" smtClean="0"/>
              <a:t>Beneficiaries responded </a:t>
            </a:r>
            <a:r>
              <a:rPr lang="en-US" sz="1500" dirty="0"/>
              <a:t>and submitted the relevant </a:t>
            </a:r>
            <a:r>
              <a:rPr lang="en-US" sz="1500" b="1" dirty="0"/>
              <a:t>documents</a:t>
            </a:r>
            <a:r>
              <a:rPr lang="en-US" sz="1500" dirty="0"/>
              <a:t>.</a:t>
            </a:r>
          </a:p>
          <a:p>
            <a:pPr algn="just">
              <a:lnSpc>
                <a:spcPct val="90000"/>
              </a:lnSpc>
            </a:pPr>
            <a:endParaRPr lang="en-US" sz="1500" dirty="0"/>
          </a:p>
          <a:p>
            <a:pPr algn="just">
              <a:lnSpc>
                <a:spcPct val="90000"/>
              </a:lnSpc>
            </a:pPr>
            <a:r>
              <a:rPr lang="en-US" sz="1500" b="1" dirty="0"/>
              <a:t>Signing</a:t>
            </a:r>
            <a:r>
              <a:rPr lang="en-US" sz="1500" dirty="0"/>
              <a:t> of the Subsidy contracts and Partnership Agreements of the approved projects is being concluded.</a:t>
            </a:r>
          </a:p>
          <a:p>
            <a:pPr algn="just">
              <a:lnSpc>
                <a:spcPct val="90000"/>
              </a:lnSpc>
            </a:pPr>
            <a:endParaRPr lang="en-US" sz="1500" dirty="0"/>
          </a:p>
          <a:p>
            <a:pPr algn="just">
              <a:lnSpc>
                <a:spcPct val="90000"/>
              </a:lnSpc>
            </a:pPr>
            <a:r>
              <a:rPr lang="en-US" sz="1500" dirty="0" smtClean="0"/>
              <a:t>The </a:t>
            </a:r>
            <a:r>
              <a:rPr lang="en-US" sz="1500" b="1" dirty="0" smtClean="0"/>
              <a:t>starting date </a:t>
            </a:r>
            <a:r>
              <a:rPr lang="en-US" sz="1500" dirty="0" smtClean="0"/>
              <a:t>of the project is the one on the approved Application Form.</a:t>
            </a:r>
            <a:endParaRPr lang="en-US" sz="1500" dirty="0"/>
          </a:p>
          <a:p>
            <a:pPr marL="109728" indent="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</a:t>
            </a:r>
            <a:r>
              <a:rPr lang="en-US" sz="2000" dirty="0" smtClean="0"/>
              <a:t>State </a:t>
            </a:r>
            <a:r>
              <a:rPr lang="en-US" sz="2000" dirty="0"/>
              <a:t>of Play </a:t>
            </a:r>
            <a:r>
              <a:rPr lang="en-US" sz="2000" dirty="0" smtClean="0"/>
              <a:t> /  From </a:t>
            </a:r>
            <a:r>
              <a:rPr lang="en-US" sz="2000" dirty="0"/>
              <a:t>JMC decision </a:t>
            </a:r>
            <a:r>
              <a:rPr lang="en-US" sz="2000" dirty="0" smtClean="0"/>
              <a:t>to Subsidy Contract</a:t>
            </a:r>
            <a:endParaRPr lang="el-GR" sz="200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936344" cy="365125"/>
          </a:xfrm>
        </p:spPr>
        <p:txBody>
          <a:bodyPr/>
          <a:lstStyle/>
          <a:p>
            <a:r>
              <a:rPr lang="en-US" smtClean="0"/>
              <a:t>INFO-DAY ON PROJECT IMPLEMENTATION STRATEGIC AND 2nd CALL PROJECTS  Albania, 04-06/06/2018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76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Thank you for your time!</a:t>
            </a:r>
            <a:endParaRPr lang="el-GR" dirty="0"/>
          </a:p>
        </p:txBody>
      </p:sp>
      <p:pic>
        <p:nvPicPr>
          <p:cNvPr id="6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416824" cy="22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864336" cy="365125"/>
          </a:xfrm>
        </p:spPr>
        <p:txBody>
          <a:bodyPr/>
          <a:lstStyle/>
          <a:p>
            <a:r>
              <a:rPr lang="en-US" smtClean="0"/>
              <a:t>INFO-DAY ON PROJECT IMPLEMENTATION STRATEGIC AND 2nd CALL PROJECTS  Albania, 04-06/06/2018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59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1111</TotalTime>
  <Words>584</Words>
  <Application>Microsoft Office PowerPoint</Application>
  <PresentationFormat>Προβολή στην οθόνη (4:3)</PresentationFormat>
  <Paragraphs>90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Συγκέντρωση</vt:lpstr>
      <vt:lpstr>Παρουσίαση του PowerPoint</vt:lpstr>
      <vt:lpstr> State of Play / Programme’s Modifications </vt:lpstr>
      <vt:lpstr>  State of Play / Programme’s Actions </vt:lpstr>
      <vt:lpstr>State of Play / Call for Proposals / 1st Call</vt:lpstr>
      <vt:lpstr>State of Play / Call for Proposals / 2nd Call</vt:lpstr>
      <vt:lpstr>  State of Play  /  From JMC decision to Subsidy Contract</vt:lpstr>
      <vt:lpstr>Παρουσίαση του PowerPoint</vt:lpstr>
    </vt:vector>
  </TitlesOfParts>
  <Company>MOD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akoktsidou</dc:creator>
  <cp:lastModifiedBy>ΠΑΠΑΔΟΠΟΥΛΟΣ ΓΙΩΡΓΟΣ (PAPADOPOULOS GIORGOS)</cp:lastModifiedBy>
  <cp:revision>118</cp:revision>
  <cp:lastPrinted>2016-02-19T08:20:24Z</cp:lastPrinted>
  <dcterms:created xsi:type="dcterms:W3CDTF">2016-02-04T12:22:57Z</dcterms:created>
  <dcterms:modified xsi:type="dcterms:W3CDTF">2018-05-31T12:28:00Z</dcterms:modified>
</cp:coreProperties>
</file>